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6"/>
  </p:notesMasterIdLst>
  <p:sldIdLst>
    <p:sldId id="319" r:id="rId2"/>
    <p:sldId id="699" r:id="rId3"/>
    <p:sldId id="700" r:id="rId4"/>
    <p:sldId id="733" r:id="rId5"/>
    <p:sldId id="701" r:id="rId6"/>
    <p:sldId id="959" r:id="rId7"/>
    <p:sldId id="796" r:id="rId8"/>
    <p:sldId id="797" r:id="rId9"/>
    <p:sldId id="798" r:id="rId10"/>
    <p:sldId id="960" r:id="rId11"/>
    <p:sldId id="963" r:id="rId12"/>
    <p:sldId id="961" r:id="rId13"/>
    <p:sldId id="964" r:id="rId14"/>
    <p:sldId id="965" r:id="rId15"/>
    <p:sldId id="966" r:id="rId16"/>
    <p:sldId id="967" r:id="rId17"/>
    <p:sldId id="968" r:id="rId18"/>
    <p:sldId id="472" r:id="rId19"/>
    <p:sldId id="970" r:id="rId20"/>
    <p:sldId id="969" r:id="rId21"/>
    <p:sldId id="994" r:id="rId22"/>
    <p:sldId id="971" r:id="rId23"/>
    <p:sldId id="972" r:id="rId24"/>
    <p:sldId id="973" r:id="rId25"/>
    <p:sldId id="976" r:id="rId26"/>
    <p:sldId id="974" r:id="rId27"/>
    <p:sldId id="975" r:id="rId28"/>
    <p:sldId id="977" r:id="rId29"/>
    <p:sldId id="979" r:id="rId30"/>
    <p:sldId id="978" r:id="rId31"/>
    <p:sldId id="980" r:id="rId32"/>
    <p:sldId id="987" r:id="rId33"/>
    <p:sldId id="981" r:id="rId34"/>
    <p:sldId id="982" r:id="rId35"/>
    <p:sldId id="984" r:id="rId36"/>
    <p:sldId id="985" r:id="rId37"/>
    <p:sldId id="988" r:id="rId38"/>
    <p:sldId id="989" r:id="rId39"/>
    <p:sldId id="995" r:id="rId40"/>
    <p:sldId id="986" r:id="rId41"/>
    <p:sldId id="990" r:id="rId42"/>
    <p:sldId id="992" r:id="rId43"/>
    <p:sldId id="993" r:id="rId44"/>
    <p:sldId id="996" r:id="rId45"/>
    <p:sldId id="991" r:id="rId46"/>
    <p:sldId id="997" r:id="rId47"/>
    <p:sldId id="998" r:id="rId48"/>
    <p:sldId id="999" r:id="rId49"/>
    <p:sldId id="1000" r:id="rId50"/>
    <p:sldId id="1001" r:id="rId51"/>
    <p:sldId id="1002" r:id="rId52"/>
    <p:sldId id="1003" r:id="rId53"/>
    <p:sldId id="1004" r:id="rId54"/>
    <p:sldId id="1005" r:id="rId55"/>
    <p:sldId id="1006" r:id="rId56"/>
    <p:sldId id="1007" r:id="rId57"/>
    <p:sldId id="1016" r:id="rId58"/>
    <p:sldId id="1017" r:id="rId59"/>
    <p:sldId id="1018" r:id="rId60"/>
    <p:sldId id="1019" r:id="rId61"/>
    <p:sldId id="962" r:id="rId62"/>
    <p:sldId id="831" r:id="rId63"/>
    <p:sldId id="833" r:id="rId64"/>
    <p:sldId id="832" r:id="rId65"/>
    <p:sldId id="957" r:id="rId66"/>
    <p:sldId id="1020" r:id="rId67"/>
    <p:sldId id="838" r:id="rId68"/>
    <p:sldId id="840" r:id="rId69"/>
    <p:sldId id="841" r:id="rId70"/>
    <p:sldId id="842" r:id="rId71"/>
    <p:sldId id="845" r:id="rId72"/>
    <p:sldId id="847" r:id="rId73"/>
    <p:sldId id="848" r:id="rId74"/>
    <p:sldId id="1010" r:id="rId75"/>
    <p:sldId id="850" r:id="rId76"/>
    <p:sldId id="851" r:id="rId77"/>
    <p:sldId id="855" r:id="rId78"/>
    <p:sldId id="856" r:id="rId79"/>
    <p:sldId id="857" r:id="rId80"/>
    <p:sldId id="858" r:id="rId81"/>
    <p:sldId id="1011" r:id="rId82"/>
    <p:sldId id="861" r:id="rId83"/>
    <p:sldId id="862" r:id="rId84"/>
    <p:sldId id="863" r:id="rId85"/>
    <p:sldId id="864" r:id="rId86"/>
    <p:sldId id="1012" r:id="rId87"/>
    <p:sldId id="866" r:id="rId88"/>
    <p:sldId id="867" r:id="rId89"/>
    <p:sldId id="868" r:id="rId90"/>
    <p:sldId id="869" r:id="rId91"/>
    <p:sldId id="870" r:id="rId92"/>
    <p:sldId id="871" r:id="rId93"/>
    <p:sldId id="872" r:id="rId94"/>
    <p:sldId id="873" r:id="rId95"/>
    <p:sldId id="874" r:id="rId96"/>
    <p:sldId id="875" r:id="rId97"/>
    <p:sldId id="876" r:id="rId98"/>
    <p:sldId id="877" r:id="rId99"/>
    <p:sldId id="878" r:id="rId100"/>
    <p:sldId id="879" r:id="rId101"/>
    <p:sldId id="880" r:id="rId102"/>
    <p:sldId id="881" r:id="rId103"/>
    <p:sldId id="883" r:id="rId104"/>
    <p:sldId id="884" r:id="rId105"/>
    <p:sldId id="885" r:id="rId106"/>
    <p:sldId id="889" r:id="rId107"/>
    <p:sldId id="892" r:id="rId108"/>
    <p:sldId id="893" r:id="rId109"/>
    <p:sldId id="894" r:id="rId110"/>
    <p:sldId id="895" r:id="rId111"/>
    <p:sldId id="896" r:id="rId112"/>
    <p:sldId id="898" r:id="rId113"/>
    <p:sldId id="899" r:id="rId114"/>
    <p:sldId id="900" r:id="rId115"/>
    <p:sldId id="901" r:id="rId116"/>
    <p:sldId id="903" r:id="rId117"/>
    <p:sldId id="904" r:id="rId118"/>
    <p:sldId id="1013" r:id="rId119"/>
    <p:sldId id="913" r:id="rId120"/>
    <p:sldId id="916" r:id="rId121"/>
    <p:sldId id="917" r:id="rId122"/>
    <p:sldId id="919" r:id="rId123"/>
    <p:sldId id="920" r:id="rId124"/>
    <p:sldId id="921" r:id="rId125"/>
    <p:sldId id="958" r:id="rId126"/>
    <p:sldId id="923" r:id="rId127"/>
    <p:sldId id="924" r:id="rId128"/>
    <p:sldId id="925" r:id="rId129"/>
    <p:sldId id="926" r:id="rId130"/>
    <p:sldId id="927" r:id="rId131"/>
    <p:sldId id="928" r:id="rId132"/>
    <p:sldId id="929" r:id="rId133"/>
    <p:sldId id="930" r:id="rId134"/>
    <p:sldId id="931" r:id="rId135"/>
    <p:sldId id="932" r:id="rId136"/>
    <p:sldId id="933" r:id="rId137"/>
    <p:sldId id="934" r:id="rId138"/>
    <p:sldId id="937" r:id="rId139"/>
    <p:sldId id="938" r:id="rId140"/>
    <p:sldId id="939" r:id="rId141"/>
    <p:sldId id="940" r:id="rId142"/>
    <p:sldId id="941" r:id="rId143"/>
    <p:sldId id="942" r:id="rId144"/>
    <p:sldId id="943" r:id="rId145"/>
    <p:sldId id="944" r:id="rId146"/>
    <p:sldId id="945" r:id="rId147"/>
    <p:sldId id="947" r:id="rId148"/>
    <p:sldId id="948" r:id="rId149"/>
    <p:sldId id="949" r:id="rId150"/>
    <p:sldId id="950" r:id="rId151"/>
    <p:sldId id="951" r:id="rId152"/>
    <p:sldId id="952" r:id="rId153"/>
    <p:sldId id="953" r:id="rId154"/>
    <p:sldId id="738" r:id="rId155"/>
  </p:sldIdLst>
  <p:sldSz cx="9144000" cy="6858000" type="screen4x3"/>
  <p:notesSz cx="6858000" cy="9144000"/>
  <p:defaultTextStyle>
    <a:defPPr>
      <a:defRPr lang="zh-CN"/>
    </a:defPPr>
    <a:lvl1pPr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1pPr>
    <a:lvl2pPr marL="4572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2pPr>
    <a:lvl3pPr marL="9144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3pPr>
    <a:lvl4pPr marL="13716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4pPr>
    <a:lvl5pPr marL="1828800" algn="l" rtl="0" eaLnBrk="0" fontAlgn="base" hangingPunct="0">
      <a:spcBef>
        <a:spcPct val="0"/>
      </a:spcBef>
      <a:spcAft>
        <a:spcPct val="0"/>
      </a:spcAft>
      <a:defRPr sz="2000" b="1" kern="1200">
        <a:solidFill>
          <a:schemeClr val="tx1"/>
        </a:solidFill>
        <a:latin typeface="仿宋_GB2312" pitchFamily="49" charset="-122"/>
        <a:ea typeface="仿宋_GB2312" pitchFamily="49" charset="-122"/>
        <a:cs typeface="+mn-cs"/>
      </a:defRPr>
    </a:lvl5pPr>
    <a:lvl6pPr marL="2286000" algn="l" defTabSz="914400" rtl="0" eaLnBrk="1" latinLnBrk="0" hangingPunct="1">
      <a:defRPr sz="2000" b="1" kern="1200">
        <a:solidFill>
          <a:schemeClr val="tx1"/>
        </a:solidFill>
        <a:latin typeface="仿宋_GB2312" pitchFamily="49" charset="-122"/>
        <a:ea typeface="仿宋_GB2312" pitchFamily="49" charset="-122"/>
        <a:cs typeface="+mn-cs"/>
      </a:defRPr>
    </a:lvl6pPr>
    <a:lvl7pPr marL="2743200" algn="l" defTabSz="914400" rtl="0" eaLnBrk="1" latinLnBrk="0" hangingPunct="1">
      <a:defRPr sz="2000" b="1" kern="1200">
        <a:solidFill>
          <a:schemeClr val="tx1"/>
        </a:solidFill>
        <a:latin typeface="仿宋_GB2312" pitchFamily="49" charset="-122"/>
        <a:ea typeface="仿宋_GB2312" pitchFamily="49" charset="-122"/>
        <a:cs typeface="+mn-cs"/>
      </a:defRPr>
    </a:lvl7pPr>
    <a:lvl8pPr marL="3200400" algn="l" defTabSz="914400" rtl="0" eaLnBrk="1" latinLnBrk="0" hangingPunct="1">
      <a:defRPr sz="2000" b="1" kern="1200">
        <a:solidFill>
          <a:schemeClr val="tx1"/>
        </a:solidFill>
        <a:latin typeface="仿宋_GB2312" pitchFamily="49" charset="-122"/>
        <a:ea typeface="仿宋_GB2312" pitchFamily="49" charset="-122"/>
        <a:cs typeface="+mn-cs"/>
      </a:defRPr>
    </a:lvl8pPr>
    <a:lvl9pPr marL="3657600" algn="l" defTabSz="914400" rtl="0" eaLnBrk="1" latinLnBrk="0" hangingPunct="1">
      <a:defRPr sz="2000" b="1" kern="1200">
        <a:solidFill>
          <a:schemeClr val="tx1"/>
        </a:solidFill>
        <a:latin typeface="仿宋_GB2312" pitchFamily="49" charset="-122"/>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b" initials="bob" lastIdx="1" clrIdx="0">
    <p:extLst>
      <p:ext uri="{19B8F6BF-5375-455C-9EA6-DF929625EA0E}">
        <p15:presenceInfo xmlns:p15="http://schemas.microsoft.com/office/powerpoint/2012/main" userId="bo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0000"/>
    <a:srgbClr val="800000"/>
    <a:srgbClr val="990000"/>
    <a:srgbClr val="FFFF66"/>
    <a:srgbClr val="CC00FF"/>
    <a:srgbClr val="33CC33"/>
    <a:srgbClr val="FEE3D2"/>
    <a:srgbClr val="0070C0"/>
    <a:srgbClr val="C04C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1" autoAdjust="0"/>
    <p:restoredTop sz="91824" autoAdjust="0"/>
  </p:normalViewPr>
  <p:slideViewPr>
    <p:cSldViewPr>
      <p:cViewPr varScale="1">
        <p:scale>
          <a:sx n="169" d="100"/>
          <a:sy n="169" d="100"/>
        </p:scale>
        <p:origin x="1800" y="7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214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slide" Target="slides/slide78.xml"/><Relationship Id="rId1" Type="http://schemas.openxmlformats.org/officeDocument/2006/relationships/slide" Target="slides/slide69.xml"/><Relationship Id="rId6" Type="http://schemas.openxmlformats.org/officeDocument/2006/relationships/slide" Target="slides/slide107.xml"/><Relationship Id="rId5" Type="http://schemas.openxmlformats.org/officeDocument/2006/relationships/slide" Target="slides/slide87.xml"/><Relationship Id="rId4" Type="http://schemas.openxmlformats.org/officeDocument/2006/relationships/slide" Target="slides/slide8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 Id="rId5" Type="http://schemas.openxmlformats.org/officeDocument/2006/relationships/image" Target="../media/image102.emf"/><Relationship Id="rId4" Type="http://schemas.openxmlformats.org/officeDocument/2006/relationships/image" Target="../media/image10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image" Target="../media/image19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image" Target="../media/image19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3" name="日期占位符 2">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b="0">
                <a:latin typeface="+mn-lt"/>
                <a:ea typeface="+mn-ea"/>
                <a:cs typeface="+mn-cs"/>
              </a:defRPr>
            </a:lvl1pPr>
          </a:lstStyle>
          <a:p>
            <a:pPr>
              <a:defRPr/>
            </a:pPr>
            <a:fld id="{BA202968-A12F-4FE4-8D44-D30AC87ADD91}" type="datetimeFigureOut">
              <a:rPr lang="zh-CN" altLang="en-US"/>
              <a:pPr>
                <a:defRPr/>
              </a:pPr>
              <a:t>2022/10/8</a:t>
            </a:fld>
            <a:endParaRPr lang="zh-CN" altLang="en-US"/>
          </a:p>
        </p:txBody>
      </p:sp>
      <p:sp>
        <p:nvSpPr>
          <p:cNvPr id="4" name="幻灯片图像占位符 3">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b="0">
                <a:latin typeface="+mn-lt"/>
                <a:ea typeface="+mn-ea"/>
                <a:cs typeface="+mn-cs"/>
              </a:defRPr>
            </a:lvl1pPr>
          </a:lstStyle>
          <a:p>
            <a:pPr>
              <a:defRPr/>
            </a:pPr>
            <a:endParaRPr lang="zh-CN" altLang="en-US"/>
          </a:p>
        </p:txBody>
      </p:sp>
      <p:sp>
        <p:nvSpPr>
          <p:cNvPr id="7" name="灯片编号占位符 6">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Calibri" pitchFamily="34" charset="0"/>
                <a:ea typeface="宋体" pitchFamily="2" charset="-122"/>
              </a:defRPr>
            </a:lvl1pPr>
          </a:lstStyle>
          <a:p>
            <a:pPr>
              <a:defRPr/>
            </a:pPr>
            <a:fld id="{775431AA-0E7E-4B48-8BFF-7B61E1422AA4}" type="slidenum">
              <a:rPr lang="zh-CN" altLang="en-US"/>
              <a:pPr>
                <a:defRPr/>
              </a:pPr>
              <a:t>‹#›</a:t>
            </a:fld>
            <a:endParaRPr lang="zh-CN" altLang="en-US"/>
          </a:p>
        </p:txBody>
      </p:sp>
    </p:spTree>
    <p:extLst>
      <p:ext uri="{BB962C8B-B14F-4D97-AF65-F5344CB8AC3E}">
        <p14:creationId xmlns:p14="http://schemas.microsoft.com/office/powerpoint/2010/main" val="35086370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46045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13</a:t>
            </a:fld>
            <a:endParaRPr lang="zh-CN" altLang="en-US"/>
          </a:p>
        </p:txBody>
      </p:sp>
    </p:spTree>
    <p:extLst>
      <p:ext uri="{BB962C8B-B14F-4D97-AF65-F5344CB8AC3E}">
        <p14:creationId xmlns:p14="http://schemas.microsoft.com/office/powerpoint/2010/main" val="54880375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0208113A-9A1C-4B37-BB97-030A64E9DFF9}" type="slidenum">
              <a:rPr lang="en-US" altLang="zh-CN"/>
              <a:pPr algn="r"/>
              <a:t>146</a:t>
            </a:fld>
            <a:endParaRPr lang="en-US" altLang="zh-CN"/>
          </a:p>
        </p:txBody>
      </p:sp>
      <p:sp>
        <p:nvSpPr>
          <p:cNvPr id="253955" name="Rectangle 2"/>
          <p:cNvSpPr>
            <a:spLocks noGrp="1" noRot="1" noChangeAspect="1" noChangeArrowheads="1" noTextEdit="1"/>
          </p:cNvSpPr>
          <p:nvPr>
            <p:ph type="sldImg"/>
          </p:nvPr>
        </p:nvSpPr>
        <p:spPr>
          <a:solidFill>
            <a:srgbClr val="FFFFFF"/>
          </a:solidFill>
          <a:ln/>
        </p:spPr>
      </p:sp>
      <p:sp>
        <p:nvSpPr>
          <p:cNvPr id="25395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5F64E2B2-0A35-493C-BF6B-A4B098355E29}" type="slidenum">
              <a:rPr lang="en-US" altLang="zh-CN"/>
              <a:pPr algn="r"/>
              <a:t>147</a:t>
            </a:fld>
            <a:endParaRPr lang="en-US" altLang="zh-CN"/>
          </a:p>
        </p:txBody>
      </p:sp>
      <p:sp>
        <p:nvSpPr>
          <p:cNvPr id="256003" name="Rectangle 2"/>
          <p:cNvSpPr>
            <a:spLocks noGrp="1" noRot="1" noChangeAspect="1" noChangeArrowheads="1" noTextEdit="1"/>
          </p:cNvSpPr>
          <p:nvPr>
            <p:ph type="sldImg"/>
          </p:nvPr>
        </p:nvSpPr>
        <p:spPr>
          <a:solidFill>
            <a:srgbClr val="FFFFFF"/>
          </a:solidFill>
          <a:ln/>
        </p:spPr>
      </p:sp>
      <p:sp>
        <p:nvSpPr>
          <p:cNvPr id="25600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D65533C9-DB77-426E-9413-3D0F9625DB2B}" type="slidenum">
              <a:rPr lang="en-US" altLang="zh-CN"/>
              <a:pPr algn="r"/>
              <a:t>148</a:t>
            </a:fld>
            <a:endParaRPr lang="en-US" altLang="zh-CN"/>
          </a:p>
        </p:txBody>
      </p:sp>
      <p:sp>
        <p:nvSpPr>
          <p:cNvPr id="257027" name="Rectangle 2"/>
          <p:cNvSpPr>
            <a:spLocks noGrp="1" noRot="1" noChangeAspect="1" noChangeArrowheads="1" noTextEdit="1"/>
          </p:cNvSpPr>
          <p:nvPr>
            <p:ph type="sldImg"/>
          </p:nvPr>
        </p:nvSpPr>
        <p:spPr>
          <a:solidFill>
            <a:srgbClr val="FFFFFF"/>
          </a:solidFill>
          <a:ln/>
        </p:spPr>
      </p:sp>
      <p:sp>
        <p:nvSpPr>
          <p:cNvPr id="25702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4F4A731B-3F2E-4A8E-BEEF-C24D8B6470E4}" type="slidenum">
              <a:rPr lang="en-US" altLang="zh-CN"/>
              <a:pPr algn="r"/>
              <a:t>149</a:t>
            </a:fld>
            <a:endParaRPr lang="en-US" altLang="zh-CN"/>
          </a:p>
        </p:txBody>
      </p:sp>
      <p:sp>
        <p:nvSpPr>
          <p:cNvPr id="258051" name="Rectangle 2"/>
          <p:cNvSpPr>
            <a:spLocks noGrp="1" noRot="1" noChangeAspect="1" noChangeArrowheads="1" noTextEdit="1"/>
          </p:cNvSpPr>
          <p:nvPr>
            <p:ph type="sldImg"/>
          </p:nvPr>
        </p:nvSpPr>
        <p:spPr>
          <a:solidFill>
            <a:srgbClr val="FFFFFF"/>
          </a:solidFill>
          <a:ln/>
        </p:spPr>
      </p:sp>
      <p:sp>
        <p:nvSpPr>
          <p:cNvPr id="25805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AE9955D4-DCB9-4967-BC21-74D989F620C0}" type="slidenum">
              <a:rPr lang="en-US" altLang="zh-CN"/>
              <a:pPr algn="r"/>
              <a:t>150</a:t>
            </a:fld>
            <a:endParaRPr lang="en-US" altLang="zh-CN"/>
          </a:p>
        </p:txBody>
      </p:sp>
      <p:sp>
        <p:nvSpPr>
          <p:cNvPr id="259075" name="Rectangle 2"/>
          <p:cNvSpPr>
            <a:spLocks noGrp="1" noRot="1" noChangeAspect="1" noChangeArrowheads="1" noTextEdit="1"/>
          </p:cNvSpPr>
          <p:nvPr>
            <p:ph type="sldImg"/>
          </p:nvPr>
        </p:nvSpPr>
        <p:spPr>
          <a:solidFill>
            <a:srgbClr val="FFFFFF"/>
          </a:solidFill>
          <a:ln/>
        </p:spPr>
      </p:sp>
      <p:sp>
        <p:nvSpPr>
          <p:cNvPr id="25907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F2606633-1E18-44C9-8866-6922B911A92D}" type="slidenum">
              <a:rPr lang="en-US" altLang="zh-CN"/>
              <a:pPr algn="r"/>
              <a:t>151</a:t>
            </a:fld>
            <a:endParaRPr lang="en-US" altLang="zh-CN"/>
          </a:p>
        </p:txBody>
      </p:sp>
      <p:sp>
        <p:nvSpPr>
          <p:cNvPr id="260099" name="Rectangle 2"/>
          <p:cNvSpPr>
            <a:spLocks noGrp="1" noRot="1" noChangeAspect="1" noChangeArrowheads="1" noTextEdit="1"/>
          </p:cNvSpPr>
          <p:nvPr>
            <p:ph type="sldImg"/>
          </p:nvPr>
        </p:nvSpPr>
        <p:spPr>
          <a:solidFill>
            <a:srgbClr val="FFFFFF"/>
          </a:solidFill>
          <a:ln/>
        </p:spPr>
      </p:sp>
      <p:sp>
        <p:nvSpPr>
          <p:cNvPr id="26010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EC274464-EDCE-425F-BB80-430371BF4050}" type="slidenum">
              <a:rPr lang="en-US" altLang="zh-CN"/>
              <a:pPr algn="r"/>
              <a:t>152</a:t>
            </a:fld>
            <a:endParaRPr lang="en-US" altLang="zh-CN"/>
          </a:p>
        </p:txBody>
      </p:sp>
      <p:sp>
        <p:nvSpPr>
          <p:cNvPr id="261123" name="Rectangle 2"/>
          <p:cNvSpPr>
            <a:spLocks noGrp="1" noRot="1" noChangeAspect="1" noChangeArrowheads="1" noTextEdit="1"/>
          </p:cNvSpPr>
          <p:nvPr>
            <p:ph type="sldImg"/>
          </p:nvPr>
        </p:nvSpPr>
        <p:spPr>
          <a:solidFill>
            <a:srgbClr val="FFFFFF"/>
          </a:solidFill>
          <a:ln/>
        </p:spPr>
      </p:sp>
      <p:sp>
        <p:nvSpPr>
          <p:cNvPr id="26112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60F1589A-407E-4314-9003-5461DF070B29}" type="slidenum">
              <a:rPr lang="en-US" altLang="zh-CN"/>
              <a:pPr algn="r"/>
              <a:t>153</a:t>
            </a:fld>
            <a:endParaRPr lang="en-US" altLang="zh-CN"/>
          </a:p>
        </p:txBody>
      </p:sp>
      <p:sp>
        <p:nvSpPr>
          <p:cNvPr id="262147" name="Rectangle 2"/>
          <p:cNvSpPr>
            <a:spLocks noGrp="1" noRot="1" noChangeAspect="1" noChangeArrowheads="1" noTextEdit="1"/>
          </p:cNvSpPr>
          <p:nvPr>
            <p:ph type="sldImg"/>
          </p:nvPr>
        </p:nvSpPr>
        <p:spPr>
          <a:solidFill>
            <a:srgbClr val="FFFFFF"/>
          </a:solidFill>
          <a:ln/>
        </p:spPr>
      </p:sp>
      <p:sp>
        <p:nvSpPr>
          <p:cNvPr id="26214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14</a:t>
            </a:fld>
            <a:endParaRPr lang="zh-CN" altLang="en-US"/>
          </a:p>
        </p:txBody>
      </p:sp>
    </p:spTree>
    <p:extLst>
      <p:ext uri="{BB962C8B-B14F-4D97-AF65-F5344CB8AC3E}">
        <p14:creationId xmlns:p14="http://schemas.microsoft.com/office/powerpoint/2010/main" val="588660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15</a:t>
            </a:fld>
            <a:endParaRPr lang="zh-CN" altLang="en-US"/>
          </a:p>
        </p:txBody>
      </p:sp>
    </p:spTree>
    <p:extLst>
      <p:ext uri="{BB962C8B-B14F-4D97-AF65-F5344CB8AC3E}">
        <p14:creationId xmlns:p14="http://schemas.microsoft.com/office/powerpoint/2010/main" val="3832996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16</a:t>
            </a:fld>
            <a:endParaRPr lang="zh-CN" altLang="en-US"/>
          </a:p>
        </p:txBody>
      </p:sp>
    </p:spTree>
    <p:extLst>
      <p:ext uri="{BB962C8B-B14F-4D97-AF65-F5344CB8AC3E}">
        <p14:creationId xmlns:p14="http://schemas.microsoft.com/office/powerpoint/2010/main" val="938334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40</a:t>
            </a:fld>
            <a:endParaRPr lang="zh-CN" altLang="en-US"/>
          </a:p>
        </p:txBody>
      </p:sp>
    </p:spTree>
    <p:extLst>
      <p:ext uri="{BB962C8B-B14F-4D97-AF65-F5344CB8AC3E}">
        <p14:creationId xmlns:p14="http://schemas.microsoft.com/office/powerpoint/2010/main" val="51600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91865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6D5970AE-72FC-43D5-A64F-BC11974F4AFC}" type="slidenum">
              <a:rPr lang="en-US" altLang="zh-CN"/>
              <a:pPr algn="r"/>
              <a:t>62</a:t>
            </a:fld>
            <a:endParaRPr lang="en-US" altLang="zh-CN"/>
          </a:p>
        </p:txBody>
      </p:sp>
      <p:sp>
        <p:nvSpPr>
          <p:cNvPr id="137219" name="Rectangle 2"/>
          <p:cNvSpPr>
            <a:spLocks noGrp="1" noRot="1" noChangeAspect="1" noChangeArrowheads="1" noTextEdit="1"/>
          </p:cNvSpPr>
          <p:nvPr>
            <p:ph type="sldImg"/>
          </p:nvPr>
        </p:nvSpPr>
        <p:spPr>
          <a:solidFill>
            <a:srgbClr val="FFFFFF"/>
          </a:solidFill>
          <a:ln/>
        </p:spPr>
      </p:sp>
      <p:sp>
        <p:nvSpPr>
          <p:cNvPr id="13722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A2D63BAC-072E-4C05-91D6-290E0B2A6FA0}" type="slidenum">
              <a:rPr lang="en-US" altLang="zh-CN"/>
              <a:pPr algn="r"/>
              <a:t>63</a:t>
            </a:fld>
            <a:endParaRPr lang="en-US" altLang="zh-CN"/>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4F51229D-5D9D-48C2-B3F6-48A4FA05824B}" type="slidenum">
              <a:rPr lang="en-US" altLang="zh-CN"/>
              <a:pPr algn="r"/>
              <a:t>64</a:t>
            </a:fld>
            <a:endParaRPr lang="en-US" altLang="zh-CN"/>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5</a:t>
            </a:fld>
            <a:endParaRPr lang="zh-CN" altLang="en-US"/>
          </a:p>
        </p:txBody>
      </p:sp>
    </p:spTree>
    <p:extLst>
      <p:ext uri="{BB962C8B-B14F-4D97-AF65-F5344CB8AC3E}">
        <p14:creationId xmlns:p14="http://schemas.microsoft.com/office/powerpoint/2010/main" val="628620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036033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5C7F1B64-0533-4210-AEBB-A7B931BE65EF}" type="slidenum">
              <a:rPr lang="en-US" altLang="zh-CN"/>
              <a:pPr algn="r"/>
              <a:t>67</a:t>
            </a:fld>
            <a:endParaRPr lang="en-US" altLang="zh-CN"/>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495DB7EB-0EFA-41F1-AF4E-F113CDE1BE79}" type="slidenum">
              <a:rPr lang="en-US" altLang="zh-CN"/>
              <a:pPr algn="r"/>
              <a:t>68</a:t>
            </a:fld>
            <a:endParaRPr lang="en-US" altLang="zh-CN"/>
          </a:p>
        </p:txBody>
      </p:sp>
      <p:sp>
        <p:nvSpPr>
          <p:cNvPr id="146435" name="Rectangle 2"/>
          <p:cNvSpPr>
            <a:spLocks noGrp="1" noRot="1" noChangeAspect="1" noChangeArrowheads="1" noTextEdit="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CE30257B-282A-48A3-A528-488785CAAB54}" type="slidenum">
              <a:rPr lang="en-US" altLang="zh-CN"/>
              <a:pPr algn="r"/>
              <a:t>69</a:t>
            </a:fld>
            <a:endParaRPr lang="en-US" altLang="zh-CN"/>
          </a:p>
        </p:txBody>
      </p:sp>
      <p:sp>
        <p:nvSpPr>
          <p:cNvPr id="147459" name="Rectangle 2"/>
          <p:cNvSpPr>
            <a:spLocks noGrp="1" noRot="1" noChangeAspect="1" noChangeArrowheads="1" noTextEdit="1"/>
          </p:cNvSpPr>
          <p:nvPr>
            <p:ph type="sldImg"/>
          </p:nvPr>
        </p:nvSpPr>
        <p:spPr>
          <a:solidFill>
            <a:srgbClr val="FFFFFF"/>
          </a:solidFill>
          <a:ln/>
        </p:spPr>
      </p:sp>
      <p:sp>
        <p:nvSpPr>
          <p:cNvPr id="14746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0DC332CC-EE67-4DB8-9F8F-705073B45EAA}" type="slidenum">
              <a:rPr lang="en-US" altLang="zh-CN"/>
              <a:pPr algn="r"/>
              <a:t>70</a:t>
            </a:fld>
            <a:endParaRPr lang="en-US" altLang="zh-CN"/>
          </a:p>
        </p:txBody>
      </p:sp>
      <p:sp>
        <p:nvSpPr>
          <p:cNvPr id="148483" name="Rectangle 2"/>
          <p:cNvSpPr>
            <a:spLocks noGrp="1" noRot="1" noChangeAspect="1" noChangeArrowheads="1" noTextEdit="1"/>
          </p:cNvSpPr>
          <p:nvPr>
            <p:ph type="sldImg"/>
          </p:nvPr>
        </p:nvSpPr>
        <p:spPr>
          <a:solidFill>
            <a:srgbClr val="FFFFFF"/>
          </a:solidFill>
          <a:ln/>
        </p:spPr>
      </p:sp>
      <p:sp>
        <p:nvSpPr>
          <p:cNvPr id="14848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50179417-733D-48C0-9EA6-A2294D828889}" type="slidenum">
              <a:rPr lang="en-US" altLang="zh-CN"/>
              <a:pPr algn="r"/>
              <a:t>71</a:t>
            </a:fld>
            <a:endParaRPr lang="en-US" altLang="zh-CN"/>
          </a:p>
        </p:txBody>
      </p:sp>
      <p:sp>
        <p:nvSpPr>
          <p:cNvPr id="151555" name="Rectangle 2"/>
          <p:cNvSpPr>
            <a:spLocks noGrp="1" noRot="1" noChangeAspect="1" noChangeArrowheads="1" noTextEdit="1"/>
          </p:cNvSpPr>
          <p:nvPr>
            <p:ph type="sldImg"/>
          </p:nvPr>
        </p:nvSpPr>
        <p:spPr>
          <a:solidFill>
            <a:srgbClr val="FFFFFF"/>
          </a:solidFill>
          <a:ln/>
        </p:spPr>
      </p:sp>
      <p:sp>
        <p:nvSpPr>
          <p:cNvPr id="15155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8B733296-A6FE-4D31-A91C-6C6BF62C7A74}" type="slidenum">
              <a:rPr lang="en-US" altLang="zh-CN"/>
              <a:pPr algn="r"/>
              <a:t>72</a:t>
            </a:fld>
            <a:endParaRPr lang="en-US" altLang="zh-CN"/>
          </a:p>
        </p:txBody>
      </p:sp>
      <p:sp>
        <p:nvSpPr>
          <p:cNvPr id="153603" name="Rectangle 2"/>
          <p:cNvSpPr>
            <a:spLocks noGrp="1" noRot="1" noChangeAspect="1" noChangeArrowheads="1" noTextEdit="1"/>
          </p:cNvSpPr>
          <p:nvPr>
            <p:ph type="sldImg"/>
          </p:nvPr>
        </p:nvSpPr>
        <p:spPr>
          <a:solidFill>
            <a:srgbClr val="FFFFFF"/>
          </a:solidFill>
          <a:ln/>
        </p:spPr>
      </p:sp>
      <p:sp>
        <p:nvSpPr>
          <p:cNvPr id="15360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63886422-811E-49E1-B4D6-2D1161E551A6}" type="slidenum">
              <a:rPr lang="en-US" altLang="zh-CN"/>
              <a:pPr algn="r"/>
              <a:t>73</a:t>
            </a:fld>
            <a:endParaRPr lang="en-US" altLang="zh-CN"/>
          </a:p>
        </p:txBody>
      </p:sp>
      <p:sp>
        <p:nvSpPr>
          <p:cNvPr id="154627" name="Rectangle 2"/>
          <p:cNvSpPr>
            <a:spLocks noGrp="1" noRot="1" noChangeAspect="1" noChangeArrowheads="1" noTextEdit="1"/>
          </p:cNvSpPr>
          <p:nvPr>
            <p:ph type="sldImg"/>
          </p:nvPr>
        </p:nvSpPr>
        <p:spPr>
          <a:solidFill>
            <a:srgbClr val="FFFFFF"/>
          </a:solidFill>
          <a:ln/>
        </p:spPr>
      </p:sp>
      <p:sp>
        <p:nvSpPr>
          <p:cNvPr id="15462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2BF46726-D9E8-4E0A-8067-83A6AEA9E257}" type="slidenum">
              <a:rPr lang="en-US" altLang="zh-CN"/>
              <a:pPr algn="r"/>
              <a:t>75</a:t>
            </a:fld>
            <a:endParaRPr lang="en-US" altLang="zh-CN"/>
          </a:p>
        </p:txBody>
      </p:sp>
      <p:sp>
        <p:nvSpPr>
          <p:cNvPr id="156675" name="Rectangle 2"/>
          <p:cNvSpPr>
            <a:spLocks noGrp="1" noRot="1" noChangeAspect="1" noChangeArrowheads="1" noTextEdit="1"/>
          </p:cNvSpPr>
          <p:nvPr>
            <p:ph type="sldImg"/>
          </p:nvPr>
        </p:nvSpPr>
        <p:spPr>
          <a:solidFill>
            <a:srgbClr val="FFFFFF"/>
          </a:solidFill>
          <a:ln/>
        </p:spPr>
      </p:sp>
      <p:sp>
        <p:nvSpPr>
          <p:cNvPr id="15667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59428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91E26AE4-D79A-4604-8238-C94FD58193EC}" type="slidenum">
              <a:rPr lang="en-US" altLang="zh-CN"/>
              <a:pPr algn="r"/>
              <a:t>76</a:t>
            </a:fld>
            <a:endParaRPr lang="en-US" altLang="zh-CN"/>
          </a:p>
        </p:txBody>
      </p:sp>
      <p:sp>
        <p:nvSpPr>
          <p:cNvPr id="157699" name="Rectangle 2"/>
          <p:cNvSpPr>
            <a:spLocks noGrp="1" noRot="1" noChangeAspect="1" noChangeArrowheads="1" noTextEdit="1"/>
          </p:cNvSpPr>
          <p:nvPr>
            <p:ph type="sldImg"/>
          </p:nvPr>
        </p:nvSpPr>
        <p:spPr>
          <a:solidFill>
            <a:srgbClr val="FFFFFF"/>
          </a:solidFill>
          <a:ln/>
        </p:spPr>
      </p:sp>
      <p:sp>
        <p:nvSpPr>
          <p:cNvPr id="15770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2EC8C02B-3B9D-4641-B020-3FC6C3A3DF26}" type="slidenum">
              <a:rPr lang="en-US" altLang="zh-CN"/>
              <a:pPr algn="r"/>
              <a:t>77</a:t>
            </a:fld>
            <a:endParaRPr lang="en-US" altLang="zh-CN"/>
          </a:p>
        </p:txBody>
      </p:sp>
      <p:sp>
        <p:nvSpPr>
          <p:cNvPr id="161795" name="Rectangle 2"/>
          <p:cNvSpPr>
            <a:spLocks noGrp="1" noRot="1" noChangeAspect="1" noChangeArrowheads="1" noTextEdit="1"/>
          </p:cNvSpPr>
          <p:nvPr>
            <p:ph type="sldImg"/>
          </p:nvPr>
        </p:nvSpPr>
        <p:spPr>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AA21D25E-ADFB-4607-B0B3-6213FA169C83}" type="slidenum">
              <a:rPr lang="en-US" altLang="zh-CN"/>
              <a:pPr algn="r"/>
              <a:t>78</a:t>
            </a:fld>
            <a:endParaRPr lang="en-US" altLang="zh-CN"/>
          </a:p>
        </p:txBody>
      </p:sp>
      <p:sp>
        <p:nvSpPr>
          <p:cNvPr id="162819" name="Rectangle 2"/>
          <p:cNvSpPr>
            <a:spLocks noGrp="1" noRot="1" noChangeAspect="1" noChangeArrowheads="1" noTextEdit="1"/>
          </p:cNvSpPr>
          <p:nvPr>
            <p:ph type="sldImg"/>
          </p:nvPr>
        </p:nvSpPr>
        <p:spPr>
          <a:solidFill>
            <a:srgbClr val="FFFFFF"/>
          </a:solidFill>
          <a:ln/>
        </p:spPr>
      </p:sp>
      <p:sp>
        <p:nvSpPr>
          <p:cNvPr id="16282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788E86D0-FF0B-4209-B084-6DEBF94DFA30}" type="slidenum">
              <a:rPr lang="en-US" altLang="zh-CN"/>
              <a:pPr algn="r"/>
              <a:t>79</a:t>
            </a:fld>
            <a:endParaRPr lang="en-US" altLang="zh-CN"/>
          </a:p>
        </p:txBody>
      </p:sp>
      <p:sp>
        <p:nvSpPr>
          <p:cNvPr id="163843" name="Rectangle 2"/>
          <p:cNvSpPr>
            <a:spLocks noGrp="1" noRot="1" noChangeAspect="1" noChangeArrowheads="1" noTextEdit="1"/>
          </p:cNvSpPr>
          <p:nvPr>
            <p:ph type="sldImg"/>
          </p:nvPr>
        </p:nvSpPr>
        <p:spPr>
          <a:solidFill>
            <a:srgbClr val="FFFFFF"/>
          </a:solidFill>
          <a:ln/>
        </p:spPr>
      </p:sp>
      <p:sp>
        <p:nvSpPr>
          <p:cNvPr id="16384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66478DE9-DB96-4B82-9C7F-FFC161BA7CC3}" type="slidenum">
              <a:rPr lang="en-US" altLang="zh-CN"/>
              <a:pPr algn="r"/>
              <a:t>80</a:t>
            </a:fld>
            <a:endParaRPr lang="en-US" altLang="zh-CN"/>
          </a:p>
        </p:txBody>
      </p:sp>
      <p:sp>
        <p:nvSpPr>
          <p:cNvPr id="164867" name="Rectangle 2"/>
          <p:cNvSpPr>
            <a:spLocks noGrp="1" noRot="1" noChangeAspect="1" noChangeArrowheads="1" noTextEdit="1"/>
          </p:cNvSpPr>
          <p:nvPr>
            <p:ph type="sldImg"/>
          </p:nvPr>
        </p:nvSpPr>
        <p:spPr>
          <a:solidFill>
            <a:srgbClr val="FFFFFF"/>
          </a:solidFill>
          <a:ln/>
        </p:spPr>
      </p:sp>
      <p:sp>
        <p:nvSpPr>
          <p:cNvPr id="16486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623D5AC0-C9CA-47CE-9868-CA599202952C}" type="slidenum">
              <a:rPr lang="en-US" altLang="zh-CN"/>
              <a:pPr algn="r"/>
              <a:t>82</a:t>
            </a:fld>
            <a:endParaRPr lang="en-US" altLang="zh-CN"/>
          </a:p>
        </p:txBody>
      </p:sp>
      <p:sp>
        <p:nvSpPr>
          <p:cNvPr id="167939" name="Rectangle 2"/>
          <p:cNvSpPr>
            <a:spLocks noGrp="1" noRot="1" noChangeAspect="1" noChangeArrowheads="1" noTextEdit="1"/>
          </p:cNvSpPr>
          <p:nvPr>
            <p:ph type="sldImg"/>
          </p:nvPr>
        </p:nvSpPr>
        <p:spPr>
          <a:solidFill>
            <a:srgbClr val="FFFFFF"/>
          </a:solidFill>
          <a:ln/>
        </p:spPr>
      </p:sp>
      <p:sp>
        <p:nvSpPr>
          <p:cNvPr id="167940" name="Rectangle 3"/>
          <p:cNvSpPr>
            <a:spLocks noGrp="1" noChangeArrowheads="1"/>
          </p:cNvSpPr>
          <p:nvPr>
            <p:ph type="body" idx="1"/>
          </p:nvPr>
        </p:nvSpPr>
        <p:spPr>
          <a:solidFill>
            <a:srgbClr val="FFFFFF"/>
          </a:solidFill>
          <a:ln>
            <a:solidFill>
              <a:srgbClr val="000000"/>
            </a:solidFill>
          </a:ln>
        </p:spPr>
        <p:txBody>
          <a:bodyPr/>
          <a:lstStyle/>
          <a:p>
            <a:r>
              <a:rPr lang="zh-CN" altLang="en-US">
                <a:ea typeface="宋体" charset="-122"/>
              </a:rPr>
              <a:t>介绍无线供电概念</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1983AEB0-2F8E-45FC-AFB1-2F8E10B1D768}" type="slidenum">
              <a:rPr lang="en-US" altLang="zh-CN"/>
              <a:pPr algn="r"/>
              <a:t>83</a:t>
            </a:fld>
            <a:endParaRPr lang="en-US" altLang="zh-CN"/>
          </a:p>
        </p:txBody>
      </p:sp>
      <p:sp>
        <p:nvSpPr>
          <p:cNvPr id="168963" name="Rectangle 2"/>
          <p:cNvSpPr>
            <a:spLocks noGrp="1" noRot="1" noChangeAspect="1" noChangeArrowheads="1" noTextEdit="1"/>
          </p:cNvSpPr>
          <p:nvPr>
            <p:ph type="sldImg"/>
          </p:nvPr>
        </p:nvSpPr>
        <p:spPr>
          <a:solidFill>
            <a:srgbClr val="FFFFFF"/>
          </a:solidFill>
          <a:ln/>
        </p:spPr>
      </p:sp>
      <p:sp>
        <p:nvSpPr>
          <p:cNvPr id="168964" name="Rectangle 3"/>
          <p:cNvSpPr>
            <a:spLocks noGrp="1" noChangeArrowheads="1"/>
          </p:cNvSpPr>
          <p:nvPr>
            <p:ph type="body" idx="1"/>
          </p:nvPr>
        </p:nvSpPr>
        <p:spPr>
          <a:solidFill>
            <a:srgbClr val="FFFFFF"/>
          </a:solidFill>
          <a:ln>
            <a:solidFill>
              <a:srgbClr val="000000"/>
            </a:solidFill>
          </a:ln>
        </p:spPr>
        <p:txBody>
          <a:bodyPr/>
          <a:lstStyle/>
          <a:p>
            <a:r>
              <a:rPr lang="zh-CN" altLang="en-US">
                <a:ea typeface="宋体" charset="-122"/>
              </a:rPr>
              <a:t>介绍无线供电概念</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38309B75-5779-4675-BF0D-E24FCE9FA781}" type="slidenum">
              <a:rPr lang="en-US" altLang="zh-CN"/>
              <a:pPr algn="r"/>
              <a:t>84</a:t>
            </a:fld>
            <a:endParaRPr lang="en-US" altLang="zh-CN"/>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r>
              <a:rPr lang="zh-CN" altLang="en-US">
                <a:ea typeface="宋体" charset="-122"/>
              </a:rPr>
              <a:t>介绍无线供电概念</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CD6004EB-B15E-4BD8-9357-4E39B97B78F8}" type="slidenum">
              <a:rPr lang="en-US" altLang="zh-CN"/>
              <a:pPr algn="r"/>
              <a:t>85</a:t>
            </a:fld>
            <a:endParaRPr lang="en-US" altLang="zh-CN"/>
          </a:p>
        </p:txBody>
      </p:sp>
      <p:sp>
        <p:nvSpPr>
          <p:cNvPr id="171011" name="Rectangle 2"/>
          <p:cNvSpPr>
            <a:spLocks noGrp="1" noRot="1" noChangeAspect="1" noChangeArrowheads="1" noTextEdit="1"/>
          </p:cNvSpPr>
          <p:nvPr>
            <p:ph type="sldImg"/>
          </p:nvPr>
        </p:nvSpPr>
        <p:spPr>
          <a:solidFill>
            <a:srgbClr val="FFFFFF"/>
          </a:solidFill>
          <a:ln/>
        </p:spPr>
      </p:sp>
      <p:sp>
        <p:nvSpPr>
          <p:cNvPr id="17101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7</a:t>
            </a:fld>
            <a:endParaRPr lang="zh-CN" altLang="en-US"/>
          </a:p>
        </p:txBody>
      </p:sp>
    </p:spTree>
    <p:extLst>
      <p:ext uri="{BB962C8B-B14F-4D97-AF65-F5344CB8AC3E}">
        <p14:creationId xmlns:p14="http://schemas.microsoft.com/office/powerpoint/2010/main" val="645790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68A39348-35DB-4DF1-9B49-8D3B7BD3EC49}" type="slidenum">
              <a:rPr lang="en-US" altLang="zh-CN"/>
              <a:pPr algn="r"/>
              <a:t>87</a:t>
            </a:fld>
            <a:endParaRPr lang="en-US" altLang="zh-CN"/>
          </a:p>
        </p:txBody>
      </p:sp>
      <p:sp>
        <p:nvSpPr>
          <p:cNvPr id="173059" name="Rectangle 2"/>
          <p:cNvSpPr>
            <a:spLocks noGrp="1" noRot="1" noChangeAspect="1" noChangeArrowheads="1" noTextEdit="1"/>
          </p:cNvSpPr>
          <p:nvPr>
            <p:ph type="sldImg"/>
          </p:nvPr>
        </p:nvSpPr>
        <p:spPr>
          <a:solidFill>
            <a:srgbClr val="FFFFFF"/>
          </a:solidFill>
          <a:ln/>
        </p:spPr>
      </p:sp>
      <p:sp>
        <p:nvSpPr>
          <p:cNvPr id="17306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150EBE54-19E4-42CA-8A2F-AAE4FB107D82}" type="slidenum">
              <a:rPr lang="en-US" altLang="zh-CN"/>
              <a:pPr algn="r"/>
              <a:t>88</a:t>
            </a:fld>
            <a:endParaRPr lang="en-US" altLang="zh-CN"/>
          </a:p>
        </p:txBody>
      </p:sp>
      <p:sp>
        <p:nvSpPr>
          <p:cNvPr id="174083" name="Rectangle 2"/>
          <p:cNvSpPr>
            <a:spLocks noGrp="1" noRot="1" noChangeAspect="1" noChangeArrowheads="1" noTextEdit="1"/>
          </p:cNvSpPr>
          <p:nvPr>
            <p:ph type="sldImg"/>
          </p:nvPr>
        </p:nvSpPr>
        <p:spPr>
          <a:solidFill>
            <a:srgbClr val="FFFFFF"/>
          </a:solidFill>
          <a:ln/>
        </p:spPr>
      </p:sp>
      <p:sp>
        <p:nvSpPr>
          <p:cNvPr id="17408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2131AD14-E31E-4AB4-B986-A83BE9C21FFC}" type="slidenum">
              <a:rPr lang="en-US" altLang="zh-CN"/>
              <a:pPr algn="r"/>
              <a:t>89</a:t>
            </a:fld>
            <a:endParaRPr lang="en-US" altLang="zh-CN"/>
          </a:p>
        </p:txBody>
      </p:sp>
      <p:sp>
        <p:nvSpPr>
          <p:cNvPr id="175107" name="Rectangle 2"/>
          <p:cNvSpPr>
            <a:spLocks noGrp="1" noRot="1" noChangeAspect="1" noChangeArrowheads="1" noTextEdit="1"/>
          </p:cNvSpPr>
          <p:nvPr>
            <p:ph type="sldImg"/>
          </p:nvPr>
        </p:nvSpPr>
        <p:spPr>
          <a:solidFill>
            <a:srgbClr val="FFFFFF"/>
          </a:solidFill>
          <a:ln/>
        </p:spPr>
      </p:sp>
      <p:sp>
        <p:nvSpPr>
          <p:cNvPr id="17510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A10F7BEB-2484-4A3A-88C4-693F55E5775C}" type="slidenum">
              <a:rPr lang="en-US" altLang="zh-CN"/>
              <a:pPr algn="r"/>
              <a:t>90</a:t>
            </a:fld>
            <a:endParaRPr lang="en-US" altLang="zh-CN"/>
          </a:p>
        </p:txBody>
      </p:sp>
      <p:sp>
        <p:nvSpPr>
          <p:cNvPr id="176131" name="Rectangle 2"/>
          <p:cNvSpPr>
            <a:spLocks noGrp="1" noRot="1" noChangeAspect="1" noChangeArrowheads="1" noTextEdit="1"/>
          </p:cNvSpPr>
          <p:nvPr>
            <p:ph type="sldImg"/>
          </p:nvPr>
        </p:nvSpPr>
        <p:spPr>
          <a:solidFill>
            <a:srgbClr val="FFFFFF"/>
          </a:solidFill>
          <a:ln/>
        </p:spPr>
      </p:sp>
      <p:sp>
        <p:nvSpPr>
          <p:cNvPr id="17613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B757C039-202F-489A-A715-97845F5AD2C5}" type="slidenum">
              <a:rPr lang="en-US" altLang="zh-CN"/>
              <a:pPr algn="r"/>
              <a:t>91</a:t>
            </a:fld>
            <a:endParaRPr lang="en-US" altLang="zh-CN"/>
          </a:p>
        </p:txBody>
      </p:sp>
      <p:sp>
        <p:nvSpPr>
          <p:cNvPr id="177155" name="Rectangle 2"/>
          <p:cNvSpPr>
            <a:spLocks noGrp="1" noRot="1" noChangeAspect="1" noChangeArrowheads="1" noTextEdit="1"/>
          </p:cNvSpPr>
          <p:nvPr>
            <p:ph type="sldImg"/>
          </p:nvPr>
        </p:nvSpPr>
        <p:spPr>
          <a:solidFill>
            <a:srgbClr val="FFFFFF"/>
          </a:solidFill>
          <a:ln/>
        </p:spPr>
      </p:sp>
      <p:sp>
        <p:nvSpPr>
          <p:cNvPr id="17715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BC53765B-C649-4899-A141-FCD1BCDBE422}" type="slidenum">
              <a:rPr lang="en-US" altLang="zh-CN"/>
              <a:pPr algn="r"/>
              <a:t>92</a:t>
            </a:fld>
            <a:endParaRPr lang="en-US" altLang="zh-CN"/>
          </a:p>
        </p:txBody>
      </p:sp>
      <p:sp>
        <p:nvSpPr>
          <p:cNvPr id="178179" name="Rectangle 2"/>
          <p:cNvSpPr>
            <a:spLocks noGrp="1" noRot="1" noChangeAspect="1" noChangeArrowheads="1" noTextEdit="1"/>
          </p:cNvSpPr>
          <p:nvPr>
            <p:ph type="sldImg"/>
          </p:nvPr>
        </p:nvSpPr>
        <p:spPr>
          <a:solidFill>
            <a:srgbClr val="FFFFFF"/>
          </a:solidFill>
          <a:ln/>
        </p:spPr>
      </p:sp>
      <p:sp>
        <p:nvSpPr>
          <p:cNvPr id="17818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74D334BC-E3DC-4581-BFD7-B8C49BDA7A54}" type="slidenum">
              <a:rPr lang="en-US" altLang="zh-CN"/>
              <a:pPr algn="r"/>
              <a:t>93</a:t>
            </a:fld>
            <a:endParaRPr lang="en-US" altLang="zh-CN"/>
          </a:p>
        </p:txBody>
      </p:sp>
      <p:sp>
        <p:nvSpPr>
          <p:cNvPr id="179203" name="Rectangle 2"/>
          <p:cNvSpPr>
            <a:spLocks noGrp="1" noRot="1" noChangeAspect="1" noChangeArrowheads="1" noTextEdit="1"/>
          </p:cNvSpPr>
          <p:nvPr>
            <p:ph type="sldImg"/>
          </p:nvPr>
        </p:nvSpPr>
        <p:spPr>
          <a:solidFill>
            <a:srgbClr val="FFFFFF"/>
          </a:solidFill>
          <a:ln/>
        </p:spPr>
      </p:sp>
      <p:sp>
        <p:nvSpPr>
          <p:cNvPr id="17920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B3CEAEEE-0609-47A2-A3A5-190748AD1EB7}" type="slidenum">
              <a:rPr lang="en-US" altLang="zh-CN"/>
              <a:pPr algn="r"/>
              <a:t>94</a:t>
            </a:fld>
            <a:endParaRPr lang="en-US" altLang="zh-CN"/>
          </a:p>
        </p:txBody>
      </p:sp>
      <p:sp>
        <p:nvSpPr>
          <p:cNvPr id="180227" name="Rectangle 2"/>
          <p:cNvSpPr>
            <a:spLocks noGrp="1" noRot="1" noChangeAspect="1" noChangeArrowheads="1" noTextEdit="1"/>
          </p:cNvSpPr>
          <p:nvPr>
            <p:ph type="sldImg"/>
          </p:nvPr>
        </p:nvSpPr>
        <p:spPr>
          <a:solidFill>
            <a:srgbClr val="FFFFFF"/>
          </a:solidFill>
          <a:ln/>
        </p:spPr>
      </p:sp>
      <p:sp>
        <p:nvSpPr>
          <p:cNvPr id="18022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1DBD0740-4718-4661-A589-9A560E2D944B}" type="slidenum">
              <a:rPr lang="en-US" altLang="zh-CN"/>
              <a:pPr algn="r"/>
              <a:t>95</a:t>
            </a:fld>
            <a:endParaRPr lang="en-US" altLang="zh-CN"/>
          </a:p>
        </p:txBody>
      </p:sp>
      <p:sp>
        <p:nvSpPr>
          <p:cNvPr id="181251" name="Rectangle 2"/>
          <p:cNvSpPr>
            <a:spLocks noGrp="1" noRot="1" noChangeAspect="1" noChangeArrowheads="1" noTextEdit="1"/>
          </p:cNvSpPr>
          <p:nvPr>
            <p:ph type="sldImg"/>
          </p:nvPr>
        </p:nvSpPr>
        <p:spPr>
          <a:solidFill>
            <a:srgbClr val="FFFFFF"/>
          </a:solidFill>
          <a:ln/>
        </p:spPr>
      </p:sp>
      <p:sp>
        <p:nvSpPr>
          <p:cNvPr id="18125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8</a:t>
            </a:fld>
            <a:endParaRPr lang="zh-CN" altLang="en-US"/>
          </a:p>
        </p:txBody>
      </p:sp>
    </p:spTree>
    <p:extLst>
      <p:ext uri="{BB962C8B-B14F-4D97-AF65-F5344CB8AC3E}">
        <p14:creationId xmlns:p14="http://schemas.microsoft.com/office/powerpoint/2010/main" val="3563693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B2EBF409-05B4-4560-948D-DD141FC77CDF}" type="slidenum">
              <a:rPr lang="en-US" altLang="zh-CN"/>
              <a:pPr algn="r"/>
              <a:t>96</a:t>
            </a:fld>
            <a:endParaRPr lang="en-US" altLang="zh-CN"/>
          </a:p>
        </p:txBody>
      </p:sp>
      <p:sp>
        <p:nvSpPr>
          <p:cNvPr id="182275" name="Rectangle 2"/>
          <p:cNvSpPr>
            <a:spLocks noGrp="1" noRot="1" noChangeAspect="1" noChangeArrowheads="1" noTextEdit="1"/>
          </p:cNvSpPr>
          <p:nvPr>
            <p:ph type="sldImg"/>
          </p:nvPr>
        </p:nvSpPr>
        <p:spPr>
          <a:solidFill>
            <a:srgbClr val="FFFFFF"/>
          </a:solidFill>
          <a:ln/>
        </p:spPr>
      </p:sp>
      <p:sp>
        <p:nvSpPr>
          <p:cNvPr id="18227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571EA33F-441A-4410-A707-2BC3917AEC6A}" type="slidenum">
              <a:rPr lang="en-US" altLang="zh-CN"/>
              <a:pPr algn="r"/>
              <a:t>97</a:t>
            </a:fld>
            <a:endParaRPr lang="en-US" altLang="zh-CN"/>
          </a:p>
        </p:txBody>
      </p:sp>
      <p:sp>
        <p:nvSpPr>
          <p:cNvPr id="183299" name="Rectangle 2"/>
          <p:cNvSpPr>
            <a:spLocks noGrp="1" noRot="1" noChangeAspect="1" noChangeArrowheads="1" noTextEdit="1"/>
          </p:cNvSpPr>
          <p:nvPr>
            <p:ph type="sldImg"/>
          </p:nvPr>
        </p:nvSpPr>
        <p:spPr>
          <a:solidFill>
            <a:srgbClr val="FFFFFF"/>
          </a:solidFill>
          <a:ln/>
        </p:spPr>
      </p:sp>
      <p:sp>
        <p:nvSpPr>
          <p:cNvPr id="18330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8F6A6B69-5776-417E-9D73-55DF638C751F}" type="slidenum">
              <a:rPr lang="en-US" altLang="zh-CN"/>
              <a:pPr algn="r"/>
              <a:t>98</a:t>
            </a:fld>
            <a:endParaRPr lang="en-US" altLang="zh-CN"/>
          </a:p>
        </p:txBody>
      </p:sp>
      <p:sp>
        <p:nvSpPr>
          <p:cNvPr id="184323" name="Rectangle 2"/>
          <p:cNvSpPr>
            <a:spLocks noGrp="1" noRot="1" noChangeAspect="1" noChangeArrowheads="1" noTextEdit="1"/>
          </p:cNvSpPr>
          <p:nvPr>
            <p:ph type="sldImg"/>
          </p:nvPr>
        </p:nvSpPr>
        <p:spPr>
          <a:solidFill>
            <a:srgbClr val="FFFFFF"/>
          </a:solidFill>
          <a:ln/>
        </p:spPr>
      </p:sp>
      <p:sp>
        <p:nvSpPr>
          <p:cNvPr id="18432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5C88C713-089B-4E20-86CB-5D94614810C0}" type="slidenum">
              <a:rPr lang="en-US" altLang="zh-CN"/>
              <a:pPr algn="r"/>
              <a:t>99</a:t>
            </a:fld>
            <a:endParaRPr lang="en-US" altLang="zh-CN"/>
          </a:p>
        </p:txBody>
      </p:sp>
      <p:sp>
        <p:nvSpPr>
          <p:cNvPr id="185347" name="Rectangle 2"/>
          <p:cNvSpPr>
            <a:spLocks noGrp="1" noRot="1" noChangeAspect="1" noChangeArrowheads="1" noTextEdit="1"/>
          </p:cNvSpPr>
          <p:nvPr>
            <p:ph type="sldImg"/>
          </p:nvPr>
        </p:nvSpPr>
        <p:spPr>
          <a:solidFill>
            <a:srgbClr val="FFFFFF"/>
          </a:solidFill>
          <a:ln/>
        </p:spPr>
      </p:sp>
      <p:sp>
        <p:nvSpPr>
          <p:cNvPr id="18534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239622ED-5E34-4666-99FD-7848CBD52966}" type="slidenum">
              <a:rPr lang="en-US" altLang="zh-CN"/>
              <a:pPr algn="r"/>
              <a:t>100</a:t>
            </a:fld>
            <a:endParaRPr lang="en-US" altLang="zh-CN"/>
          </a:p>
        </p:txBody>
      </p:sp>
      <p:sp>
        <p:nvSpPr>
          <p:cNvPr id="186371" name="Rectangle 2"/>
          <p:cNvSpPr>
            <a:spLocks noGrp="1" noRot="1" noChangeAspect="1" noChangeArrowheads="1" noTextEdit="1"/>
          </p:cNvSpPr>
          <p:nvPr>
            <p:ph type="sldImg"/>
          </p:nvPr>
        </p:nvSpPr>
        <p:spPr>
          <a:solidFill>
            <a:srgbClr val="FFFFFF"/>
          </a:solidFill>
          <a:ln/>
        </p:spPr>
      </p:sp>
      <p:sp>
        <p:nvSpPr>
          <p:cNvPr id="18637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FABBAB30-D103-4D49-BDCA-3980DFEAF056}" type="slidenum">
              <a:rPr lang="en-US" altLang="zh-CN"/>
              <a:pPr algn="r"/>
              <a:t>101</a:t>
            </a:fld>
            <a:endParaRPr lang="en-US" altLang="zh-CN"/>
          </a:p>
        </p:txBody>
      </p:sp>
      <p:sp>
        <p:nvSpPr>
          <p:cNvPr id="187395" name="Rectangle 2"/>
          <p:cNvSpPr>
            <a:spLocks noGrp="1" noRot="1" noChangeAspect="1" noChangeArrowheads="1" noTextEdit="1"/>
          </p:cNvSpPr>
          <p:nvPr>
            <p:ph type="sldImg"/>
          </p:nvPr>
        </p:nvSpPr>
        <p:spPr>
          <a:solidFill>
            <a:srgbClr val="FFFFFF"/>
          </a:solidFill>
          <a:ln/>
        </p:spPr>
      </p:sp>
      <p:sp>
        <p:nvSpPr>
          <p:cNvPr id="18739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8E66B2A2-9615-4C76-ABFE-49F41C51BBCC}" type="slidenum">
              <a:rPr lang="en-US" altLang="zh-CN"/>
              <a:pPr algn="r"/>
              <a:t>102</a:t>
            </a:fld>
            <a:endParaRPr lang="en-US" altLang="zh-CN"/>
          </a:p>
        </p:txBody>
      </p:sp>
      <p:sp>
        <p:nvSpPr>
          <p:cNvPr id="188419" name="Rectangle 2"/>
          <p:cNvSpPr>
            <a:spLocks noGrp="1" noRot="1" noChangeAspect="1" noChangeArrowheads="1" noTextEdit="1"/>
          </p:cNvSpPr>
          <p:nvPr>
            <p:ph type="sldImg"/>
          </p:nvPr>
        </p:nvSpPr>
        <p:spPr>
          <a:solidFill>
            <a:srgbClr val="FFFFFF"/>
          </a:solidFill>
          <a:ln/>
        </p:spPr>
      </p:sp>
      <p:sp>
        <p:nvSpPr>
          <p:cNvPr id="18842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F065292D-D436-41AD-A0DA-CE1B45625B87}" type="slidenum">
              <a:rPr lang="en-US" altLang="zh-CN"/>
              <a:pPr algn="r"/>
              <a:t>103</a:t>
            </a:fld>
            <a:endParaRPr lang="en-US" altLang="zh-CN"/>
          </a:p>
        </p:txBody>
      </p:sp>
      <p:sp>
        <p:nvSpPr>
          <p:cNvPr id="190467" name="Rectangle 2"/>
          <p:cNvSpPr>
            <a:spLocks noGrp="1" noRot="1" noChangeAspect="1" noChangeArrowheads="1" noTextEdit="1"/>
          </p:cNvSpPr>
          <p:nvPr>
            <p:ph type="sldImg"/>
          </p:nvPr>
        </p:nvSpPr>
        <p:spPr>
          <a:solidFill>
            <a:srgbClr val="FFFFFF"/>
          </a:solidFill>
          <a:ln/>
        </p:spPr>
      </p:sp>
      <p:sp>
        <p:nvSpPr>
          <p:cNvPr id="19046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44EB46C2-E6AA-47AE-BDC6-ABA2BA137DA4}" type="slidenum">
              <a:rPr lang="en-US" altLang="zh-CN"/>
              <a:pPr algn="r"/>
              <a:t>104</a:t>
            </a:fld>
            <a:endParaRPr lang="en-US" altLang="zh-CN"/>
          </a:p>
        </p:txBody>
      </p:sp>
      <p:sp>
        <p:nvSpPr>
          <p:cNvPr id="191491" name="Rectangle 2"/>
          <p:cNvSpPr>
            <a:spLocks noGrp="1" noRot="1" noChangeAspect="1" noChangeArrowheads="1" noTextEdit="1"/>
          </p:cNvSpPr>
          <p:nvPr>
            <p:ph type="sldImg"/>
          </p:nvPr>
        </p:nvSpPr>
        <p:spPr>
          <a:solidFill>
            <a:srgbClr val="FFFFFF"/>
          </a:solidFill>
          <a:ln/>
        </p:spPr>
      </p:sp>
      <p:sp>
        <p:nvSpPr>
          <p:cNvPr id="19149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55A62BC6-D6C5-4068-A4F2-8BDFF537CEB7}" type="slidenum">
              <a:rPr lang="en-US" altLang="zh-CN"/>
              <a:pPr algn="r"/>
              <a:t>105</a:t>
            </a:fld>
            <a:endParaRPr lang="en-US" altLang="zh-CN"/>
          </a:p>
        </p:txBody>
      </p:sp>
      <p:sp>
        <p:nvSpPr>
          <p:cNvPr id="192515" name="Rectangle 2"/>
          <p:cNvSpPr>
            <a:spLocks noGrp="1" noRot="1" noChangeAspect="1" noChangeArrowheads="1" noTextEdit="1"/>
          </p:cNvSpPr>
          <p:nvPr>
            <p:ph type="sldImg"/>
          </p:nvPr>
        </p:nvSpPr>
        <p:spPr>
          <a:solidFill>
            <a:srgbClr val="FFFFFF"/>
          </a:solidFill>
          <a:ln/>
        </p:spPr>
      </p:sp>
      <p:sp>
        <p:nvSpPr>
          <p:cNvPr id="19251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9</a:t>
            </a:fld>
            <a:endParaRPr lang="zh-CN" altLang="en-US"/>
          </a:p>
        </p:txBody>
      </p:sp>
    </p:spTree>
    <p:extLst>
      <p:ext uri="{BB962C8B-B14F-4D97-AF65-F5344CB8AC3E}">
        <p14:creationId xmlns:p14="http://schemas.microsoft.com/office/powerpoint/2010/main" val="3641936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99440C54-A7B6-400E-BF81-12F3914C6246}" type="slidenum">
              <a:rPr lang="en-US" altLang="zh-CN"/>
              <a:pPr algn="r"/>
              <a:t>106</a:t>
            </a:fld>
            <a:endParaRPr lang="en-US" altLang="zh-CN"/>
          </a:p>
        </p:txBody>
      </p:sp>
      <p:sp>
        <p:nvSpPr>
          <p:cNvPr id="196611" name="Rectangle 2"/>
          <p:cNvSpPr>
            <a:spLocks noGrp="1" noRot="1" noChangeAspect="1" noChangeArrowheads="1" noTextEdit="1"/>
          </p:cNvSpPr>
          <p:nvPr>
            <p:ph type="sldImg"/>
          </p:nvPr>
        </p:nvSpPr>
        <p:spPr>
          <a:solidFill>
            <a:srgbClr val="FFFFFF"/>
          </a:solidFill>
          <a:ln/>
        </p:spPr>
      </p:sp>
      <p:sp>
        <p:nvSpPr>
          <p:cNvPr id="19661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1AA6F8D7-4725-47EC-8F20-2920026C7ECF}" type="slidenum">
              <a:rPr lang="en-US" altLang="zh-CN"/>
              <a:pPr algn="r"/>
              <a:t>107</a:t>
            </a:fld>
            <a:endParaRPr lang="en-US" altLang="zh-CN"/>
          </a:p>
        </p:txBody>
      </p:sp>
      <p:sp>
        <p:nvSpPr>
          <p:cNvPr id="199683" name="Rectangle 2"/>
          <p:cNvSpPr>
            <a:spLocks noGrp="1" noRot="1" noChangeAspect="1" noChangeArrowheads="1" noTextEdit="1"/>
          </p:cNvSpPr>
          <p:nvPr>
            <p:ph type="sldImg"/>
          </p:nvPr>
        </p:nvSpPr>
        <p:spPr>
          <a:solidFill>
            <a:srgbClr val="FFFFFF"/>
          </a:solidFill>
          <a:ln/>
        </p:spPr>
      </p:sp>
      <p:sp>
        <p:nvSpPr>
          <p:cNvPr id="19968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6298B714-1787-4485-BED9-7D931117051E}" type="slidenum">
              <a:rPr lang="en-US" altLang="zh-CN"/>
              <a:pPr algn="r"/>
              <a:t>108</a:t>
            </a:fld>
            <a:endParaRPr lang="en-US" altLang="zh-CN"/>
          </a:p>
        </p:txBody>
      </p:sp>
      <p:sp>
        <p:nvSpPr>
          <p:cNvPr id="200707" name="Rectangle 2"/>
          <p:cNvSpPr>
            <a:spLocks noGrp="1" noRot="1" noChangeAspect="1" noChangeArrowheads="1" noTextEdit="1"/>
          </p:cNvSpPr>
          <p:nvPr>
            <p:ph type="sldImg"/>
          </p:nvPr>
        </p:nvSpPr>
        <p:spPr>
          <a:solidFill>
            <a:srgbClr val="FFFFFF"/>
          </a:solidFill>
          <a:ln/>
        </p:spPr>
      </p:sp>
      <p:sp>
        <p:nvSpPr>
          <p:cNvPr id="20070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25119E40-36A8-4101-9C78-0A0A60F7797D}" type="slidenum">
              <a:rPr lang="en-US" altLang="zh-CN"/>
              <a:pPr algn="r"/>
              <a:t>109</a:t>
            </a:fld>
            <a:endParaRPr lang="en-US" altLang="zh-CN"/>
          </a:p>
        </p:txBody>
      </p:sp>
      <p:sp>
        <p:nvSpPr>
          <p:cNvPr id="201731" name="Rectangle 2"/>
          <p:cNvSpPr>
            <a:spLocks noGrp="1" noRot="1" noChangeAspect="1" noChangeArrowheads="1" noTextEdit="1"/>
          </p:cNvSpPr>
          <p:nvPr>
            <p:ph type="sldImg"/>
          </p:nvPr>
        </p:nvSpPr>
        <p:spPr>
          <a:solidFill>
            <a:srgbClr val="FFFFFF"/>
          </a:solidFill>
          <a:ln/>
        </p:spPr>
      </p:sp>
      <p:sp>
        <p:nvSpPr>
          <p:cNvPr id="20173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AC1CBC78-DAEE-43D7-9F38-516A4461494C}" type="slidenum">
              <a:rPr lang="en-US" altLang="zh-CN"/>
              <a:pPr algn="r"/>
              <a:t>110</a:t>
            </a:fld>
            <a:endParaRPr lang="en-US" altLang="zh-CN"/>
          </a:p>
        </p:txBody>
      </p:sp>
      <p:sp>
        <p:nvSpPr>
          <p:cNvPr id="202755" name="Rectangle 2"/>
          <p:cNvSpPr>
            <a:spLocks noGrp="1" noRot="1" noChangeAspect="1" noChangeArrowheads="1" noTextEdit="1"/>
          </p:cNvSpPr>
          <p:nvPr>
            <p:ph type="sldImg"/>
          </p:nvPr>
        </p:nvSpPr>
        <p:spPr>
          <a:solidFill>
            <a:srgbClr val="FFFFFF"/>
          </a:solidFill>
          <a:ln/>
        </p:spPr>
      </p:sp>
      <p:sp>
        <p:nvSpPr>
          <p:cNvPr id="20275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8E0D4EFF-0909-43D2-BE6C-A5B0279ECFDC}" type="slidenum">
              <a:rPr lang="en-US" altLang="zh-CN"/>
              <a:pPr algn="r"/>
              <a:t>111</a:t>
            </a:fld>
            <a:endParaRPr lang="en-US" altLang="zh-CN"/>
          </a:p>
        </p:txBody>
      </p:sp>
      <p:sp>
        <p:nvSpPr>
          <p:cNvPr id="203779" name="Rectangle 2"/>
          <p:cNvSpPr>
            <a:spLocks noGrp="1" noRot="1" noChangeAspect="1" noChangeArrowheads="1" noTextEdit="1"/>
          </p:cNvSpPr>
          <p:nvPr>
            <p:ph type="sldImg"/>
          </p:nvPr>
        </p:nvSpPr>
        <p:spPr>
          <a:solidFill>
            <a:srgbClr val="FFFFFF"/>
          </a:solidFill>
          <a:ln/>
        </p:spPr>
      </p:sp>
      <p:sp>
        <p:nvSpPr>
          <p:cNvPr id="20378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53BE04A6-691D-4FF5-9900-F41DE1C70AEA}" type="slidenum">
              <a:rPr lang="en-US" altLang="zh-CN"/>
              <a:pPr algn="r"/>
              <a:t>112</a:t>
            </a:fld>
            <a:endParaRPr lang="en-US" altLang="zh-CN"/>
          </a:p>
        </p:txBody>
      </p:sp>
      <p:sp>
        <p:nvSpPr>
          <p:cNvPr id="205827" name="Rectangle 2"/>
          <p:cNvSpPr>
            <a:spLocks noGrp="1" noRot="1" noChangeAspect="1" noChangeArrowheads="1" noTextEdit="1"/>
          </p:cNvSpPr>
          <p:nvPr>
            <p:ph type="sldImg"/>
          </p:nvPr>
        </p:nvSpPr>
        <p:spPr>
          <a:solidFill>
            <a:srgbClr val="FFFFFF"/>
          </a:solidFill>
          <a:ln/>
        </p:spPr>
      </p:sp>
      <p:sp>
        <p:nvSpPr>
          <p:cNvPr id="20582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1035D277-CCE9-4213-BB73-6A4B8C49C763}" type="slidenum">
              <a:rPr lang="en-US" altLang="zh-CN"/>
              <a:pPr algn="r"/>
              <a:t>113</a:t>
            </a:fld>
            <a:endParaRPr lang="en-US" altLang="zh-CN"/>
          </a:p>
        </p:txBody>
      </p:sp>
      <p:sp>
        <p:nvSpPr>
          <p:cNvPr id="206851" name="Rectangle 2"/>
          <p:cNvSpPr>
            <a:spLocks noGrp="1" noRot="1" noChangeAspect="1" noChangeArrowheads="1" noTextEdit="1"/>
          </p:cNvSpPr>
          <p:nvPr>
            <p:ph type="sldImg"/>
          </p:nvPr>
        </p:nvSpPr>
        <p:spPr>
          <a:solidFill>
            <a:srgbClr val="FFFFFF"/>
          </a:solidFill>
          <a:ln/>
        </p:spPr>
      </p:sp>
      <p:sp>
        <p:nvSpPr>
          <p:cNvPr id="20685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4C78334A-9AE1-444A-A54A-D6FCA25A2CE8}" type="slidenum">
              <a:rPr lang="en-US" altLang="zh-CN"/>
              <a:pPr algn="r"/>
              <a:t>114</a:t>
            </a:fld>
            <a:endParaRPr lang="en-US" altLang="zh-CN"/>
          </a:p>
        </p:txBody>
      </p:sp>
      <p:sp>
        <p:nvSpPr>
          <p:cNvPr id="207875" name="Rectangle 2"/>
          <p:cNvSpPr>
            <a:spLocks noGrp="1" noRot="1" noChangeAspect="1" noChangeArrowheads="1" noTextEdit="1"/>
          </p:cNvSpPr>
          <p:nvPr>
            <p:ph type="sldImg"/>
          </p:nvPr>
        </p:nvSpPr>
        <p:spPr>
          <a:solidFill>
            <a:srgbClr val="FFFFFF"/>
          </a:solidFill>
          <a:ln/>
        </p:spPr>
      </p:sp>
      <p:sp>
        <p:nvSpPr>
          <p:cNvPr id="20787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0D68333D-706A-4B62-8A91-B6FE5466B4CF}" type="slidenum">
              <a:rPr lang="en-US" altLang="zh-CN"/>
              <a:pPr algn="r"/>
              <a:t>115</a:t>
            </a:fld>
            <a:endParaRPr lang="en-US" altLang="zh-CN"/>
          </a:p>
        </p:txBody>
      </p:sp>
      <p:sp>
        <p:nvSpPr>
          <p:cNvPr id="208899" name="Rectangle 2"/>
          <p:cNvSpPr>
            <a:spLocks noGrp="1" noRot="1" noChangeAspect="1" noChangeArrowheads="1" noTextEdit="1"/>
          </p:cNvSpPr>
          <p:nvPr>
            <p:ph type="sldImg"/>
          </p:nvPr>
        </p:nvSpPr>
        <p:spPr>
          <a:solidFill>
            <a:srgbClr val="FFFFFF"/>
          </a:solidFill>
          <a:ln/>
        </p:spPr>
      </p:sp>
      <p:sp>
        <p:nvSpPr>
          <p:cNvPr id="20890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950757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C80558D1-98D3-4884-A151-BC78E863F78E}" type="slidenum">
              <a:rPr lang="en-US" altLang="zh-CN"/>
              <a:pPr algn="r"/>
              <a:t>116</a:t>
            </a:fld>
            <a:endParaRPr lang="en-US" altLang="zh-CN"/>
          </a:p>
        </p:txBody>
      </p:sp>
      <p:sp>
        <p:nvSpPr>
          <p:cNvPr id="210947" name="Rectangle 2"/>
          <p:cNvSpPr>
            <a:spLocks noGrp="1" noRot="1" noChangeAspect="1" noChangeArrowheads="1" noTextEdit="1"/>
          </p:cNvSpPr>
          <p:nvPr>
            <p:ph type="sldImg"/>
          </p:nvPr>
        </p:nvSpPr>
        <p:spPr>
          <a:solidFill>
            <a:srgbClr val="FFFFFF"/>
          </a:solidFill>
          <a:ln/>
        </p:spPr>
      </p:sp>
      <p:sp>
        <p:nvSpPr>
          <p:cNvPr id="21094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B72352BC-5BE8-4AC5-B440-71A74B26E8FA}" type="slidenum">
              <a:rPr lang="en-US" altLang="zh-CN"/>
              <a:pPr algn="r"/>
              <a:t>117</a:t>
            </a:fld>
            <a:endParaRPr lang="en-US" altLang="zh-CN"/>
          </a:p>
        </p:txBody>
      </p:sp>
      <p:sp>
        <p:nvSpPr>
          <p:cNvPr id="211971" name="Rectangle 2"/>
          <p:cNvSpPr>
            <a:spLocks noGrp="1" noRot="1" noChangeAspect="1" noChangeArrowheads="1" noTextEdit="1"/>
          </p:cNvSpPr>
          <p:nvPr>
            <p:ph type="sldImg"/>
          </p:nvPr>
        </p:nvSpPr>
        <p:spPr>
          <a:solidFill>
            <a:srgbClr val="FFFFFF"/>
          </a:solidFill>
          <a:ln/>
        </p:spPr>
      </p:sp>
      <p:sp>
        <p:nvSpPr>
          <p:cNvPr id="21197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36A70531-C595-48E9-B99D-829A97F9EB0F}" type="slidenum">
              <a:rPr lang="en-US" altLang="zh-CN"/>
              <a:pPr algn="r"/>
              <a:t>119</a:t>
            </a:fld>
            <a:endParaRPr lang="en-US" altLang="zh-CN"/>
          </a:p>
        </p:txBody>
      </p:sp>
      <p:sp>
        <p:nvSpPr>
          <p:cNvPr id="221187" name="Rectangle 2"/>
          <p:cNvSpPr>
            <a:spLocks noGrp="1" noRot="1" noChangeAspect="1" noChangeArrowheads="1" noTextEdit="1"/>
          </p:cNvSpPr>
          <p:nvPr>
            <p:ph type="sldImg"/>
          </p:nvPr>
        </p:nvSpPr>
        <p:spPr>
          <a:solidFill>
            <a:srgbClr val="FFFFFF"/>
          </a:solidFill>
          <a:ln/>
        </p:spPr>
      </p:sp>
      <p:sp>
        <p:nvSpPr>
          <p:cNvPr id="22118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BDD7FE55-2874-4782-ABC0-50C655803599}" type="slidenum">
              <a:rPr lang="en-US" altLang="zh-CN"/>
              <a:pPr algn="r"/>
              <a:t>120</a:t>
            </a:fld>
            <a:endParaRPr lang="en-US" altLang="zh-CN"/>
          </a:p>
        </p:txBody>
      </p:sp>
      <p:sp>
        <p:nvSpPr>
          <p:cNvPr id="224259" name="Rectangle 2"/>
          <p:cNvSpPr>
            <a:spLocks noGrp="1" noRot="1" noChangeAspect="1" noChangeArrowheads="1" noTextEdit="1"/>
          </p:cNvSpPr>
          <p:nvPr>
            <p:ph type="sldImg"/>
          </p:nvPr>
        </p:nvSpPr>
        <p:spPr>
          <a:solidFill>
            <a:srgbClr val="FFFFFF"/>
          </a:solidFill>
          <a:ln/>
        </p:spPr>
      </p:sp>
      <p:sp>
        <p:nvSpPr>
          <p:cNvPr id="22426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44E43C15-9711-4BBE-98AB-256C3CBECB5F}" type="slidenum">
              <a:rPr lang="en-US" altLang="zh-CN"/>
              <a:pPr algn="r"/>
              <a:t>121</a:t>
            </a:fld>
            <a:endParaRPr lang="en-US" altLang="zh-CN"/>
          </a:p>
        </p:txBody>
      </p:sp>
      <p:sp>
        <p:nvSpPr>
          <p:cNvPr id="225283" name="Rectangle 2"/>
          <p:cNvSpPr>
            <a:spLocks noGrp="1" noRot="1" noChangeAspect="1" noChangeArrowheads="1" noTextEdit="1"/>
          </p:cNvSpPr>
          <p:nvPr>
            <p:ph type="sldImg"/>
          </p:nvPr>
        </p:nvSpPr>
        <p:spPr>
          <a:solidFill>
            <a:srgbClr val="FFFFFF"/>
          </a:solidFill>
          <a:ln/>
        </p:spPr>
      </p:sp>
      <p:sp>
        <p:nvSpPr>
          <p:cNvPr id="22528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6D45B6C6-1C88-4B23-9E68-7BD99E87BDF9}" type="slidenum">
              <a:rPr lang="en-US" altLang="zh-CN"/>
              <a:pPr algn="r"/>
              <a:t>122</a:t>
            </a:fld>
            <a:endParaRPr lang="en-US" altLang="zh-CN"/>
          </a:p>
        </p:txBody>
      </p:sp>
      <p:sp>
        <p:nvSpPr>
          <p:cNvPr id="227331" name="Rectangle 2"/>
          <p:cNvSpPr>
            <a:spLocks noGrp="1" noRot="1" noChangeAspect="1" noChangeArrowheads="1" noTextEdit="1"/>
          </p:cNvSpPr>
          <p:nvPr>
            <p:ph type="sldImg"/>
          </p:nvPr>
        </p:nvSpPr>
        <p:spPr>
          <a:solidFill>
            <a:srgbClr val="FFFFFF"/>
          </a:solidFill>
          <a:ln/>
        </p:spPr>
      </p:sp>
      <p:sp>
        <p:nvSpPr>
          <p:cNvPr id="22733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80E6B7B3-67D7-45A8-9081-B75B8DA4C439}" type="slidenum">
              <a:rPr lang="en-US" altLang="zh-CN"/>
              <a:pPr algn="r"/>
              <a:t>123</a:t>
            </a:fld>
            <a:endParaRPr lang="en-US" altLang="zh-CN"/>
          </a:p>
        </p:txBody>
      </p:sp>
      <p:sp>
        <p:nvSpPr>
          <p:cNvPr id="228355" name="Rectangle 2"/>
          <p:cNvSpPr>
            <a:spLocks noGrp="1" noRot="1" noChangeAspect="1" noChangeArrowheads="1" noTextEdit="1"/>
          </p:cNvSpPr>
          <p:nvPr>
            <p:ph type="sldImg"/>
          </p:nvPr>
        </p:nvSpPr>
        <p:spPr>
          <a:solidFill>
            <a:srgbClr val="FFFFFF"/>
          </a:solidFill>
          <a:ln/>
        </p:spPr>
      </p:sp>
      <p:sp>
        <p:nvSpPr>
          <p:cNvPr id="22835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CF1274A7-476F-4315-AF38-2189CE9AC8AB}" type="slidenum">
              <a:rPr lang="en-US" altLang="zh-CN"/>
              <a:pPr algn="r"/>
              <a:t>124</a:t>
            </a:fld>
            <a:endParaRPr lang="en-US" altLang="zh-CN"/>
          </a:p>
        </p:txBody>
      </p:sp>
      <p:sp>
        <p:nvSpPr>
          <p:cNvPr id="229379" name="Rectangle 2"/>
          <p:cNvSpPr>
            <a:spLocks noGrp="1" noRot="1" noChangeAspect="1" noChangeArrowheads="1" noTextEdit="1"/>
          </p:cNvSpPr>
          <p:nvPr>
            <p:ph type="sldImg"/>
          </p:nvPr>
        </p:nvSpPr>
        <p:spPr>
          <a:solidFill>
            <a:srgbClr val="FFFFFF"/>
          </a:solidFill>
          <a:ln/>
        </p:spPr>
      </p:sp>
      <p:sp>
        <p:nvSpPr>
          <p:cNvPr id="22938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936588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75431AA-0E7E-4B48-8BFF-7B61E1422AA4}" type="slidenum">
              <a:rPr lang="zh-CN" altLang="en-US" smtClean="0"/>
              <a:pPr>
                <a:defRPr/>
              </a:pPr>
              <a:t>11</a:t>
            </a:fld>
            <a:endParaRPr lang="zh-CN" altLang="en-US"/>
          </a:p>
        </p:txBody>
      </p:sp>
    </p:spTree>
    <p:extLst>
      <p:ext uri="{BB962C8B-B14F-4D97-AF65-F5344CB8AC3E}">
        <p14:creationId xmlns:p14="http://schemas.microsoft.com/office/powerpoint/2010/main" val="3611173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309EFE13-D96D-4CD2-AC78-D53E12724EC2}" type="slidenum">
              <a:rPr lang="en-US" altLang="zh-CN"/>
              <a:pPr algn="r"/>
              <a:t>126</a:t>
            </a:fld>
            <a:endParaRPr lang="en-US" altLang="zh-CN"/>
          </a:p>
        </p:txBody>
      </p:sp>
      <p:sp>
        <p:nvSpPr>
          <p:cNvPr id="231427" name="Rectangle 2"/>
          <p:cNvSpPr>
            <a:spLocks noGrp="1" noRot="1" noChangeAspect="1" noChangeArrowheads="1" noTextEdit="1"/>
          </p:cNvSpPr>
          <p:nvPr>
            <p:ph type="sldImg"/>
          </p:nvPr>
        </p:nvSpPr>
        <p:spPr>
          <a:solidFill>
            <a:srgbClr val="FFFFFF"/>
          </a:solidFill>
          <a:ln/>
        </p:spPr>
      </p:sp>
      <p:sp>
        <p:nvSpPr>
          <p:cNvPr id="23142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E9C81A5F-96AB-4985-83D2-FBD055FC3FCB}" type="slidenum">
              <a:rPr lang="en-US" altLang="zh-CN"/>
              <a:pPr algn="r"/>
              <a:t>127</a:t>
            </a:fld>
            <a:endParaRPr lang="en-US" altLang="zh-CN"/>
          </a:p>
        </p:txBody>
      </p:sp>
      <p:sp>
        <p:nvSpPr>
          <p:cNvPr id="232451" name="Rectangle 2"/>
          <p:cNvSpPr>
            <a:spLocks noGrp="1" noRot="1" noChangeAspect="1" noChangeArrowheads="1" noTextEdit="1"/>
          </p:cNvSpPr>
          <p:nvPr>
            <p:ph type="sldImg"/>
          </p:nvPr>
        </p:nvSpPr>
        <p:spPr>
          <a:solidFill>
            <a:srgbClr val="FFFFFF"/>
          </a:solidFill>
          <a:ln/>
        </p:spPr>
      </p:sp>
      <p:sp>
        <p:nvSpPr>
          <p:cNvPr id="23245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DFA3F50C-ED24-4279-A2CF-65267476EA4F}" type="slidenum">
              <a:rPr lang="en-US" altLang="zh-CN"/>
              <a:pPr algn="r"/>
              <a:t>128</a:t>
            </a:fld>
            <a:endParaRPr lang="en-US" altLang="zh-CN"/>
          </a:p>
        </p:txBody>
      </p:sp>
      <p:sp>
        <p:nvSpPr>
          <p:cNvPr id="233475" name="Rectangle 2"/>
          <p:cNvSpPr>
            <a:spLocks noGrp="1" noRot="1" noChangeAspect="1" noChangeArrowheads="1" noTextEdit="1"/>
          </p:cNvSpPr>
          <p:nvPr>
            <p:ph type="sldImg"/>
          </p:nvPr>
        </p:nvSpPr>
        <p:spPr>
          <a:solidFill>
            <a:srgbClr val="FFFFFF"/>
          </a:solidFill>
          <a:ln/>
        </p:spPr>
      </p:sp>
      <p:sp>
        <p:nvSpPr>
          <p:cNvPr id="23347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CA0A1567-F352-4333-A90B-754D10373C9A}" type="slidenum">
              <a:rPr lang="en-US" altLang="zh-CN"/>
              <a:pPr algn="r"/>
              <a:t>129</a:t>
            </a:fld>
            <a:endParaRPr lang="en-US" altLang="zh-CN"/>
          </a:p>
        </p:txBody>
      </p:sp>
      <p:sp>
        <p:nvSpPr>
          <p:cNvPr id="234499" name="Rectangle 2"/>
          <p:cNvSpPr>
            <a:spLocks noGrp="1" noRot="1" noChangeAspect="1" noChangeArrowheads="1" noTextEdit="1"/>
          </p:cNvSpPr>
          <p:nvPr>
            <p:ph type="sldImg"/>
          </p:nvPr>
        </p:nvSpPr>
        <p:spPr>
          <a:solidFill>
            <a:srgbClr val="FFFFFF"/>
          </a:solidFill>
          <a:ln/>
        </p:spPr>
      </p:sp>
      <p:sp>
        <p:nvSpPr>
          <p:cNvPr id="23450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276965C3-58CD-4318-80D6-680F3B9EA379}" type="slidenum">
              <a:rPr lang="en-US" altLang="zh-CN"/>
              <a:pPr algn="r"/>
              <a:t>130</a:t>
            </a:fld>
            <a:endParaRPr lang="en-US" altLang="zh-CN"/>
          </a:p>
        </p:txBody>
      </p:sp>
      <p:sp>
        <p:nvSpPr>
          <p:cNvPr id="235523" name="Rectangle 2"/>
          <p:cNvSpPr>
            <a:spLocks noGrp="1" noRot="1" noChangeAspect="1" noChangeArrowheads="1" noTextEdit="1"/>
          </p:cNvSpPr>
          <p:nvPr>
            <p:ph type="sldImg"/>
          </p:nvPr>
        </p:nvSpPr>
        <p:spPr>
          <a:solidFill>
            <a:srgbClr val="FFFFFF"/>
          </a:solidFill>
          <a:ln/>
        </p:spPr>
      </p:sp>
      <p:sp>
        <p:nvSpPr>
          <p:cNvPr id="23552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03C2C6C2-D800-45AB-AEDD-BD2311C2406C}" type="slidenum">
              <a:rPr lang="en-US" altLang="zh-CN"/>
              <a:pPr algn="r"/>
              <a:t>131</a:t>
            </a:fld>
            <a:endParaRPr lang="en-US" altLang="zh-CN"/>
          </a:p>
        </p:txBody>
      </p:sp>
      <p:sp>
        <p:nvSpPr>
          <p:cNvPr id="236547" name="Rectangle 2"/>
          <p:cNvSpPr>
            <a:spLocks noGrp="1" noRot="1" noChangeAspect="1" noChangeArrowheads="1" noTextEdit="1"/>
          </p:cNvSpPr>
          <p:nvPr>
            <p:ph type="sldImg"/>
          </p:nvPr>
        </p:nvSpPr>
        <p:spPr>
          <a:solidFill>
            <a:srgbClr val="FFFFFF"/>
          </a:solidFill>
          <a:ln/>
        </p:spPr>
      </p:sp>
      <p:sp>
        <p:nvSpPr>
          <p:cNvPr id="23654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841A9993-7193-4BD7-806B-681C2848DFAE}" type="slidenum">
              <a:rPr lang="en-US" altLang="zh-CN"/>
              <a:pPr algn="r"/>
              <a:t>132</a:t>
            </a:fld>
            <a:endParaRPr lang="en-US" altLang="zh-CN"/>
          </a:p>
        </p:txBody>
      </p:sp>
      <p:sp>
        <p:nvSpPr>
          <p:cNvPr id="237571" name="Rectangle 2"/>
          <p:cNvSpPr>
            <a:spLocks noGrp="1" noRot="1" noChangeAspect="1" noChangeArrowheads="1" noTextEdit="1"/>
          </p:cNvSpPr>
          <p:nvPr>
            <p:ph type="sldImg"/>
          </p:nvPr>
        </p:nvSpPr>
        <p:spPr>
          <a:solidFill>
            <a:srgbClr val="FFFFFF"/>
          </a:solidFill>
          <a:ln/>
        </p:spPr>
      </p:sp>
      <p:sp>
        <p:nvSpPr>
          <p:cNvPr id="23757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D0644D77-9E29-4748-90F6-FD93BF5C4B30}" type="slidenum">
              <a:rPr lang="en-US" altLang="zh-CN"/>
              <a:pPr algn="r"/>
              <a:t>133</a:t>
            </a:fld>
            <a:endParaRPr lang="en-US" altLang="zh-CN"/>
          </a:p>
        </p:txBody>
      </p:sp>
      <p:sp>
        <p:nvSpPr>
          <p:cNvPr id="238595" name="Rectangle 2"/>
          <p:cNvSpPr>
            <a:spLocks noGrp="1" noRot="1" noChangeAspect="1" noChangeArrowheads="1" noTextEdit="1"/>
          </p:cNvSpPr>
          <p:nvPr>
            <p:ph type="sldImg"/>
          </p:nvPr>
        </p:nvSpPr>
        <p:spPr>
          <a:solidFill>
            <a:srgbClr val="FFFFFF"/>
          </a:solidFill>
          <a:ln/>
        </p:spPr>
      </p:sp>
      <p:sp>
        <p:nvSpPr>
          <p:cNvPr id="23859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4ADCFDBA-CD53-409E-BB00-E5AB8775F83D}" type="slidenum">
              <a:rPr lang="en-US" altLang="zh-CN"/>
              <a:pPr algn="r"/>
              <a:t>134</a:t>
            </a:fld>
            <a:endParaRPr lang="en-US" altLang="zh-CN"/>
          </a:p>
        </p:txBody>
      </p:sp>
      <p:sp>
        <p:nvSpPr>
          <p:cNvPr id="239619" name="Rectangle 2"/>
          <p:cNvSpPr>
            <a:spLocks noGrp="1" noRot="1" noChangeAspect="1" noChangeArrowheads="1" noTextEdit="1"/>
          </p:cNvSpPr>
          <p:nvPr>
            <p:ph type="sldImg"/>
          </p:nvPr>
        </p:nvSpPr>
        <p:spPr>
          <a:solidFill>
            <a:srgbClr val="FFFFFF"/>
          </a:solidFill>
          <a:ln/>
        </p:spPr>
      </p:sp>
      <p:sp>
        <p:nvSpPr>
          <p:cNvPr id="23962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A7DBB94F-3483-457C-8618-98F6288456DE}" type="slidenum">
              <a:rPr lang="en-US" altLang="zh-CN"/>
              <a:pPr algn="r"/>
              <a:t>135</a:t>
            </a:fld>
            <a:endParaRPr lang="en-US" altLang="zh-CN"/>
          </a:p>
        </p:txBody>
      </p:sp>
      <p:sp>
        <p:nvSpPr>
          <p:cNvPr id="240643" name="Rectangle 2"/>
          <p:cNvSpPr>
            <a:spLocks noGrp="1" noRot="1" noChangeAspect="1" noChangeArrowheads="1" noTextEdit="1"/>
          </p:cNvSpPr>
          <p:nvPr>
            <p:ph type="sldImg"/>
          </p:nvPr>
        </p:nvSpPr>
        <p:spPr>
          <a:solidFill>
            <a:srgbClr val="FFFFFF"/>
          </a:solidFill>
          <a:ln/>
        </p:spPr>
      </p:sp>
      <p:sp>
        <p:nvSpPr>
          <p:cNvPr id="24064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613165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BB2FC01A-B58C-4884-B36C-87C0A8FADA8C}" type="slidenum">
              <a:rPr lang="en-US" altLang="zh-CN"/>
              <a:pPr algn="r"/>
              <a:t>136</a:t>
            </a:fld>
            <a:endParaRPr lang="en-US" altLang="zh-CN"/>
          </a:p>
        </p:txBody>
      </p:sp>
      <p:sp>
        <p:nvSpPr>
          <p:cNvPr id="241667" name="Rectangle 2"/>
          <p:cNvSpPr>
            <a:spLocks noGrp="1" noRot="1" noChangeAspect="1" noChangeArrowheads="1" noTextEdit="1"/>
          </p:cNvSpPr>
          <p:nvPr>
            <p:ph type="sldImg"/>
          </p:nvPr>
        </p:nvSpPr>
        <p:spPr>
          <a:solidFill>
            <a:srgbClr val="FFFFFF"/>
          </a:solidFill>
          <a:ln/>
        </p:spPr>
      </p:sp>
      <p:sp>
        <p:nvSpPr>
          <p:cNvPr id="24166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63FA23D8-A654-4F0F-B62A-0AC4E706E4C1}" type="slidenum">
              <a:rPr lang="en-US" altLang="zh-CN"/>
              <a:pPr algn="r"/>
              <a:t>137</a:t>
            </a:fld>
            <a:endParaRPr lang="en-US" altLang="zh-CN"/>
          </a:p>
        </p:txBody>
      </p:sp>
      <p:sp>
        <p:nvSpPr>
          <p:cNvPr id="242691" name="Rectangle 2"/>
          <p:cNvSpPr>
            <a:spLocks noGrp="1" noRot="1" noChangeAspect="1" noChangeArrowheads="1" noTextEdit="1"/>
          </p:cNvSpPr>
          <p:nvPr>
            <p:ph type="sldImg"/>
          </p:nvPr>
        </p:nvSpPr>
        <p:spPr>
          <a:solidFill>
            <a:srgbClr val="FFFFFF"/>
          </a:solidFill>
          <a:ln/>
        </p:spPr>
      </p:sp>
      <p:sp>
        <p:nvSpPr>
          <p:cNvPr id="24269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F2EF6BBD-B1D5-41CB-92A1-4F3E177739CE}" type="slidenum">
              <a:rPr lang="en-US" altLang="zh-CN"/>
              <a:pPr algn="r"/>
              <a:t>138</a:t>
            </a:fld>
            <a:endParaRPr lang="en-US" altLang="zh-CN"/>
          </a:p>
        </p:txBody>
      </p:sp>
      <p:sp>
        <p:nvSpPr>
          <p:cNvPr id="245763" name="Rectangle 2"/>
          <p:cNvSpPr>
            <a:spLocks noGrp="1" noRot="1" noChangeAspect="1" noChangeArrowheads="1" noTextEdit="1"/>
          </p:cNvSpPr>
          <p:nvPr>
            <p:ph type="sldImg"/>
          </p:nvPr>
        </p:nvSpPr>
        <p:spPr>
          <a:solidFill>
            <a:srgbClr val="FFFFFF"/>
          </a:solidFill>
          <a:ln/>
        </p:spPr>
      </p:sp>
      <p:sp>
        <p:nvSpPr>
          <p:cNvPr id="24576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5B2E3111-AF7A-470D-9BFF-AC75F9491391}" type="slidenum">
              <a:rPr lang="en-US" altLang="zh-CN"/>
              <a:pPr algn="r"/>
              <a:t>139</a:t>
            </a:fld>
            <a:endParaRPr lang="en-US" altLang="zh-CN"/>
          </a:p>
        </p:txBody>
      </p:sp>
      <p:sp>
        <p:nvSpPr>
          <p:cNvPr id="246787" name="Rectangle 2"/>
          <p:cNvSpPr>
            <a:spLocks noGrp="1" noRot="1" noChangeAspect="1" noChangeArrowheads="1" noTextEdit="1"/>
          </p:cNvSpPr>
          <p:nvPr>
            <p:ph type="sldImg"/>
          </p:nvPr>
        </p:nvSpPr>
        <p:spPr>
          <a:solidFill>
            <a:srgbClr val="FFFFFF"/>
          </a:solidFill>
          <a:ln/>
        </p:spPr>
      </p:sp>
      <p:sp>
        <p:nvSpPr>
          <p:cNvPr id="24678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A551F717-67B7-4F43-891D-3C938C07DED0}" type="slidenum">
              <a:rPr lang="en-US" altLang="zh-CN"/>
              <a:pPr algn="r"/>
              <a:t>140</a:t>
            </a:fld>
            <a:endParaRPr lang="en-US" altLang="zh-CN"/>
          </a:p>
        </p:txBody>
      </p:sp>
      <p:sp>
        <p:nvSpPr>
          <p:cNvPr id="247811" name="Rectangle 2"/>
          <p:cNvSpPr>
            <a:spLocks noGrp="1" noRot="1" noChangeAspect="1" noChangeArrowheads="1" noTextEdit="1"/>
          </p:cNvSpPr>
          <p:nvPr>
            <p:ph type="sldImg"/>
          </p:nvPr>
        </p:nvSpPr>
        <p:spPr>
          <a:solidFill>
            <a:srgbClr val="FFFFFF"/>
          </a:solidFill>
          <a:ln/>
        </p:spPr>
      </p:sp>
      <p:sp>
        <p:nvSpPr>
          <p:cNvPr id="24781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52102A2F-71B6-4C95-A2FB-8134E86C9908}" type="slidenum">
              <a:rPr lang="en-US" altLang="zh-CN"/>
              <a:pPr algn="r"/>
              <a:t>141</a:t>
            </a:fld>
            <a:endParaRPr lang="en-US" altLang="zh-CN"/>
          </a:p>
        </p:txBody>
      </p:sp>
      <p:sp>
        <p:nvSpPr>
          <p:cNvPr id="248835" name="Rectangle 2"/>
          <p:cNvSpPr>
            <a:spLocks noGrp="1" noRot="1" noChangeAspect="1" noChangeArrowheads="1" noTextEdit="1"/>
          </p:cNvSpPr>
          <p:nvPr>
            <p:ph type="sldImg"/>
          </p:nvPr>
        </p:nvSpPr>
        <p:spPr>
          <a:solidFill>
            <a:srgbClr val="FFFFFF"/>
          </a:solidFill>
          <a:ln/>
        </p:spPr>
      </p:sp>
      <p:sp>
        <p:nvSpPr>
          <p:cNvPr id="248836"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95FD749D-37E4-40CC-BA24-E973FAEBAB78}" type="slidenum">
              <a:rPr lang="en-US" altLang="zh-CN"/>
              <a:pPr algn="r"/>
              <a:t>142</a:t>
            </a:fld>
            <a:endParaRPr lang="en-US" altLang="zh-CN"/>
          </a:p>
        </p:txBody>
      </p:sp>
      <p:sp>
        <p:nvSpPr>
          <p:cNvPr id="249859" name="Rectangle 2"/>
          <p:cNvSpPr>
            <a:spLocks noGrp="1" noRot="1" noChangeAspect="1" noChangeArrowheads="1" noTextEdit="1"/>
          </p:cNvSpPr>
          <p:nvPr>
            <p:ph type="sldImg"/>
          </p:nvPr>
        </p:nvSpPr>
        <p:spPr>
          <a:solidFill>
            <a:srgbClr val="FFFFFF"/>
          </a:solidFill>
          <a:ln/>
        </p:spPr>
      </p:sp>
      <p:sp>
        <p:nvSpPr>
          <p:cNvPr id="249860"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51D2C489-935F-4059-9115-850AFD7B145B}" type="slidenum">
              <a:rPr lang="en-US" altLang="zh-CN"/>
              <a:pPr algn="r"/>
              <a:t>143</a:t>
            </a:fld>
            <a:endParaRPr lang="en-US" altLang="zh-CN"/>
          </a:p>
        </p:txBody>
      </p:sp>
      <p:sp>
        <p:nvSpPr>
          <p:cNvPr id="250883" name="Rectangle 2"/>
          <p:cNvSpPr>
            <a:spLocks noGrp="1" noRot="1" noChangeAspect="1" noChangeArrowheads="1" noTextEdit="1"/>
          </p:cNvSpPr>
          <p:nvPr>
            <p:ph type="sldImg"/>
          </p:nvPr>
        </p:nvSpPr>
        <p:spPr>
          <a:solidFill>
            <a:srgbClr val="FFFFFF"/>
          </a:solidFill>
          <a:ln/>
        </p:spPr>
      </p:sp>
      <p:sp>
        <p:nvSpPr>
          <p:cNvPr id="250884"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AE45F21A-7A0A-4960-BD69-89F025AC5173}" type="slidenum">
              <a:rPr lang="en-US" altLang="zh-CN"/>
              <a:pPr algn="r"/>
              <a:t>144</a:t>
            </a:fld>
            <a:endParaRPr lang="en-US" altLang="zh-CN"/>
          </a:p>
        </p:txBody>
      </p:sp>
      <p:sp>
        <p:nvSpPr>
          <p:cNvPr id="251907" name="Rectangle 2"/>
          <p:cNvSpPr>
            <a:spLocks noGrp="1" noRot="1" noChangeAspect="1" noChangeArrowheads="1" noTextEdit="1"/>
          </p:cNvSpPr>
          <p:nvPr>
            <p:ph type="sldImg"/>
          </p:nvPr>
        </p:nvSpPr>
        <p:spPr>
          <a:solidFill>
            <a:srgbClr val="FFFFFF"/>
          </a:solidFill>
          <a:ln/>
        </p:spPr>
      </p:sp>
      <p:sp>
        <p:nvSpPr>
          <p:cNvPr id="251908"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txBox="1">
            <a:spLocks noGrp="1" noChangeArrowheads="1"/>
          </p:cNvSpPr>
          <p:nvPr/>
        </p:nvSpPr>
        <p:spPr bwMode="auto">
          <a:xfrm>
            <a:off x="3884454" y="8685241"/>
            <a:ext cx="2971909" cy="4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200">
                <a:solidFill>
                  <a:schemeClr val="tx1"/>
                </a:solidFill>
                <a:latin typeface="Arial" charset="0"/>
                <a:ea typeface="宋体" charset="-122"/>
              </a:defRPr>
            </a:lvl1pPr>
            <a:lvl2pPr marL="742950" indent="-285750">
              <a:defRPr sz="1200">
                <a:solidFill>
                  <a:schemeClr val="tx1"/>
                </a:solidFill>
                <a:latin typeface="Arial" charset="0"/>
                <a:ea typeface="宋体" charset="-122"/>
              </a:defRPr>
            </a:lvl2pPr>
            <a:lvl3pPr marL="1143000" indent="-228600">
              <a:defRPr sz="1200">
                <a:solidFill>
                  <a:schemeClr val="tx1"/>
                </a:solidFill>
                <a:latin typeface="Arial" charset="0"/>
                <a:ea typeface="宋体" charset="-122"/>
              </a:defRPr>
            </a:lvl3pPr>
            <a:lvl4pPr marL="1600200" indent="-228600">
              <a:defRPr sz="1200">
                <a:solidFill>
                  <a:schemeClr val="tx1"/>
                </a:solidFill>
                <a:latin typeface="Arial" charset="0"/>
                <a:ea typeface="宋体" charset="-122"/>
              </a:defRPr>
            </a:lvl4pPr>
            <a:lvl5pPr marL="2057400" indent="-228600">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algn="r"/>
            <a:fld id="{26D94B63-27ED-4759-B0B2-7BC4502FE47A}" type="slidenum">
              <a:rPr lang="en-US" altLang="zh-CN"/>
              <a:pPr algn="r"/>
              <a:t>145</a:t>
            </a:fld>
            <a:endParaRPr lang="en-US" altLang="zh-CN"/>
          </a:p>
        </p:txBody>
      </p:sp>
      <p:sp>
        <p:nvSpPr>
          <p:cNvPr id="252931" name="Rectangle 2"/>
          <p:cNvSpPr>
            <a:spLocks noGrp="1" noRot="1" noChangeAspect="1" noChangeArrowheads="1" noTextEdit="1"/>
          </p:cNvSpPr>
          <p:nvPr>
            <p:ph type="sldImg"/>
          </p:nvPr>
        </p:nvSpPr>
        <p:spPr>
          <a:solidFill>
            <a:srgbClr val="FFFFFF"/>
          </a:solidFill>
          <a:ln/>
        </p:spPr>
      </p:sp>
      <p:sp>
        <p:nvSpPr>
          <p:cNvPr id="252932" name="Rectangle 3"/>
          <p:cNvSpPr>
            <a:spLocks noGrp="1" noChangeArrowheads="1"/>
          </p:cNvSpPr>
          <p:nvPr>
            <p:ph type="body" idx="1"/>
          </p:nvPr>
        </p:nvSpPr>
        <p:spPr>
          <a:solidFill>
            <a:srgbClr val="FFFFFF"/>
          </a:solidFill>
          <a:ln>
            <a:solidFill>
              <a:srgbClr val="000000"/>
            </a:solidFill>
          </a:ln>
        </p:spPr>
        <p:txBody>
          <a:bodyPr/>
          <a:lstStyle/>
          <a:p>
            <a:endParaRPr lang="zh-CN" altLang="en-US">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5" name="灯片编号占位符 5">
            <a:extLst/>
          </p:cNvPr>
          <p:cNvSpPr txBox="1">
            <a:spLocks/>
          </p:cNvSpPr>
          <p:nvPr userDrawn="1"/>
        </p:nvSpPr>
        <p:spPr>
          <a:xfrm>
            <a:off x="7019925" y="6553200"/>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1DF31B22-8973-4EFC-94CF-ECA29AE1F7D0}"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pic>
        <p:nvPicPr>
          <p:cNvPr id="6"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8" name="灯片编号占位符 5">
            <a:extLst/>
          </p:cNvPr>
          <p:cNvSpPr txBox="1">
            <a:spLocks/>
          </p:cNvSpPr>
          <p:nvPr userDrawn="1"/>
        </p:nvSpPr>
        <p:spPr>
          <a:xfrm>
            <a:off x="7019925" y="6553200"/>
            <a:ext cx="2133600" cy="365125"/>
          </a:xfrm>
          <a:prstGeom prst="rect">
            <a:avLst/>
          </a:prstGeom>
        </p:spPr>
        <p:txBody>
          <a:bodyPr anchor="ct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6F980787-70AC-4EA4-9E72-81DF5C586621}"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9" name="日期占位符 2">
            <a:extLst/>
          </p:cNvPr>
          <p:cNvSpPr>
            <a:spLocks noGrp="1"/>
          </p:cNvSpPr>
          <p:nvPr>
            <p:ph type="dt" sz="half" idx="10"/>
          </p:nvPr>
        </p:nvSpPr>
        <p:spPr/>
        <p:txBody>
          <a:bodyPr/>
          <a:lstStyle>
            <a:lvl1pPr>
              <a:defRPr/>
            </a:lvl1pPr>
          </a:lstStyle>
          <a:p>
            <a:pPr>
              <a:defRPr/>
            </a:pPr>
            <a:fld id="{EE2FC936-9101-40B4-81FB-5C8B5B68CA7C}" type="datetime1">
              <a:rPr lang="zh-CN" altLang="en-US"/>
              <a:pPr>
                <a:defRPr/>
              </a:pPr>
              <a:t>2022/10/8</a:t>
            </a:fld>
            <a:endParaRPr lang="zh-CN" altLang="en-US"/>
          </a:p>
        </p:txBody>
      </p:sp>
      <p:sp>
        <p:nvSpPr>
          <p:cNvPr id="10" name="页脚占位符 3">
            <a:extLst/>
          </p:cNvPr>
          <p:cNvSpPr>
            <a:spLocks noGrp="1"/>
          </p:cNvSpPr>
          <p:nvPr>
            <p:ph type="ftr" sz="quarter" idx="11"/>
          </p:nvPr>
        </p:nvSpPr>
        <p:spPr/>
        <p:txBody>
          <a:bodyPr/>
          <a:lstStyle>
            <a:lvl1pPr>
              <a:defRPr/>
            </a:lvl1pPr>
          </a:lstStyle>
          <a:p>
            <a:pPr>
              <a:defRPr/>
            </a:pPr>
            <a:endParaRPr lang="en-US" altLang="zh-CN"/>
          </a:p>
        </p:txBody>
      </p:sp>
      <p:sp>
        <p:nvSpPr>
          <p:cNvPr id="11" name="灯片编号占位符 4">
            <a:extLst/>
          </p:cNvPr>
          <p:cNvSpPr>
            <a:spLocks noGrp="1"/>
          </p:cNvSpPr>
          <p:nvPr>
            <p:ph type="sldNum" sz="quarter" idx="12"/>
          </p:nvPr>
        </p:nvSpPr>
        <p:spPr/>
        <p:txBody>
          <a:bodyPr/>
          <a:lstStyle>
            <a:lvl1pPr>
              <a:defRPr/>
            </a:lvl1pPr>
          </a:lstStyle>
          <a:p>
            <a:pPr>
              <a:defRPr/>
            </a:pPr>
            <a:fld id="{40B32E0E-4A0F-4DFA-9A92-97DD5339E610}" type="slidenum">
              <a:rPr lang="zh-CN" altLang="en-US"/>
              <a:pPr>
                <a:defRPr/>
              </a:pPr>
              <a:t>‹#›</a:t>
            </a:fld>
            <a:endParaRPr lang="zh-CN" altLang="en-US"/>
          </a:p>
        </p:txBody>
      </p:sp>
    </p:spTree>
    <p:extLst>
      <p:ext uri="{BB962C8B-B14F-4D97-AF65-F5344CB8AC3E}">
        <p14:creationId xmlns:p14="http://schemas.microsoft.com/office/powerpoint/2010/main" val="25308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43D3420B-D0AF-4AB4-90F8-FC4FF80E4987}" type="datetime1">
              <a:rPr lang="zh-CN" altLang="en-US"/>
              <a:pPr>
                <a:defRPr/>
              </a:pPr>
              <a:t>2022/10/8</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E2A4736F-15C1-4CEB-9852-59E4EBD1EF87}" type="slidenum">
              <a:rPr lang="zh-CN" altLang="en-US"/>
              <a:pPr>
                <a:defRPr/>
              </a:pPr>
              <a:t>‹#›</a:t>
            </a:fld>
            <a:endParaRPr lang="zh-CN" altLang="en-US"/>
          </a:p>
        </p:txBody>
      </p:sp>
    </p:spTree>
    <p:extLst>
      <p:ext uri="{BB962C8B-B14F-4D97-AF65-F5344CB8AC3E}">
        <p14:creationId xmlns:p14="http://schemas.microsoft.com/office/powerpoint/2010/main" val="169426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4630BB5B-145C-419F-8A7D-F1FC09DE92EC}" type="datetime1">
              <a:rPr lang="zh-CN" altLang="en-US"/>
              <a:pPr>
                <a:defRPr/>
              </a:pPr>
              <a:t>2022/10/8</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9987881E-9B02-4893-B5C9-A984691B5AE0}" type="slidenum">
              <a:rPr lang="zh-CN" altLang="en-US"/>
              <a:pPr>
                <a:defRPr/>
              </a:pPr>
              <a:t>‹#›</a:t>
            </a:fld>
            <a:endParaRPr lang="zh-CN" altLang="en-US"/>
          </a:p>
        </p:txBody>
      </p:sp>
    </p:spTree>
    <p:extLst>
      <p:ext uri="{BB962C8B-B14F-4D97-AF65-F5344CB8AC3E}">
        <p14:creationId xmlns:p14="http://schemas.microsoft.com/office/powerpoint/2010/main" val="3594276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6FB6A2B7-AD0A-4780-BBF8-9287ACF66C9C}" type="datetime1">
              <a:rPr lang="zh-CN" altLang="en-US"/>
              <a:pPr>
                <a:defRPr/>
              </a:pPr>
              <a:t>2022/10/8</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3A047927-14BB-4FFE-93DF-9E20ECBE13A7}" type="slidenum">
              <a:rPr lang="zh-CN" altLang="en-US"/>
              <a:pPr>
                <a:defRPr/>
              </a:pPr>
              <a:t>‹#›</a:t>
            </a:fld>
            <a:endParaRPr lang="zh-CN" altLang="en-US"/>
          </a:p>
        </p:txBody>
      </p:sp>
    </p:spTree>
    <p:extLst>
      <p:ext uri="{BB962C8B-B14F-4D97-AF65-F5344CB8AC3E}">
        <p14:creationId xmlns:p14="http://schemas.microsoft.com/office/powerpoint/2010/main" val="114088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8">
            <a:extLst/>
          </p:cNvPr>
          <p:cNvSpPr>
            <a:spLocks noChangeArrowheads="1"/>
          </p:cNvSpPr>
          <p:nvPr userDrawn="1"/>
        </p:nvSpPr>
        <p:spPr bwMode="ltGray">
          <a:xfrm>
            <a:off x="0" y="6597650"/>
            <a:ext cx="9144000" cy="260350"/>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en-US" altLang="zh-CN" sz="1800" b="0">
                <a:solidFill>
                  <a:schemeClr val="bg1"/>
                </a:solidFill>
                <a:latin typeface="Times New Roman" pitchFamily="18" charset="0"/>
                <a:ea typeface="宋体" pitchFamily="2" charset="-122"/>
              </a:rPr>
              <a:t>GRADUATE SCHOOL OF XIDIAN UNIVERSITY</a:t>
            </a:r>
            <a:endParaRPr lang="zh-CN" altLang="en-US" sz="1800" b="0">
              <a:solidFill>
                <a:schemeClr val="bg1"/>
              </a:solidFill>
              <a:latin typeface="Times New Roman" pitchFamily="18" charset="0"/>
              <a:ea typeface="宋体" pitchFamily="2" charset="-122"/>
            </a:endParaRPr>
          </a:p>
        </p:txBody>
      </p:sp>
      <p:sp>
        <p:nvSpPr>
          <p:cNvPr id="4" name="灯片编号占位符 5">
            <a:extLst/>
          </p:cNvPr>
          <p:cNvSpPr txBox="1">
            <a:spLocks/>
          </p:cNvSpPr>
          <p:nvPr userDrawn="1"/>
        </p:nvSpPr>
        <p:spPr>
          <a:xfrm>
            <a:off x="7010400" y="6492875"/>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B078231B-CF02-46B2-86EB-9D46AE937C94}"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
        <p:nvSpPr>
          <p:cNvPr id="5" name="日期占位符 3">
            <a:extLst/>
          </p:cNvPr>
          <p:cNvSpPr>
            <a:spLocks noGrp="1"/>
          </p:cNvSpPr>
          <p:nvPr>
            <p:ph type="dt" sz="half" idx="10"/>
          </p:nvPr>
        </p:nvSpPr>
        <p:spPr/>
        <p:txBody>
          <a:bodyPr/>
          <a:lstStyle>
            <a:lvl1pPr>
              <a:defRPr/>
            </a:lvl1pPr>
          </a:lstStyle>
          <a:p>
            <a:pPr>
              <a:defRPr/>
            </a:pPr>
            <a:fld id="{A4D5BFCF-3408-4F18-9FB0-893381C24863}" type="datetime1">
              <a:rPr lang="zh-CN" altLang="en-US"/>
              <a:pPr>
                <a:defRPr/>
              </a:pPr>
              <a:t>2022/10/8</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48664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DFF74909-3C41-4097-BBAA-8B7D3EAD58CF}" type="datetime1">
              <a:rPr lang="zh-CN" altLang="en-US"/>
              <a:pPr>
                <a:defRPr/>
              </a:pPr>
              <a:t>2022/10/8</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F5C338C-E8F9-4BC5-BEFF-77D1C3A691E7}" type="slidenum">
              <a:rPr lang="zh-CN" altLang="en-US"/>
              <a:pPr>
                <a:defRPr/>
              </a:pPr>
              <a:t>‹#›</a:t>
            </a:fld>
            <a:endParaRPr lang="zh-CN" altLang="en-US"/>
          </a:p>
        </p:txBody>
      </p:sp>
    </p:spTree>
    <p:extLst>
      <p:ext uri="{BB962C8B-B14F-4D97-AF65-F5344CB8AC3E}">
        <p14:creationId xmlns:p14="http://schemas.microsoft.com/office/powerpoint/2010/main" val="274599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p:cNvPr>
          <p:cNvSpPr>
            <a:spLocks noGrp="1"/>
          </p:cNvSpPr>
          <p:nvPr>
            <p:ph type="dt" sz="half" idx="10"/>
          </p:nvPr>
        </p:nvSpPr>
        <p:spPr/>
        <p:txBody>
          <a:bodyPr/>
          <a:lstStyle>
            <a:lvl1pPr>
              <a:defRPr/>
            </a:lvl1pPr>
          </a:lstStyle>
          <a:p>
            <a:pPr>
              <a:defRPr/>
            </a:pPr>
            <a:fld id="{A595C567-7838-489D-8409-7066312DEDDB}" type="datetime1">
              <a:rPr lang="zh-CN" altLang="en-US"/>
              <a:pPr>
                <a:defRPr/>
              </a:pPr>
              <a:t>2022/10/8</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p:cNvPr>
          <p:cNvSpPr>
            <a:spLocks noGrp="1"/>
          </p:cNvSpPr>
          <p:nvPr>
            <p:ph type="sldNum" sz="quarter" idx="12"/>
          </p:nvPr>
        </p:nvSpPr>
        <p:spPr/>
        <p:txBody>
          <a:bodyPr/>
          <a:lstStyle>
            <a:lvl1pPr>
              <a:defRPr/>
            </a:lvl1pPr>
          </a:lstStyle>
          <a:p>
            <a:pPr>
              <a:defRPr/>
            </a:pPr>
            <a:fld id="{DAB13300-D6D1-41CA-A125-F183E322BAA4}" type="slidenum">
              <a:rPr lang="zh-CN" altLang="en-US"/>
              <a:pPr>
                <a:defRPr/>
              </a:pPr>
              <a:t>‹#›</a:t>
            </a:fld>
            <a:endParaRPr lang="zh-CN" altLang="en-US"/>
          </a:p>
        </p:txBody>
      </p:sp>
    </p:spTree>
    <p:extLst>
      <p:ext uri="{BB962C8B-B14F-4D97-AF65-F5344CB8AC3E}">
        <p14:creationId xmlns:p14="http://schemas.microsoft.com/office/powerpoint/2010/main" val="262563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p:cNvPr>
          <p:cNvSpPr>
            <a:spLocks noGrp="1"/>
          </p:cNvSpPr>
          <p:nvPr>
            <p:ph type="dt" sz="half" idx="10"/>
          </p:nvPr>
        </p:nvSpPr>
        <p:spPr/>
        <p:txBody>
          <a:bodyPr/>
          <a:lstStyle>
            <a:lvl1pPr>
              <a:defRPr/>
            </a:lvl1pPr>
          </a:lstStyle>
          <a:p>
            <a:pPr>
              <a:defRPr/>
            </a:pPr>
            <a:fld id="{A857A0B7-412A-4E80-AE82-1B0A13BD0216}" type="datetime1">
              <a:rPr lang="zh-CN" altLang="en-US"/>
              <a:pPr>
                <a:defRPr/>
              </a:pPr>
              <a:t>2022/10/8</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3EA2CC0A-A4D4-4F43-AC6D-BAE94F0BB94A}" type="slidenum">
              <a:rPr lang="zh-CN" altLang="en-US"/>
              <a:pPr>
                <a:defRPr/>
              </a:pPr>
              <a:t>‹#›</a:t>
            </a:fld>
            <a:endParaRPr lang="zh-CN" altLang="en-US"/>
          </a:p>
        </p:txBody>
      </p:sp>
    </p:spTree>
    <p:extLst>
      <p:ext uri="{BB962C8B-B14F-4D97-AF65-F5344CB8AC3E}">
        <p14:creationId xmlns:p14="http://schemas.microsoft.com/office/powerpoint/2010/main" val="218029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p:cNvPr>
          <p:cNvSpPr>
            <a:spLocks noGrp="1"/>
          </p:cNvSpPr>
          <p:nvPr>
            <p:ph type="dt" sz="half" idx="10"/>
          </p:nvPr>
        </p:nvSpPr>
        <p:spPr/>
        <p:txBody>
          <a:bodyPr/>
          <a:lstStyle>
            <a:lvl1pPr>
              <a:defRPr/>
            </a:lvl1pPr>
          </a:lstStyle>
          <a:p>
            <a:pPr>
              <a:defRPr/>
            </a:pPr>
            <a:fld id="{8974D219-8AE8-47C3-BA28-FA55640F2FD7}" type="datetime1">
              <a:rPr lang="zh-CN" altLang="en-US"/>
              <a:pPr>
                <a:defRPr/>
              </a:pPr>
              <a:t>2022/10/8</a:t>
            </a:fld>
            <a:endParaRPr lang="zh-CN" altLang="en-US"/>
          </a:p>
        </p:txBody>
      </p:sp>
      <p:sp>
        <p:nvSpPr>
          <p:cNvPr id="8" name="页脚占位符 4">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p:cNvPr>
          <p:cNvSpPr>
            <a:spLocks noGrp="1"/>
          </p:cNvSpPr>
          <p:nvPr>
            <p:ph type="sldNum" sz="quarter" idx="12"/>
          </p:nvPr>
        </p:nvSpPr>
        <p:spPr/>
        <p:txBody>
          <a:bodyPr/>
          <a:lstStyle>
            <a:lvl1pPr>
              <a:defRPr/>
            </a:lvl1pPr>
          </a:lstStyle>
          <a:p>
            <a:pPr>
              <a:defRPr/>
            </a:pPr>
            <a:fld id="{F3117308-9844-486A-AAAA-F4B173CC9A2D}" type="slidenum">
              <a:rPr lang="zh-CN" altLang="en-US"/>
              <a:pPr>
                <a:defRPr/>
              </a:pPr>
              <a:t>‹#›</a:t>
            </a:fld>
            <a:endParaRPr lang="zh-CN" altLang="en-US"/>
          </a:p>
        </p:txBody>
      </p:sp>
    </p:spTree>
    <p:extLst>
      <p:ext uri="{BB962C8B-B14F-4D97-AF65-F5344CB8AC3E}">
        <p14:creationId xmlns:p14="http://schemas.microsoft.com/office/powerpoint/2010/main" val="2061133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p:cNvPr>
          <p:cNvSpPr>
            <a:spLocks noGrp="1"/>
          </p:cNvSpPr>
          <p:nvPr>
            <p:ph type="dt" sz="half" idx="10"/>
          </p:nvPr>
        </p:nvSpPr>
        <p:spPr/>
        <p:txBody>
          <a:bodyPr/>
          <a:lstStyle>
            <a:lvl1pPr>
              <a:defRPr/>
            </a:lvl1pPr>
          </a:lstStyle>
          <a:p>
            <a:pPr>
              <a:defRPr/>
            </a:pPr>
            <a:fld id="{9C3A11B6-5D75-4785-A980-3C3F7FF01FDB}" type="datetime1">
              <a:rPr lang="zh-CN" altLang="en-US"/>
              <a:pPr>
                <a:defRPr/>
              </a:pPr>
              <a:t>2022/10/8</a:t>
            </a:fld>
            <a:endParaRPr lang="zh-CN" altLang="en-US"/>
          </a:p>
        </p:txBody>
      </p:sp>
      <p:sp>
        <p:nvSpPr>
          <p:cNvPr id="4" name="页脚占位符 4">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p:cNvPr>
          <p:cNvSpPr>
            <a:spLocks noGrp="1"/>
          </p:cNvSpPr>
          <p:nvPr>
            <p:ph type="sldNum" sz="quarter" idx="12"/>
          </p:nvPr>
        </p:nvSpPr>
        <p:spPr/>
        <p:txBody>
          <a:bodyPr/>
          <a:lstStyle>
            <a:lvl1pPr>
              <a:defRPr/>
            </a:lvl1pPr>
          </a:lstStyle>
          <a:p>
            <a:pPr>
              <a:defRPr/>
            </a:pPr>
            <a:fld id="{4D6A252F-32F5-4947-A1EC-BB47BBD025FF}" type="slidenum">
              <a:rPr lang="zh-CN" altLang="en-US"/>
              <a:pPr>
                <a:defRPr/>
              </a:pPr>
              <a:t>‹#›</a:t>
            </a:fld>
            <a:endParaRPr lang="zh-CN" altLang="en-US"/>
          </a:p>
        </p:txBody>
      </p:sp>
    </p:spTree>
    <p:extLst>
      <p:ext uri="{BB962C8B-B14F-4D97-AF65-F5344CB8AC3E}">
        <p14:creationId xmlns:p14="http://schemas.microsoft.com/office/powerpoint/2010/main" val="55047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p:cNvPr>
          <p:cNvSpPr>
            <a:spLocks noGrp="1"/>
          </p:cNvSpPr>
          <p:nvPr>
            <p:ph type="dt" sz="half" idx="10"/>
          </p:nvPr>
        </p:nvSpPr>
        <p:spPr/>
        <p:txBody>
          <a:bodyPr/>
          <a:lstStyle>
            <a:lvl1pPr>
              <a:defRPr/>
            </a:lvl1pPr>
          </a:lstStyle>
          <a:p>
            <a:pPr>
              <a:defRPr/>
            </a:pPr>
            <a:fld id="{387E4504-F22F-4CEF-9F66-8F56FAF72378}" type="datetime1">
              <a:rPr lang="zh-CN" altLang="en-US"/>
              <a:pPr>
                <a:defRPr/>
              </a:pPr>
              <a:t>2022/10/8</a:t>
            </a:fld>
            <a:endParaRPr lang="zh-CN" altLang="en-US"/>
          </a:p>
        </p:txBody>
      </p:sp>
      <p:sp>
        <p:nvSpPr>
          <p:cNvPr id="3" name="页脚占位符 4">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5">
            <a:extLst/>
          </p:cNvPr>
          <p:cNvSpPr>
            <a:spLocks noGrp="1"/>
          </p:cNvSpPr>
          <p:nvPr>
            <p:ph type="sldNum" sz="quarter" idx="12"/>
          </p:nvPr>
        </p:nvSpPr>
        <p:spPr/>
        <p:txBody>
          <a:bodyPr/>
          <a:lstStyle>
            <a:lvl1pPr>
              <a:defRPr/>
            </a:lvl1pPr>
          </a:lstStyle>
          <a:p>
            <a:pPr>
              <a:defRPr/>
            </a:pPr>
            <a:fld id="{F8B54EFB-1DA4-4A7B-BF17-8DEF39A36DC4}" type="slidenum">
              <a:rPr lang="zh-CN" altLang="en-US"/>
              <a:pPr>
                <a:defRPr/>
              </a:pPr>
              <a:t>‹#›</a:t>
            </a:fld>
            <a:endParaRPr lang="zh-CN" altLang="en-US"/>
          </a:p>
        </p:txBody>
      </p:sp>
    </p:spTree>
    <p:extLst>
      <p:ext uri="{BB962C8B-B14F-4D97-AF65-F5344CB8AC3E}">
        <p14:creationId xmlns:p14="http://schemas.microsoft.com/office/powerpoint/2010/main" val="270455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CCC997C2-48D7-4C4F-9CE6-76B99AEE7154}" type="datetime1">
              <a:rPr lang="zh-CN" altLang="en-US"/>
              <a:pPr>
                <a:defRPr/>
              </a:pPr>
              <a:t>2022/10/8</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p:cNvPr>
          <p:cNvSpPr>
            <a:spLocks noGrp="1"/>
          </p:cNvSpPr>
          <p:nvPr>
            <p:ph type="sldNum" sz="quarter" idx="12"/>
          </p:nvPr>
        </p:nvSpPr>
        <p:spPr/>
        <p:txBody>
          <a:bodyPr/>
          <a:lstStyle>
            <a:lvl1pPr>
              <a:defRPr/>
            </a:lvl1pPr>
          </a:lstStyle>
          <a:p>
            <a:pPr>
              <a:defRPr/>
            </a:pPr>
            <a:fld id="{04CE282F-16C3-40A0-96BD-78729231EC93}" type="slidenum">
              <a:rPr lang="zh-CN" altLang="en-US"/>
              <a:pPr>
                <a:defRPr/>
              </a:pPr>
              <a:t>‹#›</a:t>
            </a:fld>
            <a:endParaRPr lang="zh-CN" altLang="en-US"/>
          </a:p>
        </p:txBody>
      </p:sp>
    </p:spTree>
    <p:extLst>
      <p:ext uri="{BB962C8B-B14F-4D97-AF65-F5344CB8AC3E}">
        <p14:creationId xmlns:p14="http://schemas.microsoft.com/office/powerpoint/2010/main" val="6559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schemeClr val="tx1">
                    <a:tint val="75000"/>
                  </a:schemeClr>
                </a:solidFill>
                <a:latin typeface="+mn-lt"/>
                <a:ea typeface="+mn-ea"/>
                <a:cs typeface="+mn-cs"/>
              </a:defRPr>
            </a:lvl1pPr>
          </a:lstStyle>
          <a:p>
            <a:pPr>
              <a:defRPr/>
            </a:pPr>
            <a:fld id="{492FB4D6-7C32-44E5-8E20-43AC0654A7FC}" type="datetime1">
              <a:rPr lang="zh-CN" altLang="en-US"/>
              <a:pPr>
                <a:defRPr/>
              </a:pPr>
              <a:t>2022/10/8</a:t>
            </a:fld>
            <a:endParaRPr lang="zh-CN" altLang="en-US"/>
          </a:p>
        </p:txBody>
      </p:sp>
      <p:sp>
        <p:nvSpPr>
          <p:cNvPr id="5" name="页脚占位符 4">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b="0">
                <a:solidFill>
                  <a:srgbClr val="898989"/>
                </a:solidFill>
                <a:latin typeface="Calibri" pitchFamily="34" charset="0"/>
                <a:ea typeface="宋体" pitchFamily="2" charset="-122"/>
                <a:cs typeface="+mn-cs"/>
              </a:defRPr>
            </a:lvl1pPr>
          </a:lstStyle>
          <a:p>
            <a:pPr>
              <a:defRPr/>
            </a:pPr>
            <a:endParaRPr lang="en-US" altLang="zh-CN"/>
          </a:p>
        </p:txBody>
      </p:sp>
      <p:sp>
        <p:nvSpPr>
          <p:cNvPr id="6" name="灯片编号占位符 5">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itchFamily="34" charset="0"/>
                <a:ea typeface="宋体" pitchFamily="2" charset="-122"/>
              </a:defRPr>
            </a:lvl1pPr>
          </a:lstStyle>
          <a:p>
            <a:pPr>
              <a:defRPr/>
            </a:pPr>
            <a:fld id="{60113325-0AB1-4A35-A860-0D1149D7B844}" type="slidenum">
              <a:rPr lang="zh-CN" altLang="en-US"/>
              <a:pPr>
                <a:defRPr/>
              </a:pPr>
              <a:t>‹#›</a:t>
            </a:fld>
            <a:endParaRPr lang="zh-CN" altLang="en-US"/>
          </a:p>
        </p:txBody>
      </p:sp>
      <p:pic>
        <p:nvPicPr>
          <p:cNvPr id="1031" name="图片 7"/>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灯片编号占位符 5">
            <a:extLst/>
          </p:cNvPr>
          <p:cNvSpPr txBox="1">
            <a:spLocks/>
          </p:cNvSpPr>
          <p:nvPr/>
        </p:nvSpPr>
        <p:spPr bwMode="auto">
          <a:xfrm>
            <a:off x="7019925" y="6553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eaLnBrk="0" fontAlgn="base" hangingPunct="0">
              <a:spcBef>
                <a:spcPct val="0"/>
              </a:spcBef>
              <a:spcAft>
                <a:spcPct val="0"/>
              </a:spcAft>
              <a:defRPr sz="2000" b="1">
                <a:solidFill>
                  <a:schemeClr val="tx1"/>
                </a:solidFill>
                <a:latin typeface="仿宋_GB2312" charset="-122"/>
                <a:ea typeface="仿宋_GB2312" charset="-122"/>
              </a:defRPr>
            </a:lvl9pPr>
          </a:lstStyle>
          <a:p>
            <a:pPr algn="r" eaLnBrk="1" hangingPunct="1">
              <a:defRPr/>
            </a:pPr>
            <a:endParaRPr lang="en-US" altLang="zh-CN" sz="1400">
              <a:solidFill>
                <a:schemeClr val="bg1"/>
              </a:solidFill>
              <a:latin typeface="Times New Roman" pitchFamily="18" charset="0"/>
              <a:ea typeface="宋体" pitchFamily="2" charset="-122"/>
              <a:cs typeface="Times New Roman" pitchFamily="18" charset="0"/>
            </a:endParaRPr>
          </a:p>
        </p:txBody>
      </p:sp>
      <p:sp>
        <p:nvSpPr>
          <p:cNvPr id="1033" name="Rectangle 18">
            <a:extLst/>
          </p:cNvPr>
          <p:cNvSpPr>
            <a:spLocks noChangeArrowheads="1"/>
          </p:cNvSpPr>
          <p:nvPr/>
        </p:nvSpPr>
        <p:spPr bwMode="ltGray">
          <a:xfrm>
            <a:off x="0" y="6524625"/>
            <a:ext cx="9144000" cy="360363"/>
          </a:xfrm>
          <a:prstGeom prst="rect">
            <a:avLst/>
          </a:prstGeom>
          <a:solidFill>
            <a:srgbClr val="2849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r>
              <a:rPr lang="zh-CN" altLang="en-US" sz="2200" b="0">
                <a:solidFill>
                  <a:schemeClr val="bg1"/>
                </a:solidFill>
                <a:latin typeface="Arial" charset="0"/>
                <a:ea typeface="黑体" pitchFamily="49" charset="-122"/>
              </a:rPr>
              <a:t>                                                                     </a:t>
            </a:r>
            <a:endParaRPr lang="zh-CN" altLang="en-US" sz="1800" b="0">
              <a:solidFill>
                <a:schemeClr val="bg1"/>
              </a:solidFill>
              <a:latin typeface="Times New Roman" pitchFamily="18" charset="0"/>
              <a:ea typeface="宋体" pitchFamily="2" charset="-122"/>
            </a:endParaRPr>
          </a:p>
        </p:txBody>
      </p:sp>
      <p:sp>
        <p:nvSpPr>
          <p:cNvPr id="1034" name="Line 27"/>
          <p:cNvSpPr>
            <a:spLocks noChangeShapeType="1"/>
          </p:cNvSpPr>
          <p:nvPr/>
        </p:nvSpPr>
        <p:spPr bwMode="auto">
          <a:xfrm>
            <a:off x="2700338" y="231775"/>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5" name="Group 28"/>
          <p:cNvGrpSpPr>
            <a:grpSpLocks/>
          </p:cNvGrpSpPr>
          <p:nvPr/>
        </p:nvGrpSpPr>
        <p:grpSpPr bwMode="auto">
          <a:xfrm>
            <a:off x="2771775" y="3175"/>
            <a:ext cx="2895600" cy="914400"/>
            <a:chOff x="1200" y="1008"/>
            <a:chExt cx="1824" cy="576"/>
          </a:xfrm>
        </p:grpSpPr>
        <p:sp>
          <p:nvSpPr>
            <p:cNvPr id="1037" name="矩形 38">
              <a:extLst/>
            </p:cNvPr>
            <p:cNvSpPr>
              <a:spLocks noChangeArrowheads="1"/>
            </p:cNvSpPr>
            <p:nvPr/>
          </p:nvSpPr>
          <p:spPr bwMode="auto">
            <a:xfrm>
              <a:off x="1206" y="1008"/>
              <a:ext cx="1818"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仿宋_GB2312" pitchFamily="49" charset="-122"/>
                  <a:ea typeface="仿宋_GB2312" pitchFamily="49" charset="-122"/>
                </a:defRPr>
              </a:lvl1pPr>
              <a:lvl2pPr marL="742950" indent="-285750" eaLnBrk="0" hangingPunct="0">
                <a:defRPr sz="2000" b="1">
                  <a:solidFill>
                    <a:schemeClr val="tx1"/>
                  </a:solidFill>
                  <a:latin typeface="仿宋_GB2312" pitchFamily="49" charset="-122"/>
                  <a:ea typeface="仿宋_GB2312" pitchFamily="49" charset="-122"/>
                </a:defRPr>
              </a:lvl2pPr>
              <a:lvl3pPr marL="1143000" indent="-228600" eaLnBrk="0" hangingPunct="0">
                <a:defRPr sz="2000" b="1">
                  <a:solidFill>
                    <a:schemeClr val="tx1"/>
                  </a:solidFill>
                  <a:latin typeface="仿宋_GB2312" pitchFamily="49" charset="-122"/>
                  <a:ea typeface="仿宋_GB2312" pitchFamily="49" charset="-122"/>
                </a:defRPr>
              </a:lvl3pPr>
              <a:lvl4pPr marL="1600200" indent="-228600" eaLnBrk="0" hangingPunct="0">
                <a:defRPr sz="2000" b="1">
                  <a:solidFill>
                    <a:schemeClr val="tx1"/>
                  </a:solidFill>
                  <a:latin typeface="仿宋_GB2312" pitchFamily="49" charset="-122"/>
                  <a:ea typeface="仿宋_GB2312" pitchFamily="49" charset="-122"/>
                </a:defRPr>
              </a:lvl4pPr>
              <a:lvl5pPr marL="2057400" indent="-228600" eaLnBrk="0" hangingPunct="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eaLnBrk="1" hangingPunct="1">
                <a:defRPr/>
              </a:pPr>
              <a:r>
                <a:rPr lang="zh-CN" altLang="en-US" sz="1800">
                  <a:latin typeface="黑体" pitchFamily="49" charset="-122"/>
                  <a:ea typeface="黑体" pitchFamily="49" charset="-122"/>
                </a:rPr>
                <a:t>    </a:t>
              </a:r>
            </a:p>
            <a:p>
              <a:pPr eaLnBrk="1" hangingPunct="1">
                <a:defRPr/>
              </a:pPr>
              <a:r>
                <a:rPr lang="zh-CN" altLang="en-US" sz="1800">
                  <a:latin typeface="黑体" pitchFamily="49" charset="-122"/>
                  <a:ea typeface="黑体" pitchFamily="49" charset="-122"/>
                </a:rPr>
                <a:t>    空间科学与技术学院</a:t>
              </a:r>
            </a:p>
            <a:p>
              <a:pPr eaLnBrk="1" hangingPunct="1">
                <a:defRPr/>
              </a:pPr>
              <a:r>
                <a:rPr lang="en-US" altLang="zh-CN" sz="900">
                  <a:latin typeface="Times New Roman" pitchFamily="18" charset="0"/>
                  <a:ea typeface="黑体" pitchFamily="49" charset="-122"/>
                </a:rPr>
                <a:t>               School of Aerospace Science and Technology</a:t>
              </a:r>
            </a:p>
            <a:p>
              <a:pPr eaLnBrk="1" hangingPunct="1">
                <a:defRPr/>
              </a:pPr>
              <a:endParaRPr lang="en-US" altLang="zh-CN" sz="900">
                <a:latin typeface="Times New Roman" pitchFamily="18" charset="0"/>
                <a:ea typeface="黑体" pitchFamily="49" charset="-122"/>
              </a:endParaRPr>
            </a:p>
          </p:txBody>
        </p:sp>
        <p:pic>
          <p:nvPicPr>
            <p:cNvPr id="1038" name="Picture 30" descr="徽标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00" y="1133"/>
              <a:ext cx="31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5">
            <a:extLst/>
          </p:cNvPr>
          <p:cNvSpPr txBox="1">
            <a:spLocks/>
          </p:cNvSpPr>
          <p:nvPr/>
        </p:nvSpPr>
        <p:spPr>
          <a:xfrm>
            <a:off x="7010400" y="6519863"/>
            <a:ext cx="2133600" cy="365125"/>
          </a:xfrm>
          <a:prstGeom prst="rect">
            <a:avLst/>
          </a:prstGeom>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pPr algn="r" eaLnBrk="1" hangingPunct="1">
              <a:defRPr/>
            </a:pPr>
            <a:fld id="{53159542-40B9-47CF-9A18-DF6F13051553}" type="slidenum">
              <a:rPr lang="zh-CN" altLang="en-US" sz="1400" smtClean="0">
                <a:solidFill>
                  <a:schemeClr val="bg1"/>
                </a:solidFill>
                <a:latin typeface="Times New Roman" pitchFamily="18" charset="0"/>
                <a:ea typeface="宋体" pitchFamily="2" charset="-122"/>
              </a:rPr>
              <a:pPr algn="r" eaLnBrk="1" hangingPunct="1">
                <a:defRPr/>
              </a:pPr>
              <a:t>‹#›</a:t>
            </a:fld>
            <a:endParaRPr lang="zh-CN" altLang="en-US" sz="1400">
              <a:solidFill>
                <a:schemeClr val="bg1"/>
              </a:solidFill>
              <a:latin typeface="Times New Roman" pitchFamily="18"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49.jpeg"/><Relationship Id="rId5" Type="http://schemas.openxmlformats.org/officeDocument/2006/relationships/image" Target="../media/image148.jpeg"/><Relationship Id="rId4" Type="http://schemas.openxmlformats.org/officeDocument/2006/relationships/image" Target="../media/image147.png"/></Relationships>
</file>

<file path=ppt/slides/_rels/slide1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vmlDrawing" Target="../drawings/vmlDrawing13.vml"/><Relationship Id="rId5" Type="http://schemas.openxmlformats.org/officeDocument/2006/relationships/image" Target="../media/image151.wmf"/><Relationship Id="rId4" Type="http://schemas.openxmlformats.org/officeDocument/2006/relationships/oleObject" Target="../embeddings/oleObject21.bin"/></Relationships>
</file>

<file path=ppt/slides/_rels/slide10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58.wmf"/><Relationship Id="rId2" Type="http://schemas.openxmlformats.org/officeDocument/2006/relationships/slideLayout" Target="../slideLayouts/slideLayout8.xml"/><Relationship Id="rId1" Type="http://schemas.openxmlformats.org/officeDocument/2006/relationships/vmlDrawing" Target="../drawings/vmlDrawing14.vml"/><Relationship Id="rId6" Type="http://schemas.openxmlformats.org/officeDocument/2006/relationships/oleObject" Target="../embeddings/oleObject23.bin"/><Relationship Id="rId5" Type="http://schemas.openxmlformats.org/officeDocument/2006/relationships/image" Target="../media/image157.wmf"/><Relationship Id="rId4" Type="http://schemas.openxmlformats.org/officeDocument/2006/relationships/oleObject" Target="../embeddings/oleObject22.bin"/></Relationships>
</file>

<file path=ppt/slides/_rels/slide10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162.wmf"/></Relationships>
</file>

<file path=ppt/slides/_rels/slide112.x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vmlDrawing" Target="../drawings/vmlDrawing15.vml"/><Relationship Id="rId6" Type="http://schemas.openxmlformats.org/officeDocument/2006/relationships/image" Target="../media/image164.wmf"/><Relationship Id="rId5" Type="http://schemas.openxmlformats.org/officeDocument/2006/relationships/oleObject" Target="../embeddings/oleObject24.bin"/><Relationship Id="rId4" Type="http://schemas.openxmlformats.org/officeDocument/2006/relationships/image" Target="../media/image165.jpeg"/></Relationships>
</file>

<file path=ppt/slides/_rels/slide1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168.jpeg"/><Relationship Id="rId4" Type="http://schemas.openxmlformats.org/officeDocument/2006/relationships/image" Target="../media/image167.wmf"/></Relationships>
</file>

<file path=ppt/slides/_rels/slide116.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image" Target="../media/image171.wmf"/><Relationship Id="rId4" Type="http://schemas.openxmlformats.org/officeDocument/2006/relationships/image" Target="../media/image170.wmf"/></Relationships>
</file>

<file path=ppt/slides/_rels/slide11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xml"/><Relationship Id="rId1" Type="http://schemas.openxmlformats.org/officeDocument/2006/relationships/vmlDrawing" Target="../drawings/vmlDrawing16.vml"/><Relationship Id="rId5" Type="http://schemas.openxmlformats.org/officeDocument/2006/relationships/image" Target="../media/image173.wmf"/><Relationship Id="rId4" Type="http://schemas.openxmlformats.org/officeDocument/2006/relationships/oleObject" Target="../embeddings/oleObject25.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175.wmf"/><Relationship Id="rId2" Type="http://schemas.openxmlformats.org/officeDocument/2006/relationships/slideLayout" Target="../slideLayouts/slideLayout8.xml"/><Relationship Id="rId1" Type="http://schemas.openxmlformats.org/officeDocument/2006/relationships/vmlDrawing" Target="../drawings/vmlDrawing17.vml"/><Relationship Id="rId6" Type="http://schemas.openxmlformats.org/officeDocument/2006/relationships/oleObject" Target="../embeddings/oleObject27.bin"/><Relationship Id="rId5" Type="http://schemas.openxmlformats.org/officeDocument/2006/relationships/image" Target="../media/image174.wmf"/><Relationship Id="rId4" Type="http://schemas.openxmlformats.org/officeDocument/2006/relationships/oleObject" Target="../embeddings/oleObject26.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6.xml"/><Relationship Id="rId1" Type="http://schemas.openxmlformats.org/officeDocument/2006/relationships/slideLayout" Target="../slideLayouts/slideLayout8.xml"/><Relationship Id="rId5" Type="http://schemas.openxmlformats.org/officeDocument/2006/relationships/image" Target="../media/image178.png"/><Relationship Id="rId4" Type="http://schemas.openxmlformats.org/officeDocument/2006/relationships/image" Target="../media/image17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8.xml"/><Relationship Id="rId1" Type="http://schemas.openxmlformats.org/officeDocument/2006/relationships/vmlDrawing" Target="../drawings/vmlDrawing18.vml"/><Relationship Id="rId5" Type="http://schemas.openxmlformats.org/officeDocument/2006/relationships/image" Target="../media/image179.wmf"/><Relationship Id="rId4" Type="http://schemas.openxmlformats.org/officeDocument/2006/relationships/oleObject" Target="../embeddings/oleObject28.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8.xml"/><Relationship Id="rId1" Type="http://schemas.openxmlformats.org/officeDocument/2006/relationships/vmlDrawing" Target="../drawings/vmlDrawing19.vml"/><Relationship Id="rId5" Type="http://schemas.openxmlformats.org/officeDocument/2006/relationships/image" Target="../media/image180.wmf"/><Relationship Id="rId4" Type="http://schemas.openxmlformats.org/officeDocument/2006/relationships/oleObject" Target="../embeddings/oleObject29.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8.xml"/><Relationship Id="rId1" Type="http://schemas.openxmlformats.org/officeDocument/2006/relationships/vmlDrawing" Target="../drawings/vmlDrawing20.vml"/><Relationship Id="rId6" Type="http://schemas.openxmlformats.org/officeDocument/2006/relationships/image" Target="../media/image181.wmf"/><Relationship Id="rId5" Type="http://schemas.openxmlformats.org/officeDocument/2006/relationships/oleObject" Target="../embeddings/oleObject30.bin"/><Relationship Id="rId4" Type="http://schemas.openxmlformats.org/officeDocument/2006/relationships/image" Target="../media/image18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186.wmf"/></Relationships>
</file>

<file path=ppt/slides/_rels/slide13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189.wmf"/></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image" Target="../media/image191.png"/><Relationship Id="rId2" Type="http://schemas.openxmlformats.org/officeDocument/2006/relationships/slideLayout" Target="../slideLayouts/slideLayout8.xml"/><Relationship Id="rId1" Type="http://schemas.openxmlformats.org/officeDocument/2006/relationships/vmlDrawing" Target="../drawings/vmlDrawing21.vml"/><Relationship Id="rId6" Type="http://schemas.openxmlformats.org/officeDocument/2006/relationships/oleObject" Target="../embeddings/oleObject32.bin"/><Relationship Id="rId5" Type="http://schemas.openxmlformats.org/officeDocument/2006/relationships/image" Target="../media/image190.wmf"/><Relationship Id="rId4" Type="http://schemas.openxmlformats.org/officeDocument/2006/relationships/oleObject" Target="../embeddings/oleObject31.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8.xml"/><Relationship Id="rId1" Type="http://schemas.openxmlformats.org/officeDocument/2006/relationships/vmlDrawing" Target="../drawings/vmlDrawing22.vml"/><Relationship Id="rId5" Type="http://schemas.openxmlformats.org/officeDocument/2006/relationships/image" Target="../media/image192.wmf"/><Relationship Id="rId4" Type="http://schemas.openxmlformats.org/officeDocument/2006/relationships/oleObject" Target="../embeddings/oleObject33.bin"/></Relationships>
</file>

<file path=ppt/slides/_rels/slide135.x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notesSlide" Target="../notesSlides/notesSlide90.xml"/><Relationship Id="rId1" Type="http://schemas.openxmlformats.org/officeDocument/2006/relationships/slideLayout" Target="../slideLayouts/slideLayout8.xml"/><Relationship Id="rId5" Type="http://schemas.openxmlformats.org/officeDocument/2006/relationships/image" Target="../media/image196.wmf"/><Relationship Id="rId4" Type="http://schemas.openxmlformats.org/officeDocument/2006/relationships/image" Target="../media/image195.wmf"/></Relationships>
</file>

<file path=ppt/slides/_rels/slide137.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93.xml"/><Relationship Id="rId7" Type="http://schemas.openxmlformats.org/officeDocument/2006/relationships/image" Target="../media/image200.wmf"/><Relationship Id="rId2" Type="http://schemas.openxmlformats.org/officeDocument/2006/relationships/slideLayout" Target="../slideLayouts/slideLayout8.xml"/><Relationship Id="rId1" Type="http://schemas.openxmlformats.org/officeDocument/2006/relationships/vmlDrawing" Target="../drawings/vmlDrawing23.vml"/><Relationship Id="rId6" Type="http://schemas.openxmlformats.org/officeDocument/2006/relationships/oleObject" Target="../embeddings/oleObject35.bin"/><Relationship Id="rId5" Type="http://schemas.openxmlformats.org/officeDocument/2006/relationships/image" Target="../media/image199.wmf"/><Relationship Id="rId4" Type="http://schemas.openxmlformats.org/officeDocument/2006/relationships/oleObject" Target="../embeddings/oleObject34.bin"/></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0.x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8.xml"/><Relationship Id="rId1" Type="http://schemas.openxmlformats.org/officeDocument/2006/relationships/vmlDrawing" Target="../drawings/vmlDrawing24.vml"/><Relationship Id="rId5" Type="http://schemas.openxmlformats.org/officeDocument/2006/relationships/image" Target="../media/image204.wmf"/><Relationship Id="rId4" Type="http://schemas.openxmlformats.org/officeDocument/2006/relationships/oleObject" Target="../embeddings/oleObject36.bin"/></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99.xml"/><Relationship Id="rId7" Type="http://schemas.openxmlformats.org/officeDocument/2006/relationships/image" Target="../media/image206.wmf"/><Relationship Id="rId2" Type="http://schemas.openxmlformats.org/officeDocument/2006/relationships/slideLayout" Target="../slideLayouts/slideLayout8.xml"/><Relationship Id="rId1" Type="http://schemas.openxmlformats.org/officeDocument/2006/relationships/vmlDrawing" Target="../drawings/vmlDrawing25.vml"/><Relationship Id="rId6" Type="http://schemas.openxmlformats.org/officeDocument/2006/relationships/oleObject" Target="../embeddings/oleObject38.bin"/><Relationship Id="rId5" Type="http://schemas.openxmlformats.org/officeDocument/2006/relationships/image" Target="../media/image205.wmf"/><Relationship Id="rId4" Type="http://schemas.openxmlformats.org/officeDocument/2006/relationships/oleObject" Target="../embeddings/oleObject37.bin"/></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8.xml"/><Relationship Id="rId1" Type="http://schemas.openxmlformats.org/officeDocument/2006/relationships/vmlDrawing" Target="../drawings/vmlDrawing26.vml"/><Relationship Id="rId5" Type="http://schemas.openxmlformats.org/officeDocument/2006/relationships/image" Target="../media/image207.wmf"/><Relationship Id="rId4" Type="http://schemas.openxmlformats.org/officeDocument/2006/relationships/oleObject" Target="../embeddings/oleObject39.bin"/></Relationships>
</file>

<file path=ppt/slides/_rels/slide147.x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8.xml"/><Relationship Id="rId1" Type="http://schemas.openxmlformats.org/officeDocument/2006/relationships/vmlDrawing" Target="../drawings/vmlDrawing27.vml"/><Relationship Id="rId6" Type="http://schemas.openxmlformats.org/officeDocument/2006/relationships/image" Target="../media/image209.wmf"/><Relationship Id="rId5" Type="http://schemas.openxmlformats.org/officeDocument/2006/relationships/oleObject" Target="../embeddings/oleObject40.bin"/><Relationship Id="rId4" Type="http://schemas.openxmlformats.org/officeDocument/2006/relationships/image" Target="../media/image210.wmf"/></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8.xml"/><Relationship Id="rId1" Type="http://schemas.openxmlformats.org/officeDocument/2006/relationships/vmlDrawing" Target="../drawings/vmlDrawing28.vml"/><Relationship Id="rId5" Type="http://schemas.openxmlformats.org/officeDocument/2006/relationships/image" Target="../media/image211.wmf"/><Relationship Id="rId4" Type="http://schemas.openxmlformats.org/officeDocument/2006/relationships/oleObject" Target="../embeddings/oleObject41.bin"/></Relationships>
</file>

<file path=ppt/slides/_rels/slide15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5.xml"/><Relationship Id="rId1" Type="http://schemas.openxmlformats.org/officeDocument/2006/relationships/slideLayout" Target="../slideLayouts/slideLayout8.xml"/><Relationship Id="rId5" Type="http://schemas.openxmlformats.org/officeDocument/2006/relationships/image" Target="../media/image214.jpeg"/><Relationship Id="rId4" Type="http://schemas.openxmlformats.org/officeDocument/2006/relationships/image" Target="../media/image213.jpeg"/></Relationships>
</file>

<file path=ppt/slides/_rels/slide15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43.jpe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3.xml"/><Relationship Id="rId4" Type="http://schemas.openxmlformats.org/officeDocument/2006/relationships/image" Target="../media/image6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3.xml"/><Relationship Id="rId5" Type="http://schemas.openxmlformats.org/officeDocument/2006/relationships/image" Target="../media/image78.emf"/><Relationship Id="rId4" Type="http://schemas.openxmlformats.org/officeDocument/2006/relationships/image" Target="../media/image7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3.xml"/><Relationship Id="rId4" Type="http://schemas.openxmlformats.org/officeDocument/2006/relationships/image" Target="../media/image9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02.emf"/><Relationship Id="rId3" Type="http://schemas.openxmlformats.org/officeDocument/2006/relationships/notesSlide" Target="../notesSlides/notesSlide17.xml"/><Relationship Id="rId7" Type="http://schemas.openxmlformats.org/officeDocument/2006/relationships/image" Target="../media/image99.emf"/><Relationship Id="rId12" Type="http://schemas.openxmlformats.org/officeDocument/2006/relationships/oleObject" Target="../embeddings/oleObject5.bin"/><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01.emf"/><Relationship Id="rId5" Type="http://schemas.openxmlformats.org/officeDocument/2006/relationships/image" Target="../media/image98.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00.emf"/></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05.wmf"/><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104.wmf"/><Relationship Id="rId4" Type="http://schemas.openxmlformats.org/officeDocument/2006/relationships/oleObject" Target="../embeddings/oleObject6.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vmlDrawing" Target="../drawings/vmlDrawing3.vml"/><Relationship Id="rId5" Type="http://schemas.openxmlformats.org/officeDocument/2006/relationships/image" Target="../media/image106.wmf"/><Relationship Id="rId4" Type="http://schemas.openxmlformats.org/officeDocument/2006/relationships/oleObject" Target="../embeddings/oleObject8.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112.jpe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vmlDrawing" Target="../drawings/vmlDrawing4.vml"/><Relationship Id="rId5" Type="http://schemas.openxmlformats.org/officeDocument/2006/relationships/image" Target="../media/image113.wmf"/><Relationship Id="rId4" Type="http://schemas.openxmlformats.org/officeDocument/2006/relationships/oleObject" Target="../embeddings/oleObject9.bin"/></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17.wmf"/><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116.wmf"/><Relationship Id="rId4" Type="http://schemas.openxmlformats.org/officeDocument/2006/relationships/oleObject" Target="../embeddings/oleObject10.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vmlDrawing" Target="../drawings/vmlDrawing6.vml"/><Relationship Id="rId5" Type="http://schemas.openxmlformats.org/officeDocument/2006/relationships/image" Target="../media/image118.wmf"/><Relationship Id="rId4" Type="http://schemas.openxmlformats.org/officeDocument/2006/relationships/oleObject" Target="../embeddings/oleObject12.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20.wmf"/><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119.wmf"/><Relationship Id="rId4" Type="http://schemas.openxmlformats.org/officeDocument/2006/relationships/oleObject" Target="../embeddings/oleObject13.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image" Target="../media/image121.wmf"/><Relationship Id="rId4" Type="http://schemas.openxmlformats.org/officeDocument/2006/relationships/oleObject" Target="../embeddings/oleObject15.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vmlDrawing" Target="../drawings/vmlDrawing9.vml"/><Relationship Id="rId5" Type="http://schemas.openxmlformats.org/officeDocument/2006/relationships/image" Target="../media/image122.wmf"/><Relationship Id="rId4" Type="http://schemas.openxmlformats.org/officeDocument/2006/relationships/oleObject" Target="../embeddings/oleObject16.bin"/></Relationships>
</file>

<file path=ppt/slides/_rels/slide79.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notesSlide" Target="../notesSlides/notesSlide33.xml"/><Relationship Id="rId7" Type="http://schemas.openxmlformats.org/officeDocument/2006/relationships/oleObject" Target="../embeddings/oleObject18.bin"/><Relationship Id="rId2" Type="http://schemas.openxmlformats.org/officeDocument/2006/relationships/slideLayout" Target="../slideLayouts/slideLayout8.xml"/><Relationship Id="rId1" Type="http://schemas.openxmlformats.org/officeDocument/2006/relationships/vmlDrawing" Target="../drawings/vmlDrawing10.vml"/><Relationship Id="rId6" Type="http://schemas.openxmlformats.org/officeDocument/2006/relationships/image" Target="../media/image125.jpeg"/><Relationship Id="rId5" Type="http://schemas.openxmlformats.org/officeDocument/2006/relationships/image" Target="../media/image123.wmf"/><Relationship Id="rId4"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vmlDrawing" Target="../drawings/vmlDrawing11.vml"/><Relationship Id="rId5" Type="http://schemas.openxmlformats.org/officeDocument/2006/relationships/image" Target="../media/image126.wmf"/><Relationship Id="rId4" Type="http://schemas.openxmlformats.org/officeDocument/2006/relationships/oleObject" Target="../embeddings/oleObject19.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vmlDrawing" Target="../drawings/vmlDrawing12.vml"/><Relationship Id="rId5" Type="http://schemas.openxmlformats.org/officeDocument/2006/relationships/image" Target="../media/image130.wmf"/><Relationship Id="rId4" Type="http://schemas.openxmlformats.org/officeDocument/2006/relationships/oleObject" Target="../embeddings/oleObject20.bin"/></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133.png"/><Relationship Id="rId4" Type="http://schemas.openxmlformats.org/officeDocument/2006/relationships/image" Target="../media/image13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37.png"/></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140.jpeg"/></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60375" y="1243198"/>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工程概论</a:t>
            </a:r>
            <a:r>
              <a:rPr lang="en-US" altLang="zh-CN" sz="6000" dirty="0">
                <a:solidFill>
                  <a:srgbClr val="0000FF"/>
                </a:solidFill>
                <a:latin typeface="黑体" pitchFamily="49" charset="-122"/>
                <a:ea typeface="黑体" pitchFamily="49" charset="-122"/>
              </a:rPr>
              <a:t>III</a:t>
            </a:r>
            <a:endParaRPr lang="zh-CN" altLang="en-US" sz="2800" dirty="0">
              <a:solidFill>
                <a:srgbClr val="0000FF"/>
              </a:solidFill>
              <a:latin typeface="黑体" pitchFamily="49" charset="-122"/>
              <a:ea typeface="黑体" pitchFamily="49" charset="-122"/>
            </a:endParaRPr>
          </a:p>
        </p:txBody>
      </p:sp>
      <p:sp>
        <p:nvSpPr>
          <p:cNvPr id="409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仿宋_GB2312" pitchFamily="49" charset="-122"/>
                <a:ea typeface="仿宋_GB2312" pitchFamily="49" charset="-122"/>
              </a:defRPr>
            </a:lvl1pPr>
            <a:lvl2pPr marL="742950" indent="-285750">
              <a:defRPr sz="2000" b="1">
                <a:solidFill>
                  <a:schemeClr val="tx1"/>
                </a:solidFill>
                <a:latin typeface="仿宋_GB2312" pitchFamily="49" charset="-122"/>
                <a:ea typeface="仿宋_GB2312" pitchFamily="49" charset="-122"/>
              </a:defRPr>
            </a:lvl2pPr>
            <a:lvl3pPr marL="1143000" indent="-228600">
              <a:defRPr sz="2000" b="1">
                <a:solidFill>
                  <a:schemeClr val="tx1"/>
                </a:solidFill>
                <a:latin typeface="仿宋_GB2312" pitchFamily="49" charset="-122"/>
                <a:ea typeface="仿宋_GB2312" pitchFamily="49" charset="-122"/>
              </a:defRPr>
            </a:lvl3pPr>
            <a:lvl4pPr marL="1600200" indent="-228600">
              <a:defRPr sz="2000" b="1">
                <a:solidFill>
                  <a:schemeClr val="tx1"/>
                </a:solidFill>
                <a:latin typeface="仿宋_GB2312" pitchFamily="49" charset="-122"/>
                <a:ea typeface="仿宋_GB2312" pitchFamily="49" charset="-122"/>
              </a:defRPr>
            </a:lvl4pPr>
            <a:lvl5pPr marL="2057400" indent="-228600">
              <a:defRPr sz="2000" b="1">
                <a:solidFill>
                  <a:schemeClr val="tx1"/>
                </a:solidFill>
                <a:latin typeface="仿宋_GB2312" pitchFamily="49" charset="-122"/>
                <a:ea typeface="仿宋_GB2312" pitchFamily="49" charset="-122"/>
              </a:defRPr>
            </a:lvl5pPr>
            <a:lvl6pPr marL="25146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6pPr>
            <a:lvl7pPr marL="29718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7pPr>
            <a:lvl8pPr marL="34290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8pPr>
            <a:lvl9pPr marL="3886200" indent="-228600" eaLnBrk="0" fontAlgn="base" hangingPunct="0">
              <a:spcBef>
                <a:spcPct val="0"/>
              </a:spcBef>
              <a:spcAft>
                <a:spcPct val="0"/>
              </a:spcAft>
              <a:defRPr sz="2000" b="1">
                <a:solidFill>
                  <a:schemeClr val="tx1"/>
                </a:solidFill>
                <a:latin typeface="仿宋_GB2312" pitchFamily="49" charset="-122"/>
                <a:ea typeface="仿宋_GB2312" pitchFamily="49" charset="-122"/>
              </a:defRPr>
            </a:lvl9pPr>
          </a:lstStyle>
          <a:p>
            <a:fld id="{5CA15F17-FC48-4ED6-8880-9AD1FFCCED90}" type="slidenum">
              <a:rPr lang="zh-CN" altLang="en-US" sz="1200" b="0" smtClean="0">
                <a:solidFill>
                  <a:srgbClr val="898989"/>
                </a:solidFill>
                <a:latin typeface="Calibri" pitchFamily="34" charset="0"/>
                <a:ea typeface="宋体" charset="-122"/>
              </a:rPr>
              <a:pPr/>
              <a:t>1</a:t>
            </a:fld>
            <a:endParaRPr lang="zh-CN" altLang="en-US" sz="1200" b="0">
              <a:solidFill>
                <a:srgbClr val="898989"/>
              </a:solidFill>
              <a:latin typeface="Calibri" pitchFamily="34" charset="0"/>
              <a:ea typeface="宋体" charset="-122"/>
            </a:endParaRP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标题 1">
            <a:extLst/>
          </p:cNvPr>
          <p:cNvSpPr txBox="1">
            <a:spLocks/>
          </p:cNvSpPr>
          <p:nvPr/>
        </p:nvSpPr>
        <p:spPr bwMode="auto">
          <a:xfrm>
            <a:off x="5260591" y="2559350"/>
            <a:ext cx="3667509"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en-US" altLang="zh-CN" sz="2800" dirty="0">
                <a:solidFill>
                  <a:srgbClr val="0000FF"/>
                </a:solidFill>
                <a:latin typeface="黑体" pitchFamily="49" charset="-122"/>
                <a:ea typeface="黑体" pitchFamily="49" charset="-122"/>
              </a:rPr>
              <a:t>---</a:t>
            </a:r>
            <a:r>
              <a:rPr lang="zh-CN" altLang="en-US" sz="2800" dirty="0">
                <a:solidFill>
                  <a:srgbClr val="0000FF"/>
                </a:solidFill>
                <a:latin typeface="黑体" pitchFamily="49" charset="-122"/>
                <a:ea typeface="黑体" pitchFamily="49" charset="-122"/>
              </a:rPr>
              <a:t>电子技术工程基础</a:t>
            </a:r>
          </a:p>
        </p:txBody>
      </p:sp>
      <p:sp>
        <p:nvSpPr>
          <p:cNvPr id="9" name="标题 1">
            <a:extLst/>
          </p:cNvPr>
          <p:cNvSpPr txBox="1">
            <a:spLocks/>
          </p:cNvSpPr>
          <p:nvPr/>
        </p:nvSpPr>
        <p:spPr bwMode="auto">
          <a:xfrm>
            <a:off x="4106709" y="4373345"/>
            <a:ext cx="1224137" cy="57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defRPr/>
            </a:pPr>
            <a:r>
              <a:rPr lang="zh-CN" altLang="en-US" sz="2800" dirty="0">
                <a:solidFill>
                  <a:srgbClr val="0000FF"/>
                </a:solidFill>
                <a:latin typeface="黑体" pitchFamily="49" charset="-122"/>
                <a:ea typeface="黑体" pitchFamily="49" charset="-122"/>
              </a:rPr>
              <a:t>张 宝</a:t>
            </a:r>
          </a:p>
        </p:txBody>
      </p:sp>
      <p:sp>
        <p:nvSpPr>
          <p:cNvPr id="1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电子技术工程基础</a:t>
            </a:r>
            <a:endParaRPr lang="zh-CN" altLang="en-US" dirty="0">
              <a:solidFill>
                <a:schemeClr val="bg1"/>
              </a:solidFill>
            </a:endParaRPr>
          </a:p>
        </p:txBody>
      </p:sp>
      <p:sp>
        <p:nvSpPr>
          <p:cNvPr id="4" name="矩形 3"/>
          <p:cNvSpPr/>
          <p:nvPr/>
        </p:nvSpPr>
        <p:spPr>
          <a:xfrm>
            <a:off x="3347864" y="5058390"/>
            <a:ext cx="3499676" cy="461665"/>
          </a:xfrm>
          <a:prstGeom prst="rect">
            <a:avLst/>
          </a:prstGeom>
        </p:spPr>
        <p:txBody>
          <a:bodyPr wrap="none">
            <a:spAutoFit/>
          </a:bodyPr>
          <a:lstStyle/>
          <a:p>
            <a:r>
              <a:rPr lang="en-US" altLang="zh-CN" sz="2400" dirty="0" err="1">
                <a:solidFill>
                  <a:srgbClr val="0000FF"/>
                </a:solidFill>
                <a:latin typeface="Times New Roman" panose="02020603050405020304" pitchFamily="18" charset="0"/>
                <a:cs typeface="Times New Roman" panose="02020603050405020304" pitchFamily="18" charset="0"/>
              </a:rPr>
              <a:t>zhangbao</a:t>
            </a:r>
            <a:r>
              <a:rPr lang="zh-CN" altLang="en-US" sz="2400" dirty="0">
                <a:solidFill>
                  <a:srgbClr val="0000FF"/>
                </a:solidFill>
                <a:latin typeface="Times New Roman" panose="02020603050405020304" pitchFamily="18" charset="0"/>
                <a:cs typeface="Times New Roman" panose="02020603050405020304" pitchFamily="18" charset="0"/>
              </a:rPr>
              <a:t>@xidian.edu.cn</a:t>
            </a:r>
          </a:p>
        </p:txBody>
      </p:sp>
    </p:spTree>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785413" y="980728"/>
            <a:ext cx="3714579"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电子产品安全防护技术</a:t>
            </a:r>
          </a:p>
        </p:txBody>
      </p:sp>
      <p:sp>
        <p:nvSpPr>
          <p:cNvPr id="5126" name="Rectangle 35"/>
          <p:cNvSpPr>
            <a:spLocks noChangeArrowheads="1"/>
          </p:cNvSpPr>
          <p:nvPr/>
        </p:nvSpPr>
        <p:spPr bwMode="auto">
          <a:xfrm>
            <a:off x="2205504" y="25067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防护什么</a:t>
            </a:r>
          </a:p>
        </p:txBody>
      </p:sp>
      <p:cxnSp>
        <p:nvCxnSpPr>
          <p:cNvPr id="4" name="直接连接符 3"/>
          <p:cNvCxnSpPr>
            <a:cxnSpLocks/>
          </p:cNvCxnSpPr>
          <p:nvPr/>
        </p:nvCxnSpPr>
        <p:spPr>
          <a:xfrm>
            <a:off x="1793525" y="1590328"/>
            <a:ext cx="14734" cy="20098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8259" y="2852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06002" y="1718017"/>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为什么防护</a:t>
            </a:r>
          </a:p>
        </p:txBody>
      </p:sp>
      <p:cxnSp>
        <p:nvCxnSpPr>
          <p:cNvPr id="19" name="直接连接符 18"/>
          <p:cNvCxnSpPr>
            <a:cxnSpLocks/>
            <a:endCxn id="18" idx="1"/>
          </p:cNvCxnSpPr>
          <p:nvPr/>
        </p:nvCxnSpPr>
        <p:spPr>
          <a:xfrm>
            <a:off x="1808259" y="2022817"/>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874823" y="3295418"/>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35">
            <a:extLst>
              <a:ext uri="{FF2B5EF4-FFF2-40B4-BE49-F238E27FC236}">
                <a16:creationId xmlns:a16="http://schemas.microsoft.com/office/drawing/2014/main" id="{32E3EF23-0877-4B5B-A3CC-D31E71AC5C9D}"/>
              </a:ext>
            </a:extLst>
          </p:cNvPr>
          <p:cNvSpPr>
            <a:spLocks noChangeArrowheads="1"/>
          </p:cNvSpPr>
          <p:nvPr/>
        </p:nvSpPr>
        <p:spPr bwMode="auto">
          <a:xfrm>
            <a:off x="2205504" y="32954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怎么防护</a:t>
            </a:r>
          </a:p>
        </p:txBody>
      </p:sp>
      <p:cxnSp>
        <p:nvCxnSpPr>
          <p:cNvPr id="14" name="直接连接符 13">
            <a:extLst>
              <a:ext uri="{FF2B5EF4-FFF2-40B4-BE49-F238E27FC236}">
                <a16:creationId xmlns:a16="http://schemas.microsoft.com/office/drawing/2014/main" id="{525A56F1-DCA0-4278-B654-20154E4F2656}"/>
              </a:ext>
            </a:extLst>
          </p:cNvPr>
          <p:cNvCxnSpPr/>
          <p:nvPr/>
        </p:nvCxnSpPr>
        <p:spPr>
          <a:xfrm>
            <a:off x="1808259" y="360021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701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29451A11-FF23-479E-8AA2-788A03D02CFD}" type="slidenum">
              <a:rPr lang="en-US" altLang="zh-CN" sz="1400" b="0">
                <a:solidFill>
                  <a:schemeClr val="tx1"/>
                </a:solidFill>
                <a:latin typeface="Arial" charset="0"/>
                <a:ea typeface="宋体" charset="-122"/>
              </a:rPr>
              <a:pPr algn="r"/>
              <a:t>100</a:t>
            </a:fld>
            <a:r>
              <a:rPr lang="en-US" altLang="zh-CN" sz="1400" b="0">
                <a:solidFill>
                  <a:schemeClr val="tx1"/>
                </a:solidFill>
                <a:latin typeface="Arial" charset="0"/>
                <a:ea typeface="宋体" charset="-122"/>
              </a:rPr>
              <a:t>/pp</a:t>
            </a:r>
          </a:p>
        </p:txBody>
      </p:sp>
      <p:sp>
        <p:nvSpPr>
          <p:cNvPr id="55300" name="Rectangle 4"/>
          <p:cNvSpPr>
            <a:spLocks noChangeArrowheads="1"/>
          </p:cNvSpPr>
          <p:nvPr/>
        </p:nvSpPr>
        <p:spPr bwMode="auto">
          <a:xfrm>
            <a:off x="625475" y="8382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电磁密封垫</a:t>
            </a:r>
          </a:p>
        </p:txBody>
      </p:sp>
      <p:sp>
        <p:nvSpPr>
          <p:cNvPr id="55301" name="Text Box 5"/>
          <p:cNvSpPr txBox="1">
            <a:spLocks noChangeArrowheads="1"/>
          </p:cNvSpPr>
          <p:nvPr/>
        </p:nvSpPr>
        <p:spPr bwMode="auto">
          <a:xfrm>
            <a:off x="1066800" y="35814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1、指形密封垫</a:t>
            </a:r>
          </a:p>
        </p:txBody>
      </p:sp>
      <p:pic>
        <p:nvPicPr>
          <p:cNvPr id="5530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32004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8175" y="1295400"/>
            <a:ext cx="2943225" cy="232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4" name="Text Box 9"/>
          <p:cNvSpPr txBox="1">
            <a:spLocks noChangeArrowheads="1"/>
          </p:cNvSpPr>
          <p:nvPr/>
        </p:nvSpPr>
        <p:spPr bwMode="auto">
          <a:xfrm>
            <a:off x="4800600" y="3581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2、螺旋管密封垫</a:t>
            </a:r>
          </a:p>
        </p:txBody>
      </p:sp>
      <p:pic>
        <p:nvPicPr>
          <p:cNvPr id="55305" name="Picture 10" descr="D:\我的课件\电磁兼容\c5e8e6087169a5ee3ac7632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038600"/>
            <a:ext cx="32004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Text Box 11"/>
          <p:cNvSpPr txBox="1">
            <a:spLocks noChangeArrowheads="1"/>
          </p:cNvSpPr>
          <p:nvPr/>
        </p:nvSpPr>
        <p:spPr bwMode="auto">
          <a:xfrm>
            <a:off x="1066800" y="6324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3、导电橡胶</a:t>
            </a:r>
          </a:p>
        </p:txBody>
      </p:sp>
      <p:pic>
        <p:nvPicPr>
          <p:cNvPr id="55307" name="Picture 12" descr="D:\我的课件\电磁兼容\061206029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0386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8" name="Text Box 13"/>
          <p:cNvSpPr txBox="1">
            <a:spLocks noChangeArrowheads="1"/>
          </p:cNvSpPr>
          <p:nvPr/>
        </p:nvSpPr>
        <p:spPr bwMode="auto">
          <a:xfrm>
            <a:off x="4495800" y="6324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4、橡胶包裹金属网</a:t>
            </a:r>
          </a:p>
        </p:txBody>
      </p:sp>
      <p:sp>
        <p:nvSpPr>
          <p:cNvPr id="14" name="Rectangle 2">
            <a:extLst>
              <a:ext uri="{FF2B5EF4-FFF2-40B4-BE49-F238E27FC236}">
                <a16:creationId xmlns:a16="http://schemas.microsoft.com/office/drawing/2014/main" id="{C28E93B1-05F9-49B4-B3DE-3CCF41900062}"/>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8819954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1E0E3240-0011-4C99-A3EE-D3A141483470}" type="slidenum">
              <a:rPr lang="en-US" altLang="zh-CN" sz="1400" b="0">
                <a:solidFill>
                  <a:schemeClr val="tx1"/>
                </a:solidFill>
                <a:latin typeface="Arial" charset="0"/>
                <a:ea typeface="宋体" charset="-122"/>
              </a:rPr>
              <a:pPr algn="r"/>
              <a:t>101</a:t>
            </a:fld>
            <a:r>
              <a:rPr lang="en-US" altLang="zh-CN" sz="1400" b="0">
                <a:solidFill>
                  <a:schemeClr val="tx1"/>
                </a:solidFill>
                <a:latin typeface="Arial" charset="0"/>
                <a:ea typeface="宋体" charset="-122"/>
              </a:rPr>
              <a:t>/pp</a:t>
            </a:r>
          </a:p>
        </p:txBody>
      </p:sp>
      <p:sp>
        <p:nvSpPr>
          <p:cNvPr id="56324" name="Rectangle 4"/>
          <p:cNvSpPr>
            <a:spLocks noChangeArrowheads="1"/>
          </p:cNvSpPr>
          <p:nvPr/>
        </p:nvSpPr>
        <p:spPr bwMode="auto">
          <a:xfrm>
            <a:off x="625475" y="1099592"/>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电磁密封垫的正确安装</a:t>
            </a:r>
          </a:p>
        </p:txBody>
      </p:sp>
      <p:pic>
        <p:nvPicPr>
          <p:cNvPr id="5632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755332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83787A0C-5582-4D6D-A757-9AE13E8A7750}"/>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7378441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71D370C8-8F21-4B5C-8E12-8E79B9EE4AB7}" type="slidenum">
              <a:rPr lang="en-US" altLang="zh-CN" sz="1400" b="0">
                <a:solidFill>
                  <a:schemeClr val="tx1"/>
                </a:solidFill>
                <a:latin typeface="Arial" charset="0"/>
                <a:ea typeface="宋体" charset="-122"/>
              </a:rPr>
              <a:pPr algn="r"/>
              <a:t>102</a:t>
            </a:fld>
            <a:r>
              <a:rPr lang="en-US" altLang="zh-CN" sz="1400" b="0">
                <a:solidFill>
                  <a:schemeClr val="tx1"/>
                </a:solidFill>
                <a:latin typeface="Arial" charset="0"/>
                <a:ea typeface="宋体" charset="-122"/>
              </a:rPr>
              <a:t>/pp</a:t>
            </a:r>
          </a:p>
        </p:txBody>
      </p:sp>
      <p:sp>
        <p:nvSpPr>
          <p:cNvPr id="57348" name="Rectangle 4"/>
          <p:cNvSpPr>
            <a:spLocks noChangeArrowheads="1"/>
          </p:cNvSpPr>
          <p:nvPr/>
        </p:nvSpPr>
        <p:spPr bwMode="auto">
          <a:xfrm>
            <a:off x="625475" y="10668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螺钉与电磁密封衬垫</a:t>
            </a:r>
          </a:p>
        </p:txBody>
      </p:sp>
      <p:graphicFrame>
        <p:nvGraphicFramePr>
          <p:cNvPr id="57349" name="Object 6"/>
          <p:cNvGraphicFramePr>
            <a:graphicFrameLocks noChangeAspect="1"/>
          </p:cNvGraphicFramePr>
          <p:nvPr/>
        </p:nvGraphicFramePr>
        <p:xfrm>
          <a:off x="838200" y="1295400"/>
          <a:ext cx="7378700" cy="3797300"/>
        </p:xfrm>
        <a:graphic>
          <a:graphicData uri="http://schemas.openxmlformats.org/presentationml/2006/ole">
            <mc:AlternateContent xmlns:mc="http://schemas.openxmlformats.org/markup-compatibility/2006">
              <mc:Choice xmlns:v="urn:schemas-microsoft-com:vml" Requires="v">
                <p:oleObj spid="_x0000_s22645" name="Visio" r:id="rId4" imgW="7378185" imgH="3797066" progId="Visio.Drawing.11">
                  <p:embed/>
                </p:oleObj>
              </mc:Choice>
              <mc:Fallback>
                <p:oleObj name="Visio" r:id="rId4" imgW="7378185" imgH="3797066" progId="Visio.Drawing.11">
                  <p:embed/>
                  <p:pic>
                    <p:nvPicPr>
                      <p:cNvPr id="5734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295400"/>
                        <a:ext cx="7378700" cy="379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0" name="Text Box 7"/>
          <p:cNvSpPr txBox="1">
            <a:spLocks noChangeArrowheads="1"/>
          </p:cNvSpPr>
          <p:nvPr/>
        </p:nvSpPr>
        <p:spPr bwMode="auto">
          <a:xfrm>
            <a:off x="1066800" y="528796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a:solidFill>
                  <a:srgbClr val="0000FF"/>
                </a:solidFill>
                <a:latin typeface="Arial" charset="0"/>
                <a:ea typeface="宋体" charset="-122"/>
              </a:rPr>
              <a:t>正确！</a:t>
            </a:r>
          </a:p>
        </p:txBody>
      </p:sp>
      <p:sp>
        <p:nvSpPr>
          <p:cNvPr id="57351" name="Text Box 8"/>
          <p:cNvSpPr txBox="1">
            <a:spLocks noChangeArrowheads="1"/>
          </p:cNvSpPr>
          <p:nvPr/>
        </p:nvSpPr>
        <p:spPr bwMode="auto">
          <a:xfrm>
            <a:off x="5334000" y="528796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a:solidFill>
                  <a:srgbClr val="FF0000"/>
                </a:solidFill>
                <a:latin typeface="Arial" charset="0"/>
                <a:ea typeface="宋体" charset="-122"/>
              </a:rPr>
              <a:t>错误！</a:t>
            </a:r>
          </a:p>
        </p:txBody>
      </p:sp>
      <p:sp>
        <p:nvSpPr>
          <p:cNvPr id="9" name="Rectangle 2">
            <a:extLst>
              <a:ext uri="{FF2B5EF4-FFF2-40B4-BE49-F238E27FC236}">
                <a16:creationId xmlns:a16="http://schemas.microsoft.com/office/drawing/2014/main" id="{C6B67DBB-0BAD-4F57-80F1-7F6FF58FC2BA}"/>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0493248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0" descr="D:\我的课件\电磁兼容\CIMG99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8153400" cy="503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8DFB3221-0F69-400F-A331-221626DBAFC2}" type="slidenum">
              <a:rPr lang="en-US" altLang="zh-CN" sz="1400" b="0">
                <a:solidFill>
                  <a:schemeClr val="tx1"/>
                </a:solidFill>
                <a:latin typeface="Arial" charset="0"/>
                <a:ea typeface="宋体" charset="-122"/>
              </a:rPr>
              <a:pPr algn="r"/>
              <a:t>103</a:t>
            </a:fld>
            <a:r>
              <a:rPr lang="en-US" altLang="zh-CN" sz="1400" b="0">
                <a:solidFill>
                  <a:schemeClr val="tx1"/>
                </a:solidFill>
                <a:latin typeface="Arial" charset="0"/>
                <a:ea typeface="宋体" charset="-122"/>
              </a:rPr>
              <a:t>/pp</a:t>
            </a:r>
          </a:p>
        </p:txBody>
      </p:sp>
      <p:sp>
        <p:nvSpPr>
          <p:cNvPr id="59397" name="Rectangle 8"/>
          <p:cNvSpPr>
            <a:spLocks noChangeArrowheads="1"/>
          </p:cNvSpPr>
          <p:nvPr/>
        </p:nvSpPr>
        <p:spPr bwMode="auto">
          <a:xfrm>
            <a:off x="625475" y="9144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对策 2：外拖电缆的处理</a:t>
            </a:r>
          </a:p>
        </p:txBody>
      </p:sp>
      <p:sp>
        <p:nvSpPr>
          <p:cNvPr id="59398" name="Text Box 11"/>
          <p:cNvSpPr txBox="1">
            <a:spLocks noChangeArrowheads="1"/>
          </p:cNvSpPr>
          <p:nvPr/>
        </p:nvSpPr>
        <p:spPr bwMode="auto">
          <a:xfrm>
            <a:off x="609600" y="5883275"/>
            <a:ext cx="7848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000" dirty="0">
                <a:solidFill>
                  <a:srgbClr val="FF0000"/>
                </a:solidFill>
                <a:latin typeface="Arial" charset="0"/>
                <a:ea typeface="宋体" charset="-122"/>
              </a:rPr>
              <a:t>    对于数字电路及处理器电路，仅仅10</a:t>
            </a:r>
            <a:r>
              <a:rPr lang="en-US" altLang="zh-CN" sz="2000" dirty="0">
                <a:solidFill>
                  <a:srgbClr val="FF0000"/>
                </a:solidFill>
                <a:latin typeface="Arial" charset="0"/>
                <a:ea typeface="宋体" charset="-122"/>
              </a:rPr>
              <a:t>cm</a:t>
            </a:r>
            <a:r>
              <a:rPr lang="zh-CN" altLang="en-US" sz="2000" dirty="0">
                <a:solidFill>
                  <a:srgbClr val="FF0000"/>
                </a:solidFill>
                <a:latin typeface="Arial" charset="0"/>
                <a:ea typeface="宋体" charset="-122"/>
              </a:rPr>
              <a:t>未经处理的外拖电缆，都会造成严重电磁辐射超标！</a:t>
            </a:r>
          </a:p>
        </p:txBody>
      </p:sp>
      <p:sp>
        <p:nvSpPr>
          <p:cNvPr id="8" name="Rectangle 2">
            <a:extLst>
              <a:ext uri="{FF2B5EF4-FFF2-40B4-BE49-F238E27FC236}">
                <a16:creationId xmlns:a16="http://schemas.microsoft.com/office/drawing/2014/main" id="{7AF5DCDD-3BFA-4238-A03D-D803593A9589}"/>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209892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AC139831-44AA-4516-844C-336DA2A00024}" type="slidenum">
              <a:rPr lang="en-US" altLang="zh-CN" sz="1400" b="0">
                <a:solidFill>
                  <a:schemeClr val="tx1"/>
                </a:solidFill>
                <a:latin typeface="Arial" charset="0"/>
                <a:ea typeface="宋体" charset="-122"/>
              </a:rPr>
              <a:pPr algn="r"/>
              <a:t>104</a:t>
            </a:fld>
            <a:r>
              <a:rPr lang="en-US" altLang="zh-CN" sz="1400" b="0">
                <a:solidFill>
                  <a:schemeClr val="tx1"/>
                </a:solidFill>
                <a:latin typeface="Arial" charset="0"/>
                <a:ea typeface="宋体" charset="-122"/>
              </a:rPr>
              <a:t>/pp</a:t>
            </a:r>
          </a:p>
        </p:txBody>
      </p:sp>
      <p:sp>
        <p:nvSpPr>
          <p:cNvPr id="60420" name="Rectangle 5"/>
          <p:cNvSpPr>
            <a:spLocks noChangeArrowheads="1"/>
          </p:cNvSpPr>
          <p:nvPr/>
        </p:nvSpPr>
        <p:spPr bwMode="auto">
          <a:xfrm>
            <a:off x="625475" y="9144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错误的电缆屏蔽层连接方式：</a:t>
            </a:r>
          </a:p>
        </p:txBody>
      </p:sp>
      <p:pic>
        <p:nvPicPr>
          <p:cNvPr id="6042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1600200"/>
            <a:ext cx="8404225"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8"/>
          <p:cNvSpPr txBox="1">
            <a:spLocks noChangeArrowheads="1"/>
          </p:cNvSpPr>
          <p:nvPr/>
        </p:nvSpPr>
        <p:spPr bwMode="auto">
          <a:xfrm>
            <a:off x="838200" y="3048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“小辫子”</a:t>
            </a:r>
          </a:p>
        </p:txBody>
      </p:sp>
      <p:sp>
        <p:nvSpPr>
          <p:cNvPr id="60423" name="Text Box 9"/>
          <p:cNvSpPr txBox="1">
            <a:spLocks noChangeArrowheads="1"/>
          </p:cNvSpPr>
          <p:nvPr/>
        </p:nvSpPr>
        <p:spPr bwMode="auto">
          <a:xfrm>
            <a:off x="5257800" y="2895600"/>
            <a:ext cx="137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连到机箱内部</a:t>
            </a:r>
          </a:p>
        </p:txBody>
      </p:sp>
      <p:sp>
        <p:nvSpPr>
          <p:cNvPr id="60424" name="Text Box 10"/>
          <p:cNvSpPr txBox="1">
            <a:spLocks noChangeArrowheads="1"/>
          </p:cNvSpPr>
          <p:nvPr/>
        </p:nvSpPr>
        <p:spPr bwMode="auto">
          <a:xfrm>
            <a:off x="533400" y="56388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连到电路板上</a:t>
            </a:r>
          </a:p>
        </p:txBody>
      </p:sp>
      <p:sp>
        <p:nvSpPr>
          <p:cNvPr id="10" name="Rectangle 2">
            <a:extLst>
              <a:ext uri="{FF2B5EF4-FFF2-40B4-BE49-F238E27FC236}">
                <a16:creationId xmlns:a16="http://schemas.microsoft.com/office/drawing/2014/main" id="{16833776-3EE6-478C-9A36-E46BF6BD433A}"/>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3944449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FD9C29D2-E50C-43BE-A02F-6E7F79BA00D6}" type="slidenum">
              <a:rPr lang="en-US" altLang="zh-CN" sz="1400" b="0">
                <a:solidFill>
                  <a:schemeClr val="tx1"/>
                </a:solidFill>
                <a:latin typeface="Arial" charset="0"/>
                <a:ea typeface="宋体" charset="-122"/>
              </a:rPr>
              <a:pPr algn="r"/>
              <a:t>105</a:t>
            </a:fld>
            <a:r>
              <a:rPr lang="en-US" altLang="zh-CN" sz="1400" b="0">
                <a:solidFill>
                  <a:schemeClr val="tx1"/>
                </a:solidFill>
                <a:latin typeface="Arial" charset="0"/>
                <a:ea typeface="宋体" charset="-122"/>
              </a:rPr>
              <a:t>/pp</a:t>
            </a:r>
          </a:p>
        </p:txBody>
      </p:sp>
      <p:sp>
        <p:nvSpPr>
          <p:cNvPr id="61444" name="Rectangle 4"/>
          <p:cNvSpPr>
            <a:spLocks noChangeArrowheads="1"/>
          </p:cNvSpPr>
          <p:nvPr/>
        </p:nvSpPr>
        <p:spPr bwMode="auto">
          <a:xfrm>
            <a:off x="625475" y="9144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正确的电缆屏蔽层连接方式：</a:t>
            </a:r>
          </a:p>
        </p:txBody>
      </p:sp>
      <p:pic>
        <p:nvPicPr>
          <p:cNvPr id="6144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76400"/>
            <a:ext cx="8763000"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 Box 7"/>
          <p:cNvSpPr txBox="1">
            <a:spLocks noChangeArrowheads="1"/>
          </p:cNvSpPr>
          <p:nvPr/>
        </p:nvSpPr>
        <p:spPr bwMode="auto">
          <a:xfrm>
            <a:off x="2171806" y="6067979"/>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dirty="0">
                <a:solidFill>
                  <a:srgbClr val="FF0000"/>
                </a:solidFill>
                <a:latin typeface="Arial" charset="0"/>
                <a:ea typeface="宋体" charset="-122"/>
              </a:rPr>
              <a:t>保持屏蔽层360°可靠搭接是关键！</a:t>
            </a:r>
          </a:p>
        </p:txBody>
      </p:sp>
      <p:sp>
        <p:nvSpPr>
          <p:cNvPr id="8" name="Rectangle 2">
            <a:extLst>
              <a:ext uri="{FF2B5EF4-FFF2-40B4-BE49-F238E27FC236}">
                <a16:creationId xmlns:a16="http://schemas.microsoft.com/office/drawing/2014/main" id="{B036D03E-C242-4056-BC87-DCC8313EDB88}"/>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7357645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EE33FBD5-FB13-4254-AD4B-296349C6345F}" type="slidenum">
              <a:rPr lang="en-US" altLang="zh-CN" sz="1400" b="0">
                <a:solidFill>
                  <a:schemeClr val="tx1"/>
                </a:solidFill>
                <a:latin typeface="Arial" charset="0"/>
                <a:ea typeface="宋体" charset="-122"/>
              </a:rPr>
              <a:pPr algn="r"/>
              <a:t>106</a:t>
            </a:fld>
            <a:r>
              <a:rPr lang="en-US" altLang="zh-CN" sz="1400" b="0">
                <a:solidFill>
                  <a:schemeClr val="tx1"/>
                </a:solidFill>
                <a:latin typeface="Arial" charset="0"/>
                <a:ea typeface="宋体" charset="-122"/>
              </a:rPr>
              <a:t>/pp</a:t>
            </a:r>
          </a:p>
        </p:txBody>
      </p:sp>
      <p:sp>
        <p:nvSpPr>
          <p:cNvPr id="65540" name="Rectangle 4"/>
          <p:cNvSpPr>
            <a:spLocks noChangeArrowheads="1"/>
          </p:cNvSpPr>
          <p:nvPr/>
        </p:nvSpPr>
        <p:spPr bwMode="auto">
          <a:xfrm>
            <a:off x="625475" y="1171600"/>
            <a:ext cx="4022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对策3：信号线的滤波</a:t>
            </a:r>
          </a:p>
        </p:txBody>
      </p:sp>
      <p:sp>
        <p:nvSpPr>
          <p:cNvPr id="65541" name="Text Box 5"/>
          <p:cNvSpPr txBox="1">
            <a:spLocks noChangeArrowheads="1"/>
          </p:cNvSpPr>
          <p:nvPr/>
        </p:nvSpPr>
        <p:spPr bwMode="auto">
          <a:xfrm>
            <a:off x="1676400" y="57150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滤波器是阻断共模发射的重要手段！</a:t>
            </a:r>
          </a:p>
        </p:txBody>
      </p:sp>
      <p:pic>
        <p:nvPicPr>
          <p:cNvPr id="6554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22425"/>
            <a:ext cx="7637463"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D50827D0-11D6-4E06-B5B9-6A53DF463B94}"/>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10015070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9F941F82-3463-43B2-9559-3366949E281C}" type="slidenum">
              <a:rPr lang="en-US" altLang="zh-CN" sz="1400" b="0">
                <a:solidFill>
                  <a:schemeClr val="tx1"/>
                </a:solidFill>
                <a:latin typeface="Arial" charset="0"/>
                <a:ea typeface="宋体" charset="-122"/>
              </a:rPr>
              <a:pPr algn="r"/>
              <a:t>107</a:t>
            </a:fld>
            <a:r>
              <a:rPr lang="en-US" altLang="zh-CN" sz="1400" b="0">
                <a:solidFill>
                  <a:schemeClr val="tx1"/>
                </a:solidFill>
                <a:latin typeface="Arial" charset="0"/>
                <a:ea typeface="宋体" charset="-122"/>
              </a:rPr>
              <a:t>/pp</a:t>
            </a:r>
          </a:p>
        </p:txBody>
      </p:sp>
      <p:sp>
        <p:nvSpPr>
          <p:cNvPr id="68612" name="Rectangle 4"/>
          <p:cNvSpPr>
            <a:spLocks noChangeArrowheads="1"/>
          </p:cNvSpPr>
          <p:nvPr/>
        </p:nvSpPr>
        <p:spPr bwMode="auto">
          <a:xfrm>
            <a:off x="625475" y="914400"/>
            <a:ext cx="4022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对策3：信号线的滤波</a:t>
            </a:r>
          </a:p>
        </p:txBody>
      </p:sp>
      <p:sp>
        <p:nvSpPr>
          <p:cNvPr id="68613" name="Text Box 5"/>
          <p:cNvSpPr txBox="1">
            <a:spLocks noChangeArrowheads="1"/>
          </p:cNvSpPr>
          <p:nvPr/>
        </p:nvSpPr>
        <p:spPr bwMode="auto">
          <a:xfrm>
            <a:off x="1676400" y="60198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滤波器是阻断共模发射的重要手段！</a:t>
            </a:r>
          </a:p>
        </p:txBody>
      </p:sp>
      <p:pic>
        <p:nvPicPr>
          <p:cNvPr id="686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 y="1447800"/>
            <a:ext cx="8493125"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84198BD6-2725-471B-B957-C23EEBEFDA5D}"/>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753129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CDDB9034-0A57-4D0D-B6B3-F8BD34D1EF8D}" type="slidenum">
              <a:rPr lang="en-US" altLang="zh-CN" sz="1400" b="0">
                <a:solidFill>
                  <a:schemeClr val="tx1"/>
                </a:solidFill>
                <a:latin typeface="Arial" charset="0"/>
                <a:ea typeface="宋体" charset="-122"/>
              </a:rPr>
              <a:pPr algn="r"/>
              <a:t>108</a:t>
            </a:fld>
            <a:r>
              <a:rPr lang="en-US" altLang="zh-CN" sz="1400" b="0">
                <a:solidFill>
                  <a:schemeClr val="tx1"/>
                </a:solidFill>
                <a:latin typeface="Arial" charset="0"/>
                <a:ea typeface="宋体" charset="-122"/>
              </a:rPr>
              <a:t>/pp</a:t>
            </a:r>
          </a:p>
        </p:txBody>
      </p:sp>
      <p:sp>
        <p:nvSpPr>
          <p:cNvPr id="69636" name="Rectangle 4"/>
          <p:cNvSpPr>
            <a:spLocks noChangeArrowheads="1"/>
          </p:cNvSpPr>
          <p:nvPr/>
        </p:nvSpPr>
        <p:spPr bwMode="auto">
          <a:xfrm>
            <a:off x="625475" y="914400"/>
            <a:ext cx="547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馈通滤波器的结构和等效电路</a:t>
            </a:r>
          </a:p>
        </p:txBody>
      </p:sp>
      <p:sp>
        <p:nvSpPr>
          <p:cNvPr id="69637" name="Text Box 5"/>
          <p:cNvSpPr txBox="1">
            <a:spLocks noChangeArrowheads="1"/>
          </p:cNvSpPr>
          <p:nvPr/>
        </p:nvSpPr>
        <p:spPr bwMode="auto">
          <a:xfrm>
            <a:off x="381000" y="57912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馈通滤波器是由高频特性极好的电容与电感构成</a:t>
            </a:r>
            <a:r>
              <a:rPr lang="en-US" altLang="zh-CN" sz="2400">
                <a:latin typeface="Times New Roman" pitchFamily="18" charset="0"/>
                <a:ea typeface="宋体" charset="-122"/>
                <a:cs typeface="Times New Roman" pitchFamily="18" charset="0"/>
              </a:rPr>
              <a:t>Γ</a:t>
            </a:r>
            <a:r>
              <a:rPr lang="zh-CN" altLang="en-US" sz="2400">
                <a:latin typeface="Arial" charset="0"/>
                <a:ea typeface="宋体" charset="-122"/>
              </a:rPr>
              <a:t>型滤波器</a:t>
            </a:r>
          </a:p>
        </p:txBody>
      </p:sp>
      <p:graphicFrame>
        <p:nvGraphicFramePr>
          <p:cNvPr id="69638" name="Object 7"/>
          <p:cNvGraphicFramePr>
            <a:graphicFrameLocks noChangeAspect="1"/>
          </p:cNvGraphicFramePr>
          <p:nvPr/>
        </p:nvGraphicFramePr>
        <p:xfrm>
          <a:off x="533400" y="1660525"/>
          <a:ext cx="4368800" cy="3673475"/>
        </p:xfrm>
        <a:graphic>
          <a:graphicData uri="http://schemas.openxmlformats.org/presentationml/2006/ole">
            <mc:AlternateContent xmlns:mc="http://schemas.openxmlformats.org/markup-compatibility/2006">
              <mc:Choice xmlns:v="urn:schemas-microsoft-com:vml" Requires="v">
                <p:oleObj spid="_x0000_s24808" name="Visio" r:id="rId4" imgW="5232213" imgH="4399917" progId="Visio.Drawing.11">
                  <p:embed/>
                </p:oleObj>
              </mc:Choice>
              <mc:Fallback>
                <p:oleObj name="Visio" r:id="rId4" imgW="5232213" imgH="4399917" progId="Visio.Drawing.11">
                  <p:embed/>
                  <p:pic>
                    <p:nvPicPr>
                      <p:cNvPr id="6963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660525"/>
                        <a:ext cx="436880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9" name="Object 8"/>
          <p:cNvGraphicFramePr>
            <a:graphicFrameLocks noChangeAspect="1"/>
          </p:cNvGraphicFramePr>
          <p:nvPr/>
        </p:nvGraphicFramePr>
        <p:xfrm>
          <a:off x="5257800" y="2057400"/>
          <a:ext cx="3505200" cy="2209800"/>
        </p:xfrm>
        <a:graphic>
          <a:graphicData uri="http://schemas.openxmlformats.org/presentationml/2006/ole">
            <mc:AlternateContent xmlns:mc="http://schemas.openxmlformats.org/markup-compatibility/2006">
              <mc:Choice xmlns:v="urn:schemas-microsoft-com:vml" Requires="v">
                <p:oleObj spid="_x0000_s24809" name="Visio" r:id="rId6" imgW="2808434" imgH="1770314" progId="Visio.Drawing.11">
                  <p:embed/>
                </p:oleObj>
              </mc:Choice>
              <mc:Fallback>
                <p:oleObj name="Visio" r:id="rId6" imgW="2808434" imgH="1770314" progId="Visio.Drawing.11">
                  <p:embed/>
                  <p:pic>
                    <p:nvPicPr>
                      <p:cNvPr id="6963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2057400"/>
                        <a:ext cx="35052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2">
            <a:extLst>
              <a:ext uri="{FF2B5EF4-FFF2-40B4-BE49-F238E27FC236}">
                <a16:creationId xmlns:a16="http://schemas.microsoft.com/office/drawing/2014/main" id="{D1AE41F7-73F2-45B3-BB96-D832D4C88774}"/>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856665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03CC853F-F5F2-4C0E-9469-F799D0425138}" type="slidenum">
              <a:rPr lang="en-US" altLang="zh-CN" sz="1400" b="0">
                <a:solidFill>
                  <a:schemeClr val="tx1"/>
                </a:solidFill>
                <a:latin typeface="Arial" charset="0"/>
                <a:ea typeface="宋体" charset="-122"/>
              </a:rPr>
              <a:pPr algn="r"/>
              <a:t>109</a:t>
            </a:fld>
            <a:r>
              <a:rPr lang="en-US" altLang="zh-CN" sz="1400" b="0">
                <a:solidFill>
                  <a:schemeClr val="tx1"/>
                </a:solidFill>
                <a:latin typeface="Arial" charset="0"/>
                <a:ea typeface="宋体" charset="-122"/>
              </a:rPr>
              <a:t>/pp</a:t>
            </a:r>
          </a:p>
        </p:txBody>
      </p:sp>
      <p:sp>
        <p:nvSpPr>
          <p:cNvPr id="70660" name="Rectangle 4"/>
          <p:cNvSpPr>
            <a:spLocks noChangeArrowheads="1"/>
          </p:cNvSpPr>
          <p:nvPr/>
        </p:nvSpPr>
        <p:spPr bwMode="auto">
          <a:xfrm>
            <a:off x="625475" y="914400"/>
            <a:ext cx="547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馈通滤波器的高频特性</a:t>
            </a:r>
          </a:p>
        </p:txBody>
      </p:sp>
      <p:sp>
        <p:nvSpPr>
          <p:cNvPr id="70661" name="Text Box 5"/>
          <p:cNvSpPr txBox="1">
            <a:spLocks noChangeArrowheads="1"/>
          </p:cNvSpPr>
          <p:nvPr/>
        </p:nvSpPr>
        <p:spPr bwMode="auto">
          <a:xfrm>
            <a:off x="1447800" y="5867400"/>
            <a:ext cx="571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馈通滤波器穿心电容的高频特性极好!</a:t>
            </a:r>
          </a:p>
        </p:txBody>
      </p:sp>
      <p:pic>
        <p:nvPicPr>
          <p:cNvPr id="7066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28800"/>
            <a:ext cx="7358063"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F662E5B4-E126-41B3-81E0-BAF312DFDDA5}"/>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342738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安全防护概述</a:t>
            </a:r>
          </a:p>
        </p:txBody>
      </p:sp>
      <p:sp>
        <p:nvSpPr>
          <p:cNvPr id="30" name="矩形 29">
            <a:extLst>
              <a:ext uri="{FF2B5EF4-FFF2-40B4-BE49-F238E27FC236}">
                <a16:creationId xmlns:a16="http://schemas.microsoft.com/office/drawing/2014/main" id="{2BFA8148-4BBF-4539-B3B9-456875D05919}"/>
              </a:ext>
            </a:extLst>
          </p:cNvPr>
          <p:cNvSpPr/>
          <p:nvPr/>
        </p:nvSpPr>
        <p:spPr>
          <a:xfrm>
            <a:off x="432744" y="1153938"/>
            <a:ext cx="265970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电路为什么失效？</a:t>
            </a:r>
          </a:p>
        </p:txBody>
      </p:sp>
      <p:sp>
        <p:nvSpPr>
          <p:cNvPr id="10" name="圆角矩形 1">
            <a:extLst>
              <a:ext uri="{FF2B5EF4-FFF2-40B4-BE49-F238E27FC236}">
                <a16:creationId xmlns:a16="http://schemas.microsoft.com/office/drawing/2014/main" id="{F4A929DC-E3F8-45E3-96AC-84F6ED8294F4}"/>
              </a:ext>
            </a:extLst>
          </p:cNvPr>
          <p:cNvSpPr/>
          <p:nvPr/>
        </p:nvSpPr>
        <p:spPr>
          <a:xfrm>
            <a:off x="468207" y="2739448"/>
            <a:ext cx="931829" cy="1068877"/>
          </a:xfrm>
          <a:prstGeom prst="roundRect">
            <a:avLst>
              <a:gd name="adj" fmla="val 8734"/>
            </a:avLst>
          </a:prstGeom>
          <a:solidFill>
            <a:srgbClr val="990000"/>
          </a:solid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dirty="0">
                <a:solidFill>
                  <a:srgbClr val="FFFF66"/>
                </a:solidFill>
                <a:latin typeface="+mn-ea"/>
              </a:rPr>
              <a:t>电路失效</a:t>
            </a:r>
          </a:p>
        </p:txBody>
      </p:sp>
      <p:sp>
        <p:nvSpPr>
          <p:cNvPr id="11" name="矩形 10">
            <a:extLst>
              <a:ext uri="{FF2B5EF4-FFF2-40B4-BE49-F238E27FC236}">
                <a16:creationId xmlns:a16="http://schemas.microsoft.com/office/drawing/2014/main" id="{92BD2CFC-998D-42E8-AC46-92022299C254}"/>
              </a:ext>
            </a:extLst>
          </p:cNvPr>
          <p:cNvSpPr/>
          <p:nvPr/>
        </p:nvSpPr>
        <p:spPr>
          <a:xfrm>
            <a:off x="1904909" y="2815713"/>
            <a:ext cx="1076662" cy="307777"/>
          </a:xfrm>
          <a:prstGeom prst="rect">
            <a:avLst/>
          </a:prstGeom>
          <a:solidFill>
            <a:schemeClr val="tx2">
              <a:lumMod val="20000"/>
              <a:lumOff val="8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电压不合理</a:t>
            </a:r>
          </a:p>
        </p:txBody>
      </p:sp>
      <p:sp>
        <p:nvSpPr>
          <p:cNvPr id="12" name="矩形 11">
            <a:extLst>
              <a:ext uri="{FF2B5EF4-FFF2-40B4-BE49-F238E27FC236}">
                <a16:creationId xmlns:a16="http://schemas.microsoft.com/office/drawing/2014/main" id="{92B71533-DD9C-4E16-B1AB-331D649C940C}"/>
              </a:ext>
            </a:extLst>
          </p:cNvPr>
          <p:cNvSpPr/>
          <p:nvPr/>
        </p:nvSpPr>
        <p:spPr>
          <a:xfrm>
            <a:off x="1904908" y="3123490"/>
            <a:ext cx="1076663" cy="307777"/>
          </a:xfrm>
          <a:prstGeom prst="rect">
            <a:avLst/>
          </a:prstGeom>
          <a:solidFill>
            <a:schemeClr val="tx2">
              <a:lumMod val="40000"/>
              <a:lumOff val="6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电流不合理</a:t>
            </a:r>
          </a:p>
        </p:txBody>
      </p:sp>
      <p:sp>
        <p:nvSpPr>
          <p:cNvPr id="13" name="矩形 12">
            <a:extLst>
              <a:ext uri="{FF2B5EF4-FFF2-40B4-BE49-F238E27FC236}">
                <a16:creationId xmlns:a16="http://schemas.microsoft.com/office/drawing/2014/main" id="{46031137-0C78-474E-9C97-4119BD1A8879}"/>
              </a:ext>
            </a:extLst>
          </p:cNvPr>
          <p:cNvSpPr/>
          <p:nvPr/>
        </p:nvSpPr>
        <p:spPr>
          <a:xfrm>
            <a:off x="1904907" y="3431267"/>
            <a:ext cx="1076664" cy="307777"/>
          </a:xfrm>
          <a:prstGeom prst="rect">
            <a:avLst/>
          </a:prstGeom>
          <a:solidFill>
            <a:schemeClr val="tx2">
              <a:lumMod val="60000"/>
              <a:lumOff val="4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环境不合理</a:t>
            </a:r>
          </a:p>
        </p:txBody>
      </p:sp>
      <p:sp>
        <p:nvSpPr>
          <p:cNvPr id="14" name="左大括号 13">
            <a:extLst>
              <a:ext uri="{FF2B5EF4-FFF2-40B4-BE49-F238E27FC236}">
                <a16:creationId xmlns:a16="http://schemas.microsoft.com/office/drawing/2014/main" id="{F968EDA4-8D6B-4F5E-9D3A-A2427555D588}"/>
              </a:ext>
            </a:extLst>
          </p:cNvPr>
          <p:cNvSpPr/>
          <p:nvPr/>
        </p:nvSpPr>
        <p:spPr>
          <a:xfrm>
            <a:off x="1412946" y="2815713"/>
            <a:ext cx="468461" cy="9233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4C613538-E382-458B-A2CA-2808EEE4F97D}"/>
              </a:ext>
            </a:extLst>
          </p:cNvPr>
          <p:cNvSpPr/>
          <p:nvPr/>
        </p:nvSpPr>
        <p:spPr>
          <a:xfrm>
            <a:off x="1415199" y="1883764"/>
            <a:ext cx="2236510" cy="400110"/>
          </a:xfrm>
          <a:prstGeom prst="rect">
            <a:avLst/>
          </a:prstGeom>
          <a:solidFill>
            <a:schemeClr val="accent3">
              <a:lumMod val="40000"/>
              <a:lumOff val="60000"/>
            </a:schemeClr>
          </a:solidFill>
        </p:spPr>
        <p:txBody>
          <a:bodyPr wrap="none">
            <a:spAutoFit/>
          </a:bodyPr>
          <a:lstStyle/>
          <a:p>
            <a:r>
              <a:rPr lang="zh-CN" altLang="en-US" dirty="0">
                <a:solidFill>
                  <a:srgbClr val="990000"/>
                </a:solidFill>
              </a:rPr>
              <a:t>功能性能及适应性</a:t>
            </a:r>
            <a:endParaRPr lang="zh-CN" altLang="en-US" dirty="0"/>
          </a:p>
        </p:txBody>
      </p:sp>
      <p:sp>
        <p:nvSpPr>
          <p:cNvPr id="16" name="矩形 15">
            <a:extLst>
              <a:ext uri="{FF2B5EF4-FFF2-40B4-BE49-F238E27FC236}">
                <a16:creationId xmlns:a16="http://schemas.microsoft.com/office/drawing/2014/main" id="{FF47F6E5-3E61-498A-88DE-3F68224E316A}"/>
              </a:ext>
            </a:extLst>
          </p:cNvPr>
          <p:cNvSpPr/>
          <p:nvPr/>
        </p:nvSpPr>
        <p:spPr>
          <a:xfrm>
            <a:off x="6481927" y="2814769"/>
            <a:ext cx="1656182" cy="307777"/>
          </a:xfrm>
          <a:prstGeom prst="rect">
            <a:avLst/>
          </a:prstGeom>
          <a:solidFill>
            <a:schemeClr val="accent4">
              <a:lumMod val="20000"/>
              <a:lumOff val="8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过压、反接、噪声</a:t>
            </a:r>
          </a:p>
        </p:txBody>
      </p:sp>
      <p:sp>
        <p:nvSpPr>
          <p:cNvPr id="17" name="矩形 16">
            <a:extLst>
              <a:ext uri="{FF2B5EF4-FFF2-40B4-BE49-F238E27FC236}">
                <a16:creationId xmlns:a16="http://schemas.microsoft.com/office/drawing/2014/main" id="{463BDEFE-C171-4629-9F56-72EE3F53CA79}"/>
              </a:ext>
            </a:extLst>
          </p:cNvPr>
          <p:cNvSpPr/>
          <p:nvPr/>
        </p:nvSpPr>
        <p:spPr>
          <a:xfrm>
            <a:off x="6481926" y="3122546"/>
            <a:ext cx="1656183" cy="307777"/>
          </a:xfrm>
          <a:prstGeom prst="rect">
            <a:avLst/>
          </a:prstGeom>
          <a:solidFill>
            <a:schemeClr val="accent4">
              <a:lumMod val="40000"/>
              <a:lumOff val="6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过流、浪涌、冲击</a:t>
            </a:r>
          </a:p>
        </p:txBody>
      </p:sp>
      <p:sp>
        <p:nvSpPr>
          <p:cNvPr id="18" name="矩形 17">
            <a:extLst>
              <a:ext uri="{FF2B5EF4-FFF2-40B4-BE49-F238E27FC236}">
                <a16:creationId xmlns:a16="http://schemas.microsoft.com/office/drawing/2014/main" id="{EA6946A3-831A-4DD7-8991-7B66EB180DC6}"/>
              </a:ext>
            </a:extLst>
          </p:cNvPr>
          <p:cNvSpPr/>
          <p:nvPr/>
        </p:nvSpPr>
        <p:spPr>
          <a:xfrm>
            <a:off x="6481925" y="3430323"/>
            <a:ext cx="1656184" cy="307777"/>
          </a:xfrm>
          <a:prstGeom prst="rect">
            <a:avLst/>
          </a:prstGeom>
          <a:solidFill>
            <a:schemeClr val="accent4">
              <a:lumMod val="60000"/>
              <a:lumOff val="4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过温、击穿、漏电</a:t>
            </a:r>
          </a:p>
        </p:txBody>
      </p:sp>
      <p:sp>
        <p:nvSpPr>
          <p:cNvPr id="4" name="矩形 3">
            <a:extLst>
              <a:ext uri="{FF2B5EF4-FFF2-40B4-BE49-F238E27FC236}">
                <a16:creationId xmlns:a16="http://schemas.microsoft.com/office/drawing/2014/main" id="{C424202A-44F8-4518-AE87-17EFB70AFBFF}"/>
              </a:ext>
            </a:extLst>
          </p:cNvPr>
          <p:cNvSpPr/>
          <p:nvPr/>
        </p:nvSpPr>
        <p:spPr>
          <a:xfrm>
            <a:off x="5709649" y="1883764"/>
            <a:ext cx="2235374" cy="400110"/>
          </a:xfrm>
          <a:prstGeom prst="rect">
            <a:avLst/>
          </a:prstGeom>
          <a:solidFill>
            <a:schemeClr val="accent6">
              <a:lumMod val="60000"/>
              <a:lumOff val="40000"/>
            </a:schemeClr>
          </a:solidFill>
        </p:spPr>
        <p:txBody>
          <a:bodyPr wrap="square">
            <a:spAutoFit/>
          </a:bodyPr>
          <a:lstStyle/>
          <a:p>
            <a:pPr algn="ctr" fontAlgn="b"/>
            <a:r>
              <a:rPr lang="zh-CN" altLang="en-US" dirty="0">
                <a:solidFill>
                  <a:srgbClr val="0000FF"/>
                </a:solidFill>
              </a:rPr>
              <a:t>电磁兼容性</a:t>
            </a:r>
            <a:endParaRPr lang="zh-CN" altLang="en-US" b="0" dirty="0">
              <a:solidFill>
                <a:srgbClr val="0000FF"/>
              </a:solidFill>
              <a:latin typeface="等线" panose="02010600030101010101" pitchFamily="2" charset="-122"/>
              <a:ea typeface="等线" panose="02010600030101010101" pitchFamily="2" charset="-122"/>
            </a:endParaRPr>
          </a:p>
        </p:txBody>
      </p:sp>
      <p:sp>
        <p:nvSpPr>
          <p:cNvPr id="5" name="箭头: 右 4">
            <a:extLst>
              <a:ext uri="{FF2B5EF4-FFF2-40B4-BE49-F238E27FC236}">
                <a16:creationId xmlns:a16="http://schemas.microsoft.com/office/drawing/2014/main" id="{82886B8E-88C3-4819-AC6E-4E7F7013FB16}"/>
              </a:ext>
            </a:extLst>
          </p:cNvPr>
          <p:cNvSpPr/>
          <p:nvPr/>
        </p:nvSpPr>
        <p:spPr>
          <a:xfrm>
            <a:off x="2981571" y="2897594"/>
            <a:ext cx="349250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75F9E414-C47E-4851-9BFD-C11771815B5C}"/>
              </a:ext>
            </a:extLst>
          </p:cNvPr>
          <p:cNvSpPr/>
          <p:nvPr/>
        </p:nvSpPr>
        <p:spPr>
          <a:xfrm>
            <a:off x="2981571" y="3205371"/>
            <a:ext cx="349250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35749BEF-474C-496C-8037-87AC80C8ED3B}"/>
              </a:ext>
            </a:extLst>
          </p:cNvPr>
          <p:cNvSpPr/>
          <p:nvPr/>
        </p:nvSpPr>
        <p:spPr>
          <a:xfrm>
            <a:off x="2983367" y="3513147"/>
            <a:ext cx="349250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3C63521-F343-420E-B9A0-2AC4B88C18A9}"/>
              </a:ext>
            </a:extLst>
          </p:cNvPr>
          <p:cNvSpPr/>
          <p:nvPr/>
        </p:nvSpPr>
        <p:spPr>
          <a:xfrm>
            <a:off x="3459136" y="2537387"/>
            <a:ext cx="2097385" cy="276999"/>
          </a:xfrm>
          <a:prstGeom prst="rect">
            <a:avLst/>
          </a:prstGeom>
          <a:noFill/>
        </p:spPr>
        <p:txBody>
          <a:bodyPr wrap="square">
            <a:spAutoFit/>
          </a:bodyPr>
          <a:lstStyle/>
          <a:p>
            <a:pPr algn="ctr" fontAlgn="b"/>
            <a:r>
              <a:rPr lang="zh-CN" altLang="en-US" sz="1200" b="0" dirty="0">
                <a:solidFill>
                  <a:srgbClr val="FF0000"/>
                </a:solidFill>
              </a:rPr>
              <a:t>主要因素</a:t>
            </a:r>
            <a:endParaRPr lang="zh-CN" altLang="en-US" sz="1200" b="0" dirty="0">
              <a:solidFill>
                <a:srgbClr val="FF0000"/>
              </a:solidFill>
              <a:latin typeface="等线" panose="02010600030101010101" pitchFamily="2" charset="-122"/>
              <a:ea typeface="等线" panose="02010600030101010101" pitchFamily="2" charset="-122"/>
            </a:endParaRPr>
          </a:p>
        </p:txBody>
      </p:sp>
      <p:sp>
        <p:nvSpPr>
          <p:cNvPr id="7" name="箭头: 左右 6">
            <a:extLst>
              <a:ext uri="{FF2B5EF4-FFF2-40B4-BE49-F238E27FC236}">
                <a16:creationId xmlns:a16="http://schemas.microsoft.com/office/drawing/2014/main" id="{0E57F21C-9752-4FE7-868D-0C7FCA14D86A}"/>
              </a:ext>
            </a:extLst>
          </p:cNvPr>
          <p:cNvSpPr/>
          <p:nvPr/>
        </p:nvSpPr>
        <p:spPr>
          <a:xfrm>
            <a:off x="3651709" y="1929930"/>
            <a:ext cx="2057940" cy="307777"/>
          </a:xfrm>
          <a:prstGeom prst="leftRightArrow">
            <a:avLst/>
          </a:prstGeom>
          <a:solidFill>
            <a:schemeClr val="accent1">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A33CC8C-C50D-4BE8-A625-5440AD7FD2F8}"/>
              </a:ext>
            </a:extLst>
          </p:cNvPr>
          <p:cNvSpPr/>
          <p:nvPr/>
        </p:nvSpPr>
        <p:spPr>
          <a:xfrm>
            <a:off x="4183389" y="1766880"/>
            <a:ext cx="994579" cy="276999"/>
          </a:xfrm>
          <a:prstGeom prst="rect">
            <a:avLst/>
          </a:prstGeom>
          <a:noFill/>
        </p:spPr>
        <p:txBody>
          <a:bodyPr wrap="square">
            <a:spAutoFit/>
          </a:bodyPr>
          <a:lstStyle/>
          <a:p>
            <a:pPr algn="ctr" fontAlgn="b"/>
            <a:r>
              <a:rPr lang="zh-CN" altLang="en-US" sz="1200" b="0" dirty="0">
                <a:solidFill>
                  <a:srgbClr val="FF0000"/>
                </a:solidFill>
              </a:rPr>
              <a:t>互相包容</a:t>
            </a:r>
            <a:endParaRPr lang="zh-CN" altLang="en-US" sz="1200" b="0" dirty="0">
              <a:solidFill>
                <a:srgbClr val="FF0000"/>
              </a:solidFill>
              <a:latin typeface="等线" panose="02010600030101010101" pitchFamily="2" charset="-122"/>
              <a:ea typeface="等线" panose="02010600030101010101" pitchFamily="2" charset="-122"/>
            </a:endParaRPr>
          </a:p>
        </p:txBody>
      </p:sp>
      <p:sp>
        <p:nvSpPr>
          <p:cNvPr id="28" name="矩形 27">
            <a:extLst>
              <a:ext uri="{FF2B5EF4-FFF2-40B4-BE49-F238E27FC236}">
                <a16:creationId xmlns:a16="http://schemas.microsoft.com/office/drawing/2014/main" id="{FE17D2D7-C9FB-46F9-BC9D-4462F906859B}"/>
              </a:ext>
            </a:extLst>
          </p:cNvPr>
          <p:cNvSpPr/>
          <p:nvPr/>
        </p:nvSpPr>
        <p:spPr>
          <a:xfrm>
            <a:off x="4183388" y="2132712"/>
            <a:ext cx="994579" cy="276999"/>
          </a:xfrm>
          <a:prstGeom prst="rect">
            <a:avLst/>
          </a:prstGeom>
          <a:noFill/>
        </p:spPr>
        <p:txBody>
          <a:bodyPr wrap="square">
            <a:spAutoFit/>
          </a:bodyPr>
          <a:lstStyle/>
          <a:p>
            <a:pPr algn="ctr" fontAlgn="b"/>
            <a:r>
              <a:rPr lang="zh-CN" altLang="en-US" sz="1200" b="0" dirty="0">
                <a:solidFill>
                  <a:srgbClr val="FF0000"/>
                </a:solidFill>
              </a:rPr>
              <a:t>侧重不同</a:t>
            </a:r>
            <a:endParaRPr lang="zh-CN" altLang="en-US" sz="1200" b="0" dirty="0">
              <a:solidFill>
                <a:srgbClr val="FF0000"/>
              </a:solidFill>
              <a:latin typeface="等线" panose="02010600030101010101" pitchFamily="2" charset="-122"/>
              <a:ea typeface="等线" panose="02010600030101010101" pitchFamily="2" charset="-122"/>
            </a:endParaRPr>
          </a:p>
        </p:txBody>
      </p:sp>
      <p:sp>
        <p:nvSpPr>
          <p:cNvPr id="29" name="矩形 28">
            <a:extLst>
              <a:ext uri="{FF2B5EF4-FFF2-40B4-BE49-F238E27FC236}">
                <a16:creationId xmlns:a16="http://schemas.microsoft.com/office/drawing/2014/main" id="{08CD2CAD-36E8-4F98-9BB8-413D63B2F3BC}"/>
              </a:ext>
            </a:extLst>
          </p:cNvPr>
          <p:cNvSpPr/>
          <p:nvPr/>
        </p:nvSpPr>
        <p:spPr>
          <a:xfrm>
            <a:off x="448032" y="4113324"/>
            <a:ext cx="2040944"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电路防护原则</a:t>
            </a:r>
          </a:p>
        </p:txBody>
      </p:sp>
      <p:sp>
        <p:nvSpPr>
          <p:cNvPr id="32" name="圆角矩形 1">
            <a:extLst>
              <a:ext uri="{FF2B5EF4-FFF2-40B4-BE49-F238E27FC236}">
                <a16:creationId xmlns:a16="http://schemas.microsoft.com/office/drawing/2014/main" id="{0A4177F9-4C18-4FE0-8A7F-8005C86E2927}"/>
              </a:ext>
            </a:extLst>
          </p:cNvPr>
          <p:cNvSpPr/>
          <p:nvPr/>
        </p:nvSpPr>
        <p:spPr>
          <a:xfrm>
            <a:off x="448032" y="4955718"/>
            <a:ext cx="7690077" cy="1030550"/>
          </a:xfrm>
          <a:prstGeom prst="roundRect">
            <a:avLst>
              <a:gd name="adj" fmla="val 8734"/>
            </a:avLst>
          </a:prstGeom>
          <a:solidFill>
            <a:srgbClr val="FFFF00"/>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Ø"/>
            </a:pPr>
            <a:r>
              <a:rPr lang="zh-CN" altLang="zh-CN" sz="1800" b="0" kern="0" spc="40" dirty="0">
                <a:solidFill>
                  <a:srgbClr val="FF0000"/>
                </a:solidFill>
                <a:ea typeface="微软雅黑" panose="020B0503020204020204" pitchFamily="34" charset="-122"/>
                <a:cs typeface="宋体" panose="02010600030101010101" pitchFamily="2" charset="-122"/>
              </a:rPr>
              <a:t>保护电路不应干扰受保护电路的正常行为</a:t>
            </a:r>
            <a:r>
              <a:rPr lang="zh-CN" altLang="en-US" sz="1800" b="0" kern="0" spc="40" dirty="0">
                <a:solidFill>
                  <a:srgbClr val="FF0000"/>
                </a:solidFill>
                <a:ea typeface="微软雅黑" panose="020B0503020204020204" pitchFamily="34" charset="-122"/>
                <a:cs typeface="宋体" panose="02010600030101010101" pitchFamily="2" charset="-122"/>
              </a:rPr>
              <a:t>；</a:t>
            </a:r>
            <a:endParaRPr lang="en-US" altLang="zh-CN" sz="1800" b="0" kern="0" spc="40" dirty="0">
              <a:solidFill>
                <a:srgbClr val="FF0000"/>
              </a:solidFill>
              <a:ea typeface="微软雅黑" panose="020B0503020204020204" pitchFamily="34" charset="-122"/>
              <a:cs typeface="宋体" panose="02010600030101010101" pitchFamily="2" charset="-122"/>
            </a:endParaRPr>
          </a:p>
          <a:p>
            <a:pPr marL="285750" indent="-285750">
              <a:lnSpc>
                <a:spcPct val="150000"/>
              </a:lnSpc>
              <a:buFont typeface="Wingdings" panose="05000000000000000000" pitchFamily="2" charset="2"/>
              <a:buChar char="Ø"/>
            </a:pPr>
            <a:r>
              <a:rPr lang="zh-CN" altLang="zh-CN" sz="1800" b="0" kern="0" spc="40" dirty="0">
                <a:solidFill>
                  <a:srgbClr val="FF0000"/>
                </a:solidFill>
                <a:ea typeface="微软雅黑" panose="020B0503020204020204" pitchFamily="34" charset="-122"/>
                <a:cs typeface="宋体" panose="02010600030101010101" pitchFamily="2" charset="-122"/>
              </a:rPr>
              <a:t>必须防止任何瞬态造成整个系统的重复性或非重复性的不稳定行为。</a:t>
            </a:r>
            <a:endParaRPr lang="zh-CN" altLang="en-US" sz="1800" b="0" dirty="0">
              <a:solidFill>
                <a:srgbClr val="FF0000"/>
              </a:solidFill>
            </a:endParaRPr>
          </a:p>
        </p:txBody>
      </p:sp>
    </p:spTree>
    <p:extLst>
      <p:ext uri="{BB962C8B-B14F-4D97-AF65-F5344CB8AC3E}">
        <p14:creationId xmlns:p14="http://schemas.microsoft.com/office/powerpoint/2010/main" val="34321307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5CF83F15-80D5-4CB9-A587-6229C5195DAA}" type="slidenum">
              <a:rPr lang="en-US" altLang="zh-CN" sz="1400" b="0">
                <a:solidFill>
                  <a:schemeClr val="tx1"/>
                </a:solidFill>
                <a:latin typeface="Arial" charset="0"/>
                <a:ea typeface="宋体" charset="-122"/>
              </a:rPr>
              <a:pPr algn="r"/>
              <a:t>110</a:t>
            </a:fld>
            <a:r>
              <a:rPr lang="en-US" altLang="zh-CN" sz="1400" b="0">
                <a:solidFill>
                  <a:schemeClr val="tx1"/>
                </a:solidFill>
                <a:latin typeface="Arial" charset="0"/>
                <a:ea typeface="宋体" charset="-122"/>
              </a:rPr>
              <a:t>/pp</a:t>
            </a:r>
          </a:p>
        </p:txBody>
      </p:sp>
      <p:sp>
        <p:nvSpPr>
          <p:cNvPr id="71684" name="Rectangle 4"/>
          <p:cNvSpPr>
            <a:spLocks noChangeArrowheads="1"/>
          </p:cNvSpPr>
          <p:nvPr/>
        </p:nvSpPr>
        <p:spPr bwMode="auto">
          <a:xfrm>
            <a:off x="625475" y="914400"/>
            <a:ext cx="547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馈通滤波器的安装</a:t>
            </a:r>
          </a:p>
        </p:txBody>
      </p:sp>
      <p:sp>
        <p:nvSpPr>
          <p:cNvPr id="71685" name="Text Box 5"/>
          <p:cNvSpPr txBox="1">
            <a:spLocks noChangeArrowheads="1"/>
          </p:cNvSpPr>
          <p:nvPr/>
        </p:nvSpPr>
        <p:spPr bwMode="auto">
          <a:xfrm>
            <a:off x="1066800" y="6019800"/>
            <a:ext cx="746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馈通滤波器是由高频特性极好的电容与电感构成</a:t>
            </a:r>
          </a:p>
        </p:txBody>
      </p:sp>
      <p:pic>
        <p:nvPicPr>
          <p:cNvPr id="7168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447800"/>
            <a:ext cx="756280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45D03DC2-3524-4134-B9F8-974D34FEDD51}"/>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6582579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5E67883F-4202-4615-BF41-EFC41352ED2E}" type="slidenum">
              <a:rPr lang="en-US" altLang="zh-CN" sz="1400" b="0">
                <a:solidFill>
                  <a:schemeClr val="tx1"/>
                </a:solidFill>
                <a:latin typeface="Arial" charset="0"/>
                <a:ea typeface="宋体" charset="-122"/>
              </a:rPr>
              <a:pPr algn="r"/>
              <a:t>111</a:t>
            </a:fld>
            <a:r>
              <a:rPr lang="en-US" altLang="zh-CN" sz="1400" b="0">
                <a:solidFill>
                  <a:schemeClr val="tx1"/>
                </a:solidFill>
                <a:latin typeface="Arial" charset="0"/>
                <a:ea typeface="宋体" charset="-122"/>
              </a:rPr>
              <a:t>/pp</a:t>
            </a:r>
          </a:p>
        </p:txBody>
      </p:sp>
      <p:pic>
        <p:nvPicPr>
          <p:cNvPr id="7270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43000"/>
            <a:ext cx="57150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4"/>
          <p:cNvSpPr>
            <a:spLocks noChangeArrowheads="1"/>
          </p:cNvSpPr>
          <p:nvPr/>
        </p:nvSpPr>
        <p:spPr bwMode="auto">
          <a:xfrm>
            <a:off x="625475" y="914400"/>
            <a:ext cx="547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馈通滤波器的安装</a:t>
            </a:r>
          </a:p>
        </p:txBody>
      </p:sp>
      <p:pic>
        <p:nvPicPr>
          <p:cNvPr id="727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648200"/>
            <a:ext cx="4624388"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5"/>
          <p:cNvSpPr txBox="1">
            <a:spLocks noChangeArrowheads="1"/>
          </p:cNvSpPr>
          <p:nvPr/>
        </p:nvSpPr>
        <p:spPr bwMode="auto">
          <a:xfrm>
            <a:off x="7010400" y="2057400"/>
            <a:ext cx="12954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dirty="0">
                <a:latin typeface="Arial" charset="0"/>
                <a:ea typeface="宋体" charset="-122"/>
              </a:rPr>
              <a:t>馈通滤波器与插接件的连接</a:t>
            </a:r>
          </a:p>
        </p:txBody>
      </p:sp>
      <p:sp>
        <p:nvSpPr>
          <p:cNvPr id="72712" name="Text Box 9"/>
          <p:cNvSpPr txBox="1">
            <a:spLocks noChangeArrowheads="1"/>
          </p:cNvSpPr>
          <p:nvPr/>
        </p:nvSpPr>
        <p:spPr bwMode="auto">
          <a:xfrm>
            <a:off x="6934200" y="4619625"/>
            <a:ext cx="1295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馈通滤波器并排安装</a:t>
            </a:r>
          </a:p>
        </p:txBody>
      </p:sp>
      <p:sp>
        <p:nvSpPr>
          <p:cNvPr id="10" name="Rectangle 2">
            <a:extLst>
              <a:ext uri="{FF2B5EF4-FFF2-40B4-BE49-F238E27FC236}">
                <a16:creationId xmlns:a16="http://schemas.microsoft.com/office/drawing/2014/main" id="{89298CF6-9DA9-48D0-B960-07EBA6EFF85E}"/>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39174135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CB7391D3-F0A5-4C56-9B22-04ACB0594B36}" type="slidenum">
              <a:rPr lang="en-US" altLang="zh-CN" sz="1400" b="0">
                <a:solidFill>
                  <a:schemeClr val="tx1"/>
                </a:solidFill>
                <a:latin typeface="Arial" charset="0"/>
                <a:ea typeface="宋体" charset="-122"/>
              </a:rPr>
              <a:pPr algn="r"/>
              <a:t>112</a:t>
            </a:fld>
            <a:r>
              <a:rPr lang="en-US" altLang="zh-CN" sz="1400" b="0">
                <a:solidFill>
                  <a:schemeClr val="tx1"/>
                </a:solidFill>
                <a:latin typeface="Arial" charset="0"/>
                <a:ea typeface="宋体" charset="-122"/>
              </a:rPr>
              <a:t>/pp</a:t>
            </a:r>
          </a:p>
        </p:txBody>
      </p:sp>
      <p:sp>
        <p:nvSpPr>
          <p:cNvPr id="74756" name="Rectangle 5"/>
          <p:cNvSpPr>
            <a:spLocks noChangeArrowheads="1"/>
          </p:cNvSpPr>
          <p:nvPr/>
        </p:nvSpPr>
        <p:spPr bwMode="auto">
          <a:xfrm>
            <a:off x="625475" y="914400"/>
            <a:ext cx="547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信号线滤波临时处理对策：</a:t>
            </a:r>
          </a:p>
        </p:txBody>
      </p:sp>
      <p:pic>
        <p:nvPicPr>
          <p:cNvPr id="747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1600200"/>
            <a:ext cx="8088312"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C78757D0-F08D-439C-8B8E-AFFD4C3956E1}"/>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37856105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3BB3F36C-AE7D-4823-A5A5-B1CCC149DC90}" type="slidenum">
              <a:rPr lang="en-US" altLang="zh-CN" sz="1400" b="0">
                <a:solidFill>
                  <a:schemeClr val="tx1"/>
                </a:solidFill>
                <a:latin typeface="Arial" charset="0"/>
                <a:ea typeface="宋体" charset="-122"/>
              </a:rPr>
              <a:pPr algn="r"/>
              <a:t>113</a:t>
            </a:fld>
            <a:r>
              <a:rPr lang="en-US" altLang="zh-CN" sz="1400" b="0">
                <a:solidFill>
                  <a:schemeClr val="tx1"/>
                </a:solidFill>
                <a:latin typeface="Arial" charset="0"/>
                <a:ea typeface="宋体" charset="-122"/>
              </a:rPr>
              <a:t>/pp</a:t>
            </a:r>
          </a:p>
        </p:txBody>
      </p:sp>
      <p:sp>
        <p:nvSpPr>
          <p:cNvPr id="75780" name="Rectangle 4"/>
          <p:cNvSpPr>
            <a:spLocks noChangeArrowheads="1"/>
          </p:cNvSpPr>
          <p:nvPr/>
        </p:nvSpPr>
        <p:spPr bwMode="auto">
          <a:xfrm>
            <a:off x="625475" y="914400"/>
            <a:ext cx="547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信号线滤波临时处理对策：</a:t>
            </a:r>
          </a:p>
        </p:txBody>
      </p:sp>
      <p:pic>
        <p:nvPicPr>
          <p:cNvPr id="75781" name="Picture 6" descr="D:\我的课件\电磁兼容\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219200"/>
            <a:ext cx="36576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Text Box 7"/>
          <p:cNvSpPr txBox="1">
            <a:spLocks noChangeArrowheads="1"/>
          </p:cNvSpPr>
          <p:nvPr/>
        </p:nvSpPr>
        <p:spPr bwMode="auto">
          <a:xfrm>
            <a:off x="457200" y="5581650"/>
            <a:ext cx="8382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solidFill>
                  <a:srgbClr val="0000FF"/>
                </a:solidFill>
                <a:latin typeface="Arial" charset="0"/>
                <a:ea typeface="宋体" charset="-122"/>
              </a:rPr>
              <a:t>加装共模扼流圈，能够增大共模阻抗，减少共模辐射发射</a:t>
            </a:r>
          </a:p>
          <a:p>
            <a:pPr>
              <a:spcBef>
                <a:spcPct val="20000"/>
              </a:spcBef>
            </a:pPr>
            <a:r>
              <a:rPr lang="zh-CN" altLang="en-US" sz="2400">
                <a:solidFill>
                  <a:srgbClr val="FF0000"/>
                </a:solidFill>
                <a:latin typeface="Arial" charset="0"/>
                <a:ea typeface="宋体" charset="-122"/>
              </a:rPr>
              <a:t>注意：试图切断设备间安全地来增大阻抗,对高频是无效的！</a:t>
            </a:r>
            <a:endParaRPr lang="en-US" altLang="zh-CN" sz="2400">
              <a:solidFill>
                <a:srgbClr val="FF0000"/>
              </a:solidFill>
              <a:latin typeface="Arial" charset="0"/>
              <a:ea typeface="宋体" charset="-122"/>
            </a:endParaRPr>
          </a:p>
        </p:txBody>
      </p:sp>
      <p:graphicFrame>
        <p:nvGraphicFramePr>
          <p:cNvPr id="75783" name="Object 9"/>
          <p:cNvGraphicFramePr>
            <a:graphicFrameLocks noChangeAspect="1"/>
          </p:cNvGraphicFramePr>
          <p:nvPr/>
        </p:nvGraphicFramePr>
        <p:xfrm>
          <a:off x="533400" y="1981200"/>
          <a:ext cx="4572000" cy="2667000"/>
        </p:xfrm>
        <a:graphic>
          <a:graphicData uri="http://schemas.openxmlformats.org/presentationml/2006/ole">
            <mc:AlternateContent xmlns:mc="http://schemas.openxmlformats.org/markup-compatibility/2006">
              <mc:Choice xmlns:v="urn:schemas-microsoft-com:vml" Requires="v">
                <p:oleObj spid="_x0000_s25717" name="Visio" r:id="rId5" imgW="3828558" imgH="1828800" progId="Visio.Drawing.11">
                  <p:embed/>
                </p:oleObj>
              </mc:Choice>
              <mc:Fallback>
                <p:oleObj name="Visio" r:id="rId5" imgW="3828558" imgH="1828800" progId="Visio.Drawing.11">
                  <p:embed/>
                  <p:pic>
                    <p:nvPicPr>
                      <p:cNvPr id="75783"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981200"/>
                        <a:ext cx="4572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4" name="Text Box 10"/>
          <p:cNvSpPr txBox="1">
            <a:spLocks noChangeArrowheads="1"/>
          </p:cNvSpPr>
          <p:nvPr/>
        </p:nvSpPr>
        <p:spPr bwMode="auto">
          <a:xfrm>
            <a:off x="5867400" y="4191000"/>
            <a:ext cx="28194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分体式共模扼流圈</a:t>
            </a:r>
          </a:p>
          <a:p>
            <a:pPr>
              <a:spcBef>
                <a:spcPct val="20000"/>
              </a:spcBef>
            </a:pPr>
            <a:r>
              <a:rPr lang="zh-CN" altLang="en-US" sz="2400">
                <a:latin typeface="Arial" charset="0"/>
                <a:ea typeface="宋体" charset="-122"/>
              </a:rPr>
              <a:t>方便安装和拆卸</a:t>
            </a:r>
          </a:p>
        </p:txBody>
      </p:sp>
      <p:sp>
        <p:nvSpPr>
          <p:cNvPr id="10" name="Rectangle 2">
            <a:extLst>
              <a:ext uri="{FF2B5EF4-FFF2-40B4-BE49-F238E27FC236}">
                <a16:creationId xmlns:a16="http://schemas.microsoft.com/office/drawing/2014/main" id="{558547E6-2D2C-49F4-9D37-FDEF5F35F485}"/>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41731609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E459EFCE-BAA6-49F2-B493-433347E3F353}" type="slidenum">
              <a:rPr lang="en-US" altLang="zh-CN" sz="1400" b="0">
                <a:solidFill>
                  <a:schemeClr val="tx1"/>
                </a:solidFill>
                <a:latin typeface="Arial" charset="0"/>
                <a:ea typeface="宋体" charset="-122"/>
              </a:rPr>
              <a:pPr algn="r"/>
              <a:t>114</a:t>
            </a:fld>
            <a:r>
              <a:rPr lang="en-US" altLang="zh-CN" sz="1400" b="0">
                <a:solidFill>
                  <a:schemeClr val="tx1"/>
                </a:solidFill>
                <a:latin typeface="Arial" charset="0"/>
                <a:ea typeface="宋体" charset="-122"/>
              </a:rPr>
              <a:t>/pp</a:t>
            </a:r>
          </a:p>
        </p:txBody>
      </p:sp>
      <p:sp>
        <p:nvSpPr>
          <p:cNvPr id="76804" name="Rectangle 4"/>
          <p:cNvSpPr>
            <a:spLocks noChangeArrowheads="1"/>
          </p:cNvSpPr>
          <p:nvPr/>
        </p:nvSpPr>
        <p:spPr bwMode="auto">
          <a:xfrm>
            <a:off x="625475" y="914400"/>
            <a:ext cx="4022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对策4：电源线的滤波</a:t>
            </a:r>
          </a:p>
        </p:txBody>
      </p:sp>
      <p:sp>
        <p:nvSpPr>
          <p:cNvPr id="76805" name="Text Box 5"/>
          <p:cNvSpPr txBox="1">
            <a:spLocks noChangeArrowheads="1"/>
          </p:cNvSpPr>
          <p:nvPr/>
        </p:nvSpPr>
        <p:spPr bwMode="auto">
          <a:xfrm>
            <a:off x="1676400" y="57150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开关电源是低频辐射的大功率辐射源！</a:t>
            </a:r>
          </a:p>
        </p:txBody>
      </p:sp>
      <p:pic>
        <p:nvPicPr>
          <p:cNvPr id="768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22425"/>
            <a:ext cx="7637463"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BD04FF15-4627-4DDB-8811-D53B773815A6}"/>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891112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87FA8C10-F01D-4D84-B282-E31DFE0F6BED}" type="slidenum">
              <a:rPr lang="en-US" altLang="zh-CN" sz="1400" b="0">
                <a:solidFill>
                  <a:schemeClr val="tx1"/>
                </a:solidFill>
                <a:latin typeface="Arial" charset="0"/>
                <a:ea typeface="宋体" charset="-122"/>
              </a:rPr>
              <a:pPr algn="r"/>
              <a:t>115</a:t>
            </a:fld>
            <a:r>
              <a:rPr lang="en-US" altLang="zh-CN" sz="1400" b="0">
                <a:solidFill>
                  <a:schemeClr val="tx1"/>
                </a:solidFill>
                <a:latin typeface="Arial" charset="0"/>
                <a:ea typeface="宋体" charset="-122"/>
              </a:rPr>
              <a:t>/pp</a:t>
            </a:r>
          </a:p>
        </p:txBody>
      </p:sp>
      <p:sp>
        <p:nvSpPr>
          <p:cNvPr id="77828" name="Rectangle 4"/>
          <p:cNvSpPr>
            <a:spLocks noChangeArrowheads="1"/>
          </p:cNvSpPr>
          <p:nvPr/>
        </p:nvSpPr>
        <p:spPr bwMode="auto">
          <a:xfrm>
            <a:off x="625475" y="914400"/>
            <a:ext cx="4022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对策4：电源线的滤波</a:t>
            </a:r>
          </a:p>
        </p:txBody>
      </p:sp>
      <p:sp>
        <p:nvSpPr>
          <p:cNvPr id="77829" name="Text Box 5"/>
          <p:cNvSpPr txBox="1">
            <a:spLocks noChangeArrowheads="1"/>
          </p:cNvSpPr>
          <p:nvPr/>
        </p:nvSpPr>
        <p:spPr bwMode="auto">
          <a:xfrm>
            <a:off x="609600" y="5105400"/>
            <a:ext cx="79248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000" dirty="0">
                <a:latin typeface="Arial" charset="0"/>
                <a:ea typeface="宋体" charset="-122"/>
              </a:rPr>
              <a:t>1、电感采用</a:t>
            </a:r>
            <a:r>
              <a:rPr lang="zh-CN" altLang="en-US" sz="2000" dirty="0">
                <a:solidFill>
                  <a:srgbClr val="0000FF"/>
                </a:solidFill>
                <a:latin typeface="Arial" charset="0"/>
                <a:ea typeface="宋体" charset="-122"/>
              </a:rPr>
              <a:t>共模扼流圈</a:t>
            </a:r>
            <a:r>
              <a:rPr lang="zh-CN" altLang="en-US" sz="2000" dirty="0">
                <a:latin typeface="Arial" charset="0"/>
                <a:ea typeface="宋体" charset="-122"/>
              </a:rPr>
              <a:t>绕法，不会饱和。</a:t>
            </a:r>
          </a:p>
          <a:p>
            <a:pPr>
              <a:spcBef>
                <a:spcPct val="20000"/>
              </a:spcBef>
            </a:pPr>
            <a:r>
              <a:rPr lang="zh-CN" altLang="en-US" sz="2000" dirty="0">
                <a:latin typeface="Arial" charset="0"/>
                <a:ea typeface="宋体" charset="-122"/>
              </a:rPr>
              <a:t>2、交流供电时，共模电容会引起人为的对外壳</a:t>
            </a:r>
            <a:r>
              <a:rPr lang="zh-CN" altLang="en-US" sz="2000" dirty="0">
                <a:solidFill>
                  <a:srgbClr val="FF0000"/>
                </a:solidFill>
                <a:latin typeface="Arial" charset="0"/>
                <a:ea typeface="宋体" charset="-122"/>
              </a:rPr>
              <a:t>漏电</a:t>
            </a:r>
            <a:r>
              <a:rPr lang="zh-CN" altLang="en-US" sz="2000" dirty="0">
                <a:latin typeface="Arial" charset="0"/>
                <a:ea typeface="宋体" charset="-122"/>
              </a:rPr>
              <a:t>，在滤波性能与绝缘性指标之间寻求平衡。</a:t>
            </a:r>
          </a:p>
          <a:p>
            <a:pPr>
              <a:spcBef>
                <a:spcPct val="20000"/>
              </a:spcBef>
            </a:pPr>
            <a:r>
              <a:rPr lang="zh-CN" altLang="en-US" sz="2000" dirty="0">
                <a:latin typeface="Arial" charset="0"/>
                <a:ea typeface="宋体" charset="-122"/>
              </a:rPr>
              <a:t>3、不同品牌和参数的滤波器性能差异很大！</a:t>
            </a:r>
          </a:p>
        </p:txBody>
      </p:sp>
      <p:pic>
        <p:nvPicPr>
          <p:cNvPr id="7783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8448675" cy="355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8"/>
          <p:cNvPicPr>
            <a:picLocks noChangeAspect="1" noChangeArrowheads="1"/>
          </p:cNvPicPr>
          <p:nvPr/>
        </p:nvPicPr>
        <p:blipFill>
          <a:blip r:embed="rId4">
            <a:extLst>
              <a:ext uri="{28A0092B-C50C-407E-A947-70E740481C1C}">
                <a14:useLocalDpi xmlns:a14="http://schemas.microsoft.com/office/drawing/2010/main" val="0"/>
              </a:ext>
            </a:extLst>
          </a:blip>
          <a:srcRect r="4509"/>
          <a:stretch>
            <a:fillRect/>
          </a:stretch>
        </p:blipFill>
        <p:spPr bwMode="auto">
          <a:xfrm>
            <a:off x="2286000" y="1385888"/>
            <a:ext cx="14478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2" name="Picture 9" descr="C:\Documents and Settings\shark\桌面\200602181655068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762000"/>
            <a:ext cx="23622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74AFCF05-7E92-44FA-8EBB-C3BDF8D32D57}"/>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17219713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DE9AE7AF-8A62-4D7B-9F99-92E49829AF8D}" type="slidenum">
              <a:rPr lang="en-US" altLang="zh-CN" sz="1400" b="0">
                <a:solidFill>
                  <a:schemeClr val="tx1"/>
                </a:solidFill>
                <a:latin typeface="Arial" charset="0"/>
                <a:ea typeface="宋体" charset="-122"/>
              </a:rPr>
              <a:pPr algn="r"/>
              <a:t>116</a:t>
            </a:fld>
            <a:r>
              <a:rPr lang="en-US" altLang="zh-CN" sz="1400" b="0">
                <a:solidFill>
                  <a:schemeClr val="tx1"/>
                </a:solidFill>
                <a:latin typeface="Arial" charset="0"/>
                <a:ea typeface="宋体" charset="-122"/>
              </a:rPr>
              <a:t>/pp</a:t>
            </a:r>
          </a:p>
        </p:txBody>
      </p:sp>
      <p:sp>
        <p:nvSpPr>
          <p:cNvPr id="79876" name="Rectangle 4"/>
          <p:cNvSpPr>
            <a:spLocks noChangeArrowheads="1"/>
          </p:cNvSpPr>
          <p:nvPr/>
        </p:nvSpPr>
        <p:spPr bwMode="auto">
          <a:xfrm>
            <a:off x="625475" y="838200"/>
            <a:ext cx="5165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错误的滤波器安装方法</a:t>
            </a:r>
          </a:p>
        </p:txBody>
      </p:sp>
      <p:pic>
        <p:nvPicPr>
          <p:cNvPr id="79877" name="Picture 8"/>
          <p:cNvPicPr>
            <a:picLocks noChangeAspect="1" noChangeArrowheads="1"/>
          </p:cNvPicPr>
          <p:nvPr/>
        </p:nvPicPr>
        <p:blipFill>
          <a:blip r:embed="rId3">
            <a:extLst>
              <a:ext uri="{28A0092B-C50C-407E-A947-70E740481C1C}">
                <a14:useLocalDpi xmlns:a14="http://schemas.microsoft.com/office/drawing/2010/main" val="0"/>
              </a:ext>
            </a:extLst>
          </a:blip>
          <a:srcRect r="287"/>
          <a:stretch>
            <a:fillRect/>
          </a:stretch>
        </p:blipFill>
        <p:spPr bwMode="auto">
          <a:xfrm>
            <a:off x="838200" y="1301750"/>
            <a:ext cx="556260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9"/>
          <p:cNvPicPr>
            <a:picLocks noChangeAspect="1" noChangeArrowheads="1"/>
          </p:cNvPicPr>
          <p:nvPr/>
        </p:nvPicPr>
        <p:blipFill>
          <a:blip r:embed="rId4">
            <a:extLst>
              <a:ext uri="{28A0092B-C50C-407E-A947-70E740481C1C}">
                <a14:useLocalDpi xmlns:a14="http://schemas.microsoft.com/office/drawing/2010/main" val="0"/>
              </a:ext>
            </a:extLst>
          </a:blip>
          <a:srcRect r="697"/>
          <a:stretch>
            <a:fillRect/>
          </a:stretch>
        </p:blipFill>
        <p:spPr bwMode="auto">
          <a:xfrm>
            <a:off x="838200" y="3124200"/>
            <a:ext cx="5691188"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Picture 10"/>
          <p:cNvPicPr>
            <a:picLocks noChangeAspect="1" noChangeArrowheads="1"/>
          </p:cNvPicPr>
          <p:nvPr/>
        </p:nvPicPr>
        <p:blipFill>
          <a:blip r:embed="rId5">
            <a:extLst>
              <a:ext uri="{28A0092B-C50C-407E-A947-70E740481C1C}">
                <a14:useLocalDpi xmlns:a14="http://schemas.microsoft.com/office/drawing/2010/main" val="0"/>
              </a:ext>
            </a:extLst>
          </a:blip>
          <a:srcRect r="1299" b="-11954"/>
          <a:stretch>
            <a:fillRect/>
          </a:stretch>
        </p:blipFill>
        <p:spPr bwMode="auto">
          <a:xfrm>
            <a:off x="838200" y="4724400"/>
            <a:ext cx="48593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0" name="Text Box 11"/>
          <p:cNvSpPr txBox="1">
            <a:spLocks noChangeArrowheads="1"/>
          </p:cNvSpPr>
          <p:nvPr/>
        </p:nvSpPr>
        <p:spPr bwMode="auto">
          <a:xfrm>
            <a:off x="6477000" y="5257800"/>
            <a:ext cx="1828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a:latin typeface="Arial" charset="0"/>
                <a:ea typeface="宋体" charset="-122"/>
              </a:rPr>
              <a:t>接地细线是几乎没用的</a:t>
            </a:r>
          </a:p>
        </p:txBody>
      </p:sp>
      <p:sp>
        <p:nvSpPr>
          <p:cNvPr id="10" name="Rectangle 2">
            <a:extLst>
              <a:ext uri="{FF2B5EF4-FFF2-40B4-BE49-F238E27FC236}">
                <a16:creationId xmlns:a16="http://schemas.microsoft.com/office/drawing/2014/main" id="{5EA71D0B-8997-41D2-8A1E-2DB423406B12}"/>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0099532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03019230-54F8-48F5-8641-1CF7973B6709}" type="slidenum">
              <a:rPr lang="en-US" altLang="zh-CN" sz="1400" b="0">
                <a:solidFill>
                  <a:schemeClr val="tx1"/>
                </a:solidFill>
                <a:latin typeface="Arial" charset="0"/>
                <a:ea typeface="宋体" charset="-122"/>
              </a:rPr>
              <a:pPr algn="r"/>
              <a:t>117</a:t>
            </a:fld>
            <a:r>
              <a:rPr lang="en-US" altLang="zh-CN" sz="1400" b="0">
                <a:solidFill>
                  <a:schemeClr val="tx1"/>
                </a:solidFill>
                <a:latin typeface="Arial" charset="0"/>
                <a:ea typeface="宋体" charset="-122"/>
              </a:rPr>
              <a:t>/pp</a:t>
            </a:r>
          </a:p>
        </p:txBody>
      </p:sp>
      <p:sp>
        <p:nvSpPr>
          <p:cNvPr id="80900" name="Rectangle 4"/>
          <p:cNvSpPr>
            <a:spLocks noChangeArrowheads="1"/>
          </p:cNvSpPr>
          <p:nvPr/>
        </p:nvSpPr>
        <p:spPr bwMode="auto">
          <a:xfrm>
            <a:off x="625475" y="838200"/>
            <a:ext cx="5165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正确的电源滤波器安装方法</a:t>
            </a:r>
          </a:p>
        </p:txBody>
      </p:sp>
      <p:pic>
        <p:nvPicPr>
          <p:cNvPr id="8090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84300"/>
            <a:ext cx="8442325"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757613"/>
            <a:ext cx="3505200"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A72B4D76-772C-476F-9157-BCBC93134C3C}"/>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33829366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615498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三、军标</a:t>
            </a:r>
            <a:r>
              <a:rPr lang="en-US" altLang="zh-CN" sz="2800" dirty="0">
                <a:solidFill>
                  <a:schemeClr val="bg1"/>
                </a:solidFill>
                <a:latin typeface="黑体" pitchFamily="49" charset="-122"/>
                <a:ea typeface="黑体" pitchFamily="49" charset="-122"/>
              </a:rPr>
              <a:t>7</a:t>
            </a:r>
            <a:r>
              <a:rPr lang="zh-CN" altLang="en-US" sz="2800" dirty="0">
                <a:solidFill>
                  <a:schemeClr val="bg1"/>
                </a:solidFill>
                <a:latin typeface="黑体" pitchFamily="49" charset="-122"/>
                <a:ea typeface="黑体" pitchFamily="49" charset="-122"/>
              </a:rPr>
              <a:t>项电磁兼容实验与对策</a:t>
            </a:r>
          </a:p>
        </p:txBody>
      </p:sp>
      <p:sp>
        <p:nvSpPr>
          <p:cNvPr id="5126" name="Rectangle 35"/>
          <p:cNvSpPr>
            <a:spLocks noChangeArrowheads="1"/>
          </p:cNvSpPr>
          <p:nvPr/>
        </p:nvSpPr>
        <p:spPr bwMode="auto">
          <a:xfrm>
            <a:off x="2233438" y="1988840"/>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CE102</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10kHz~10MHz</a:t>
            </a:r>
            <a:r>
              <a:rPr lang="zh-CN" altLang="en-US" sz="2800" dirty="0">
                <a:solidFill>
                  <a:schemeClr val="bg1">
                    <a:lumMod val="65000"/>
                  </a:schemeClr>
                </a:solidFill>
                <a:latin typeface="黑体" pitchFamily="49" charset="-122"/>
                <a:ea typeface="黑体" pitchFamily="49" charset="-122"/>
              </a:rPr>
              <a:t>电源线传导发射</a:t>
            </a:r>
            <a:endParaRPr lang="en-US" altLang="zh-CN" sz="2800" dirty="0">
              <a:solidFill>
                <a:schemeClr val="bg1">
                  <a:lumMod val="65000"/>
                </a:schemeClr>
              </a:solidFill>
              <a:latin typeface="黑体" pitchFamily="49" charset="-122"/>
              <a:ea typeface="黑体" pitchFamily="49" charset="-122"/>
            </a:endParaRPr>
          </a:p>
        </p:txBody>
      </p:sp>
      <p:sp>
        <p:nvSpPr>
          <p:cNvPr id="7" name="Rectangle 35"/>
          <p:cNvSpPr>
            <a:spLocks noChangeArrowheads="1"/>
          </p:cNvSpPr>
          <p:nvPr/>
        </p:nvSpPr>
        <p:spPr bwMode="auto">
          <a:xfrm>
            <a:off x="2233439" y="2636912"/>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CS101</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25Hz~50kHz</a:t>
            </a:r>
            <a:r>
              <a:rPr lang="zh-CN" altLang="en-US" sz="2800" dirty="0">
                <a:solidFill>
                  <a:schemeClr val="bg1">
                    <a:lumMod val="65000"/>
                  </a:schemeClr>
                </a:solidFill>
                <a:latin typeface="黑体" pitchFamily="49" charset="-122"/>
                <a:ea typeface="黑体" pitchFamily="49" charset="-122"/>
              </a:rPr>
              <a:t>电源传导敏感度</a:t>
            </a:r>
          </a:p>
        </p:txBody>
      </p:sp>
      <p:sp>
        <p:nvSpPr>
          <p:cNvPr id="2" name="右箭头 1"/>
          <p:cNvSpPr/>
          <p:nvPr/>
        </p:nvSpPr>
        <p:spPr>
          <a:xfrm>
            <a:off x="957789" y="5838800"/>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1835696" y="1878360"/>
            <a:ext cx="0" cy="43037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229364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35696" y="294171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35"/>
          <p:cNvSpPr>
            <a:spLocks noChangeArrowheads="1"/>
          </p:cNvSpPr>
          <p:nvPr/>
        </p:nvSpPr>
        <p:spPr bwMode="auto">
          <a:xfrm>
            <a:off x="2247477" y="3284984"/>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400" dirty="0">
                <a:solidFill>
                  <a:schemeClr val="bg1"/>
                </a:solidFill>
                <a:latin typeface="黑体" pitchFamily="49" charset="-122"/>
                <a:ea typeface="黑体" pitchFamily="49" charset="-122"/>
              </a:rPr>
              <a:t> </a:t>
            </a:r>
            <a:r>
              <a:rPr lang="en-US" altLang="zh-CN" sz="2400" dirty="0">
                <a:solidFill>
                  <a:schemeClr val="bg1">
                    <a:lumMod val="65000"/>
                  </a:schemeClr>
                </a:solidFill>
                <a:latin typeface="黑体" pitchFamily="49" charset="-122"/>
                <a:ea typeface="黑体" pitchFamily="49" charset="-122"/>
              </a:rPr>
              <a:t>CS114</a:t>
            </a:r>
            <a:r>
              <a:rPr lang="zh-CN" altLang="en-US" sz="2400" dirty="0">
                <a:solidFill>
                  <a:schemeClr val="bg1">
                    <a:lumMod val="65000"/>
                  </a:schemeClr>
                </a:solidFill>
                <a:latin typeface="黑体" pitchFamily="49" charset="-122"/>
                <a:ea typeface="黑体" pitchFamily="49" charset="-122"/>
              </a:rPr>
              <a:t>：</a:t>
            </a:r>
            <a:r>
              <a:rPr lang="en-US" altLang="zh-CN" sz="2400" dirty="0">
                <a:solidFill>
                  <a:schemeClr val="bg1">
                    <a:lumMod val="65000"/>
                  </a:schemeClr>
                </a:solidFill>
                <a:latin typeface="黑体" pitchFamily="49" charset="-122"/>
                <a:ea typeface="黑体" pitchFamily="49" charset="-122"/>
              </a:rPr>
              <a:t>10kHz~400MHz</a:t>
            </a:r>
            <a:r>
              <a:rPr lang="zh-CN" altLang="en-US" sz="2400" dirty="0">
                <a:solidFill>
                  <a:schemeClr val="bg1">
                    <a:lumMod val="65000"/>
                  </a:schemeClr>
                </a:solidFill>
                <a:latin typeface="黑体" pitchFamily="49" charset="-122"/>
                <a:ea typeface="黑体" pitchFamily="49" charset="-122"/>
              </a:rPr>
              <a:t>电缆束注入传导敏感度</a:t>
            </a:r>
          </a:p>
        </p:txBody>
      </p:sp>
      <p:sp>
        <p:nvSpPr>
          <p:cNvPr id="17" name="Rectangle 35"/>
          <p:cNvSpPr>
            <a:spLocks noChangeArrowheads="1"/>
          </p:cNvSpPr>
          <p:nvPr/>
        </p:nvSpPr>
        <p:spPr bwMode="auto">
          <a:xfrm>
            <a:off x="2247478" y="3933056"/>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CS115</a:t>
            </a:r>
            <a:r>
              <a:rPr lang="zh-CN" altLang="en-US" sz="2800" dirty="0">
                <a:solidFill>
                  <a:schemeClr val="bg1">
                    <a:lumMod val="65000"/>
                  </a:schemeClr>
                </a:solidFill>
                <a:latin typeface="黑体" pitchFamily="49" charset="-122"/>
                <a:ea typeface="黑体" pitchFamily="49" charset="-122"/>
              </a:rPr>
              <a:t>：电缆束注入脉冲敏感度</a:t>
            </a:r>
          </a:p>
        </p:txBody>
      </p:sp>
      <p:cxnSp>
        <p:nvCxnSpPr>
          <p:cNvPr id="18" name="直接连接符 17"/>
          <p:cNvCxnSpPr/>
          <p:nvPr/>
        </p:nvCxnSpPr>
        <p:spPr>
          <a:xfrm>
            <a:off x="1849735" y="35897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849735" y="423785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Rectangle 35"/>
          <p:cNvSpPr>
            <a:spLocks noChangeArrowheads="1"/>
          </p:cNvSpPr>
          <p:nvPr/>
        </p:nvSpPr>
        <p:spPr bwMode="auto">
          <a:xfrm>
            <a:off x="2247477" y="4581128"/>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dirty="0">
                <a:solidFill>
                  <a:schemeClr val="bg1"/>
                </a:solidFill>
                <a:latin typeface="黑体" pitchFamily="49" charset="-122"/>
                <a:ea typeface="黑体" pitchFamily="49" charset="-122"/>
              </a:rPr>
              <a:t> </a:t>
            </a:r>
            <a:r>
              <a:rPr lang="en-US" altLang="zh-CN" dirty="0">
                <a:solidFill>
                  <a:schemeClr val="bg1">
                    <a:lumMod val="65000"/>
                  </a:schemeClr>
                </a:solidFill>
                <a:latin typeface="黑体" pitchFamily="49" charset="-122"/>
                <a:ea typeface="黑体" pitchFamily="49" charset="-122"/>
              </a:rPr>
              <a:t>CS116</a:t>
            </a:r>
            <a:r>
              <a:rPr lang="zh-CN" altLang="en-US" dirty="0">
                <a:solidFill>
                  <a:schemeClr val="bg1">
                    <a:lumMod val="65000"/>
                  </a:schemeClr>
                </a:solidFill>
                <a:latin typeface="黑体" pitchFamily="49" charset="-122"/>
                <a:ea typeface="黑体" pitchFamily="49" charset="-122"/>
              </a:rPr>
              <a:t>：</a:t>
            </a:r>
            <a:r>
              <a:rPr lang="en-US" altLang="zh-CN" dirty="0">
                <a:solidFill>
                  <a:schemeClr val="bg1">
                    <a:lumMod val="65000"/>
                  </a:schemeClr>
                </a:solidFill>
                <a:latin typeface="黑体" pitchFamily="49" charset="-122"/>
                <a:ea typeface="黑体" pitchFamily="49" charset="-122"/>
              </a:rPr>
              <a:t>10kHz~100MHz</a:t>
            </a:r>
            <a:r>
              <a:rPr lang="zh-CN" altLang="en-US" dirty="0">
                <a:solidFill>
                  <a:schemeClr val="bg1">
                    <a:lumMod val="65000"/>
                  </a:schemeClr>
                </a:solidFill>
                <a:latin typeface="黑体" pitchFamily="49" charset="-122"/>
                <a:ea typeface="黑体" pitchFamily="49" charset="-122"/>
              </a:rPr>
              <a:t>电缆和电源阻尼正弦瞬变敏感度</a:t>
            </a:r>
          </a:p>
        </p:txBody>
      </p:sp>
      <p:sp>
        <p:nvSpPr>
          <p:cNvPr id="21" name="Rectangle 35"/>
          <p:cNvSpPr>
            <a:spLocks noChangeArrowheads="1"/>
          </p:cNvSpPr>
          <p:nvPr/>
        </p:nvSpPr>
        <p:spPr bwMode="auto">
          <a:xfrm>
            <a:off x="2247478" y="5229200"/>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RE102</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10kHz~18GHz</a:t>
            </a:r>
            <a:r>
              <a:rPr lang="zh-CN" altLang="en-US" sz="2800" dirty="0">
                <a:solidFill>
                  <a:schemeClr val="bg1">
                    <a:lumMod val="65000"/>
                  </a:schemeClr>
                </a:solidFill>
                <a:latin typeface="黑体" pitchFamily="49" charset="-122"/>
                <a:ea typeface="黑体" pitchFamily="49" charset="-122"/>
              </a:rPr>
              <a:t>电场辐射发射</a:t>
            </a:r>
          </a:p>
        </p:txBody>
      </p:sp>
      <p:cxnSp>
        <p:nvCxnSpPr>
          <p:cNvPr id="22" name="直接连接符 21"/>
          <p:cNvCxnSpPr/>
          <p:nvPr/>
        </p:nvCxnSpPr>
        <p:spPr>
          <a:xfrm>
            <a:off x="1849735" y="488592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849735" y="553400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Rectangle 35"/>
          <p:cNvSpPr>
            <a:spLocks noChangeArrowheads="1"/>
          </p:cNvSpPr>
          <p:nvPr/>
        </p:nvSpPr>
        <p:spPr bwMode="auto">
          <a:xfrm>
            <a:off x="2247478" y="5877272"/>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solidFill>
                <a:latin typeface="黑体" pitchFamily="49" charset="-122"/>
                <a:ea typeface="黑体" pitchFamily="49" charset="-122"/>
              </a:rPr>
              <a:t>RS103</a:t>
            </a:r>
            <a:r>
              <a:rPr lang="zh-CN" altLang="en-US" sz="2800" dirty="0">
                <a:solidFill>
                  <a:schemeClr val="bg1"/>
                </a:solidFill>
                <a:latin typeface="黑体" pitchFamily="49" charset="-122"/>
                <a:ea typeface="黑体" pitchFamily="49" charset="-122"/>
              </a:rPr>
              <a:t>：</a:t>
            </a:r>
            <a:r>
              <a:rPr lang="en-US" altLang="zh-CN" sz="2800" dirty="0">
                <a:solidFill>
                  <a:schemeClr val="bg1"/>
                </a:solidFill>
                <a:latin typeface="黑体" pitchFamily="49" charset="-122"/>
                <a:ea typeface="黑体" pitchFamily="49" charset="-122"/>
              </a:rPr>
              <a:t>10kHz~40GHz</a:t>
            </a:r>
            <a:r>
              <a:rPr lang="zh-CN" altLang="en-US" sz="2800" dirty="0">
                <a:solidFill>
                  <a:schemeClr val="bg1"/>
                </a:solidFill>
                <a:latin typeface="黑体" pitchFamily="49" charset="-122"/>
                <a:ea typeface="黑体" pitchFamily="49" charset="-122"/>
              </a:rPr>
              <a:t>电场辐射敏感度</a:t>
            </a:r>
          </a:p>
        </p:txBody>
      </p:sp>
      <p:cxnSp>
        <p:nvCxnSpPr>
          <p:cNvPr id="25" name="直接连接符 24"/>
          <p:cNvCxnSpPr/>
          <p:nvPr/>
        </p:nvCxnSpPr>
        <p:spPr>
          <a:xfrm>
            <a:off x="1849735" y="61820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069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C6A3B549-8B39-40EF-AE2A-547E0662FE9D}" type="slidenum">
              <a:rPr lang="en-US" altLang="zh-CN" sz="1400" b="0">
                <a:solidFill>
                  <a:schemeClr val="tx1"/>
                </a:solidFill>
                <a:latin typeface="Arial" charset="0"/>
                <a:ea typeface="宋体" charset="-122"/>
              </a:rPr>
              <a:pPr algn="r"/>
              <a:t>119</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2699792" y="852537"/>
            <a:ext cx="3538736" cy="580926"/>
          </a:xfr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400" dirty="0">
                <a:solidFill>
                  <a:srgbClr val="0000FF"/>
                </a:solidFill>
              </a:rPr>
              <a:t> </a:t>
            </a:r>
            <a:r>
              <a:rPr lang="zh-CN" altLang="en-US" sz="2400" dirty="0">
                <a:solidFill>
                  <a:srgbClr val="0000FF"/>
                </a:solidFill>
              </a:rPr>
              <a:t> </a:t>
            </a:r>
            <a:r>
              <a:rPr lang="en-US" altLang="zh-CN" sz="2400" dirty="0">
                <a:solidFill>
                  <a:srgbClr val="0000FF"/>
                </a:solidFill>
              </a:rPr>
              <a:t>RS103: </a:t>
            </a:r>
            <a:r>
              <a:rPr lang="zh-CN" altLang="en-US" sz="2400" dirty="0">
                <a:solidFill>
                  <a:srgbClr val="0000FF"/>
                </a:solidFill>
              </a:rPr>
              <a:t>电场辐射敏感度</a:t>
            </a:r>
            <a:endParaRPr lang="en-US" altLang="zh-CN" sz="2400" dirty="0">
              <a:solidFill>
                <a:srgbClr val="0000FF"/>
              </a:solidFill>
            </a:endParaRPr>
          </a:p>
        </p:txBody>
      </p:sp>
      <p:sp>
        <p:nvSpPr>
          <p:cNvPr id="90116" name="Rectangle 4"/>
          <p:cNvSpPr>
            <a:spLocks noChangeArrowheads="1"/>
          </p:cNvSpPr>
          <p:nvPr/>
        </p:nvSpPr>
        <p:spPr bwMode="auto">
          <a:xfrm>
            <a:off x="611188" y="23622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实验方法</a:t>
            </a:r>
          </a:p>
        </p:txBody>
      </p:sp>
      <p:sp>
        <p:nvSpPr>
          <p:cNvPr id="90117" name="Text Box 5"/>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90118" name="Rectangle 6"/>
          <p:cNvSpPr>
            <a:spLocks noChangeArrowheads="1"/>
          </p:cNvSpPr>
          <p:nvPr/>
        </p:nvSpPr>
        <p:spPr bwMode="auto">
          <a:xfrm>
            <a:off x="625475"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实验目的</a:t>
            </a:r>
          </a:p>
        </p:txBody>
      </p:sp>
      <p:sp>
        <p:nvSpPr>
          <p:cNvPr id="90119" name="Text Box 7"/>
          <p:cNvSpPr txBox="1">
            <a:spLocks noChangeArrowheads="1"/>
          </p:cNvSpPr>
          <p:nvPr/>
        </p:nvSpPr>
        <p:spPr bwMode="auto">
          <a:xfrm>
            <a:off x="685800" y="1447800"/>
            <a:ext cx="800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50000"/>
              </a:spcBef>
            </a:pPr>
            <a:r>
              <a:rPr lang="zh-CN" altLang="en-US" sz="2400" dirty="0">
                <a:latin typeface="Arial" charset="0"/>
                <a:ea typeface="宋体" charset="-122"/>
              </a:rPr>
              <a:t>      模拟电子设备受到电磁辐射干扰，检验其能否在可能出现的各种频段干扰下正常工作。</a:t>
            </a:r>
          </a:p>
        </p:txBody>
      </p:sp>
      <p:graphicFrame>
        <p:nvGraphicFramePr>
          <p:cNvPr id="90120" name="Object 9"/>
          <p:cNvGraphicFramePr>
            <a:graphicFrameLocks noChangeAspect="1"/>
          </p:cNvGraphicFramePr>
          <p:nvPr/>
        </p:nvGraphicFramePr>
        <p:xfrm>
          <a:off x="617538" y="3030538"/>
          <a:ext cx="7916862" cy="3065462"/>
        </p:xfrm>
        <a:graphic>
          <a:graphicData uri="http://schemas.openxmlformats.org/presentationml/2006/ole">
            <mc:AlternateContent xmlns:mc="http://schemas.openxmlformats.org/markup-compatibility/2006">
              <mc:Choice xmlns:v="urn:schemas-microsoft-com:vml" Requires="v">
                <p:oleObj spid="_x0000_s30837" name="Visio" r:id="rId4" imgW="7916927" imgH="3065996" progId="Visio.Drawing.11">
                  <p:embed/>
                </p:oleObj>
              </mc:Choice>
              <mc:Fallback>
                <p:oleObj name="Visio" r:id="rId4" imgW="7916927" imgH="3065996" progId="Visio.Drawing.11">
                  <p:embed/>
                  <p:pic>
                    <p:nvPicPr>
                      <p:cNvPr id="9012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38" y="3030538"/>
                        <a:ext cx="7916862" cy="306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2"/>
          <p:cNvSpPr txBox="1">
            <a:spLocks noChangeArrowheads="1"/>
          </p:cNvSpPr>
          <p:nvPr/>
        </p:nvSpPr>
        <p:spPr bwMode="auto">
          <a:xfrm>
            <a:off x="6781800" y="59490"/>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RS103</a:t>
            </a:r>
          </a:p>
        </p:txBody>
      </p:sp>
    </p:spTree>
    <p:extLst>
      <p:ext uri="{BB962C8B-B14F-4D97-AF65-F5344CB8AC3E}">
        <p14:creationId xmlns:p14="http://schemas.microsoft.com/office/powerpoint/2010/main" val="416404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785413" y="980728"/>
            <a:ext cx="3714579"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怎么防护</a:t>
            </a:r>
          </a:p>
        </p:txBody>
      </p:sp>
      <p:sp>
        <p:nvSpPr>
          <p:cNvPr id="5126" name="Rectangle 35"/>
          <p:cNvSpPr>
            <a:spLocks noChangeArrowheads="1"/>
          </p:cNvSpPr>
          <p:nvPr/>
        </p:nvSpPr>
        <p:spPr bwMode="auto">
          <a:xfrm>
            <a:off x="2205504" y="25067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电磁兼容性防护</a:t>
            </a:r>
          </a:p>
        </p:txBody>
      </p:sp>
      <p:cxnSp>
        <p:nvCxnSpPr>
          <p:cNvPr id="4" name="直接连接符 3"/>
          <p:cNvCxnSpPr>
            <a:cxnSpLocks/>
          </p:cNvCxnSpPr>
          <p:nvPr/>
        </p:nvCxnSpPr>
        <p:spPr>
          <a:xfrm>
            <a:off x="1793525" y="1590328"/>
            <a:ext cx="14734" cy="12626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8259" y="2852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06002" y="1718017"/>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功能性能适应性防护</a:t>
            </a:r>
          </a:p>
        </p:txBody>
      </p:sp>
      <p:cxnSp>
        <p:nvCxnSpPr>
          <p:cNvPr id="19" name="直接连接符 18"/>
          <p:cNvCxnSpPr>
            <a:cxnSpLocks/>
            <a:endCxn id="18" idx="1"/>
          </p:cNvCxnSpPr>
          <p:nvPr/>
        </p:nvCxnSpPr>
        <p:spPr>
          <a:xfrm>
            <a:off x="1808259" y="2022817"/>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35189" y="1718017"/>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80878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54185BE9-7CF2-4FC4-9F87-AFE4E9AE0B30}" type="slidenum">
              <a:rPr lang="en-US" altLang="zh-CN" sz="1400" b="0">
                <a:solidFill>
                  <a:schemeClr val="tx1"/>
                </a:solidFill>
                <a:latin typeface="Arial" charset="0"/>
                <a:ea typeface="宋体" charset="-122"/>
              </a:rPr>
              <a:pPr algn="r"/>
              <a:t>120</a:t>
            </a:fld>
            <a:r>
              <a:rPr lang="en-US" altLang="zh-CN" sz="1400" b="0">
                <a:solidFill>
                  <a:schemeClr val="tx1"/>
                </a:solidFill>
                <a:latin typeface="Arial" charset="0"/>
                <a:ea typeface="宋体" charset="-122"/>
              </a:rPr>
              <a:t>/pp</a:t>
            </a:r>
          </a:p>
        </p:txBody>
      </p:sp>
      <p:sp>
        <p:nvSpPr>
          <p:cNvPr id="93188"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93189" name="Rectangle 5"/>
          <p:cNvSpPr>
            <a:spLocks noChangeArrowheads="1"/>
          </p:cNvSpPr>
          <p:nvPr/>
        </p:nvSpPr>
        <p:spPr bwMode="auto">
          <a:xfrm>
            <a:off x="625475" y="762000"/>
            <a:ext cx="577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失败原因</a:t>
            </a:r>
          </a:p>
        </p:txBody>
      </p:sp>
      <p:sp>
        <p:nvSpPr>
          <p:cNvPr id="93190" name="Text Box 7"/>
          <p:cNvSpPr txBox="1">
            <a:spLocks noChangeArrowheads="1"/>
          </p:cNvSpPr>
          <p:nvPr/>
        </p:nvSpPr>
        <p:spPr bwMode="auto">
          <a:xfrm>
            <a:off x="533400" y="1238250"/>
            <a:ext cx="7924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2000" dirty="0">
                <a:latin typeface="Arial" charset="0"/>
                <a:ea typeface="宋体" charset="-122"/>
              </a:rPr>
              <a:t>1、对于屏蔽机箱，辐射主要通过外拖电缆进入设备。</a:t>
            </a:r>
          </a:p>
          <a:p>
            <a:pPr algn="l">
              <a:spcBef>
                <a:spcPct val="20000"/>
              </a:spcBef>
            </a:pPr>
            <a:r>
              <a:rPr lang="zh-CN" altLang="en-US" sz="2000" dirty="0">
                <a:latin typeface="Arial" charset="0"/>
                <a:ea typeface="宋体" charset="-122"/>
              </a:rPr>
              <a:t>2、辐射通过电缆进入设备分为两种情况：</a:t>
            </a:r>
          </a:p>
          <a:p>
            <a:pPr algn="l">
              <a:spcBef>
                <a:spcPct val="20000"/>
              </a:spcBef>
            </a:pPr>
            <a:r>
              <a:rPr lang="zh-CN" altLang="en-US" sz="2000" dirty="0">
                <a:latin typeface="Arial" charset="0"/>
                <a:ea typeface="宋体" charset="-122"/>
              </a:rPr>
              <a:t>      </a:t>
            </a:r>
            <a:r>
              <a:rPr lang="en-US" altLang="zh-CN" sz="2000" dirty="0">
                <a:latin typeface="Arial" charset="0"/>
                <a:ea typeface="宋体" charset="-122"/>
              </a:rPr>
              <a:t>a）</a:t>
            </a:r>
            <a:r>
              <a:rPr lang="zh-CN" altLang="en-US" sz="2000" dirty="0">
                <a:latin typeface="Arial" charset="0"/>
                <a:ea typeface="宋体" charset="-122"/>
              </a:rPr>
              <a:t>直接进入：电缆作为天线，直接干扰相连电路</a:t>
            </a:r>
          </a:p>
          <a:p>
            <a:pPr algn="l">
              <a:spcBef>
                <a:spcPct val="20000"/>
              </a:spcBef>
            </a:pPr>
            <a:r>
              <a:rPr lang="zh-CN" altLang="en-US" sz="2000" dirty="0">
                <a:latin typeface="Arial" charset="0"/>
                <a:ea typeface="宋体" charset="-122"/>
              </a:rPr>
              <a:t>      </a:t>
            </a:r>
            <a:r>
              <a:rPr lang="en-US" altLang="zh-CN" sz="2000" dirty="0">
                <a:latin typeface="Arial" charset="0"/>
                <a:ea typeface="宋体" charset="-122"/>
              </a:rPr>
              <a:t>b）</a:t>
            </a:r>
            <a:r>
              <a:rPr lang="zh-CN" altLang="en-US" sz="2000" dirty="0">
                <a:latin typeface="Arial" charset="0"/>
                <a:ea typeface="宋体" charset="-122"/>
              </a:rPr>
              <a:t>间接进入：通过电缆在内部二次辐射，干扰其他</a:t>
            </a:r>
          </a:p>
          <a:p>
            <a:pPr algn="l">
              <a:spcBef>
                <a:spcPct val="20000"/>
              </a:spcBef>
            </a:pPr>
            <a:r>
              <a:rPr lang="zh-CN" altLang="en-US" sz="2000" dirty="0">
                <a:latin typeface="Arial" charset="0"/>
                <a:ea typeface="宋体" charset="-122"/>
              </a:rPr>
              <a:t>                               敏感电路。</a:t>
            </a:r>
          </a:p>
          <a:p>
            <a:pPr algn="l">
              <a:spcBef>
                <a:spcPct val="20000"/>
              </a:spcBef>
            </a:pPr>
            <a:r>
              <a:rPr lang="zh-CN" altLang="en-US" sz="2000" dirty="0">
                <a:latin typeface="Arial" charset="0"/>
                <a:ea typeface="宋体" charset="-122"/>
              </a:rPr>
              <a:t>3、外拖电缆长度达到波长</a:t>
            </a:r>
            <a:r>
              <a:rPr lang="en-US" altLang="zh-CN" sz="2000" dirty="0">
                <a:latin typeface="Times New Roman" pitchFamily="18" charset="0"/>
                <a:ea typeface="宋体" charset="-122"/>
                <a:cs typeface="Times New Roman" pitchFamily="18" charset="0"/>
              </a:rPr>
              <a:t>λ</a:t>
            </a:r>
            <a:r>
              <a:rPr lang="en-US" altLang="zh-CN" sz="2000" dirty="0">
                <a:latin typeface="Arial" charset="0"/>
                <a:ea typeface="宋体" charset="-122"/>
              </a:rPr>
              <a:t>/4</a:t>
            </a:r>
            <a:r>
              <a:rPr lang="zh-CN" altLang="en-US" sz="2000" dirty="0">
                <a:latin typeface="Arial" charset="0"/>
                <a:ea typeface="宋体" charset="-122"/>
              </a:rPr>
              <a:t>的奇数倍时，最敏感。</a:t>
            </a:r>
          </a:p>
        </p:txBody>
      </p:sp>
      <p:graphicFrame>
        <p:nvGraphicFramePr>
          <p:cNvPr id="93191" name="Object 8"/>
          <p:cNvGraphicFramePr>
            <a:graphicFrameLocks noChangeAspect="1"/>
          </p:cNvGraphicFramePr>
          <p:nvPr/>
        </p:nvGraphicFramePr>
        <p:xfrm>
          <a:off x="152400" y="3938588"/>
          <a:ext cx="4191000" cy="2614612"/>
        </p:xfrm>
        <a:graphic>
          <a:graphicData uri="http://schemas.openxmlformats.org/presentationml/2006/ole">
            <mc:AlternateContent xmlns:mc="http://schemas.openxmlformats.org/markup-compatibility/2006">
              <mc:Choice xmlns:v="urn:schemas-microsoft-com:vml" Requires="v">
                <p:oleObj spid="_x0000_s31976" name="Visio" r:id="rId4" imgW="5256956" imgH="3279693" progId="Visio.Drawing.11">
                  <p:embed/>
                </p:oleObj>
              </mc:Choice>
              <mc:Fallback>
                <p:oleObj name="Visio" r:id="rId4" imgW="5256956" imgH="3279693" progId="Visio.Drawing.11">
                  <p:embed/>
                  <p:pic>
                    <p:nvPicPr>
                      <p:cNvPr id="93191"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938588"/>
                        <a:ext cx="4191000" cy="261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2" name="Object 10"/>
          <p:cNvGraphicFramePr>
            <a:graphicFrameLocks noChangeAspect="1"/>
          </p:cNvGraphicFramePr>
          <p:nvPr/>
        </p:nvGraphicFramePr>
        <p:xfrm>
          <a:off x="4656138" y="4114800"/>
          <a:ext cx="3878262" cy="2590800"/>
        </p:xfrm>
        <a:graphic>
          <a:graphicData uri="http://schemas.openxmlformats.org/presentationml/2006/ole">
            <mc:AlternateContent xmlns:mc="http://schemas.openxmlformats.org/markup-compatibility/2006">
              <mc:Choice xmlns:v="urn:schemas-microsoft-com:vml" Requires="v">
                <p:oleObj spid="_x0000_s31977" name="Visio" r:id="rId6" imgW="7450167" imgH="3162722" progId="Visio.Drawing.11">
                  <p:embed/>
                </p:oleObj>
              </mc:Choice>
              <mc:Fallback>
                <p:oleObj name="Visio" r:id="rId6" imgW="7450167" imgH="3162722" progId="Visio.Drawing.11">
                  <p:embed/>
                  <p:pic>
                    <p:nvPicPr>
                      <p:cNvPr id="93192"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6138" y="4114800"/>
                        <a:ext cx="3878262"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2">
            <a:extLst>
              <a:ext uri="{FF2B5EF4-FFF2-40B4-BE49-F238E27FC236}">
                <a16:creationId xmlns:a16="http://schemas.microsoft.com/office/drawing/2014/main" id="{8A0F7C44-7B6A-44ED-ADB8-153BEE7825FA}"/>
              </a:ext>
            </a:extLst>
          </p:cNvPr>
          <p:cNvSpPr txBox="1">
            <a:spLocks noChangeArrowheads="1"/>
          </p:cNvSpPr>
          <p:nvPr/>
        </p:nvSpPr>
        <p:spPr bwMode="auto">
          <a:xfrm>
            <a:off x="6781800" y="59490"/>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RS103</a:t>
            </a:r>
          </a:p>
        </p:txBody>
      </p:sp>
    </p:spTree>
    <p:extLst>
      <p:ext uri="{BB962C8B-B14F-4D97-AF65-F5344CB8AC3E}">
        <p14:creationId xmlns:p14="http://schemas.microsoft.com/office/powerpoint/2010/main" val="5556102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07B1E355-F81D-437A-8D62-EF27B7945098}" type="slidenum">
              <a:rPr lang="en-US" altLang="zh-CN" sz="1400" b="0">
                <a:solidFill>
                  <a:schemeClr val="tx1"/>
                </a:solidFill>
                <a:latin typeface="Arial" charset="0"/>
                <a:ea typeface="宋体" charset="-122"/>
              </a:rPr>
              <a:pPr algn="r"/>
              <a:t>121</a:t>
            </a:fld>
            <a:r>
              <a:rPr lang="en-US" altLang="zh-CN" sz="1400" b="0">
                <a:solidFill>
                  <a:schemeClr val="tx1"/>
                </a:solidFill>
                <a:latin typeface="Arial" charset="0"/>
                <a:ea typeface="宋体" charset="-122"/>
              </a:rPr>
              <a:t>/pp</a:t>
            </a:r>
          </a:p>
        </p:txBody>
      </p:sp>
      <p:sp>
        <p:nvSpPr>
          <p:cNvPr id="94212"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94213" name="Rectangle 5"/>
          <p:cNvSpPr>
            <a:spLocks noChangeArrowheads="1"/>
          </p:cNvSpPr>
          <p:nvPr/>
        </p:nvSpPr>
        <p:spPr bwMode="auto">
          <a:xfrm>
            <a:off x="625475" y="914400"/>
            <a:ext cx="577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对策</a:t>
            </a:r>
          </a:p>
        </p:txBody>
      </p:sp>
      <p:sp>
        <p:nvSpPr>
          <p:cNvPr id="94214" name="Text Box 9"/>
          <p:cNvSpPr txBox="1">
            <a:spLocks noChangeArrowheads="1"/>
          </p:cNvSpPr>
          <p:nvPr/>
        </p:nvSpPr>
        <p:spPr bwMode="auto">
          <a:xfrm>
            <a:off x="609600" y="1543050"/>
            <a:ext cx="7924800" cy="430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82600" indent="-482600">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2400" dirty="0">
                <a:latin typeface="Arial" charset="0"/>
                <a:ea typeface="宋体" charset="-122"/>
              </a:rPr>
              <a:t>1、电磁辐射是双向的，所有对</a:t>
            </a:r>
            <a:r>
              <a:rPr lang="en-US" altLang="zh-CN" sz="2400" dirty="0">
                <a:latin typeface="Arial" charset="0"/>
                <a:ea typeface="宋体" charset="-122"/>
              </a:rPr>
              <a:t>RE102</a:t>
            </a:r>
            <a:r>
              <a:rPr lang="zh-CN" altLang="en-US" sz="2400" dirty="0">
                <a:latin typeface="Arial" charset="0"/>
                <a:ea typeface="宋体" charset="-122"/>
              </a:rPr>
              <a:t>有效的手段，对于</a:t>
            </a:r>
            <a:r>
              <a:rPr lang="en-US" altLang="zh-CN" sz="2400" dirty="0">
                <a:latin typeface="Arial" charset="0"/>
                <a:ea typeface="宋体" charset="-122"/>
              </a:rPr>
              <a:t>RS103</a:t>
            </a:r>
            <a:r>
              <a:rPr lang="zh-CN" altLang="en-US" sz="2400" dirty="0">
                <a:latin typeface="Arial" charset="0"/>
                <a:ea typeface="宋体" charset="-122"/>
              </a:rPr>
              <a:t>均有效:</a:t>
            </a:r>
          </a:p>
          <a:p>
            <a:pPr algn="l">
              <a:spcBef>
                <a:spcPct val="20000"/>
              </a:spcBef>
            </a:pPr>
            <a:r>
              <a:rPr lang="zh-CN" altLang="en-US" sz="2400" dirty="0">
                <a:latin typeface="Arial" charset="0"/>
                <a:ea typeface="宋体" charset="-122"/>
              </a:rPr>
              <a:t>        1）平衡（差分）传输</a:t>
            </a:r>
          </a:p>
          <a:p>
            <a:pPr algn="l">
              <a:spcBef>
                <a:spcPct val="20000"/>
              </a:spcBef>
            </a:pPr>
            <a:r>
              <a:rPr lang="en-US" altLang="zh-CN" sz="2400" dirty="0">
                <a:latin typeface="Arial" charset="0"/>
                <a:ea typeface="宋体" charset="-122"/>
              </a:rPr>
              <a:t>        2）</a:t>
            </a:r>
            <a:r>
              <a:rPr lang="zh-CN" altLang="en-US" sz="2400" dirty="0">
                <a:latin typeface="Arial" charset="0"/>
                <a:ea typeface="宋体" charset="-122"/>
              </a:rPr>
              <a:t>电缆引出处，套铁氧体磁环</a:t>
            </a:r>
          </a:p>
          <a:p>
            <a:pPr algn="l">
              <a:spcBef>
                <a:spcPct val="20000"/>
              </a:spcBef>
            </a:pPr>
            <a:r>
              <a:rPr lang="zh-CN" altLang="en-US" sz="2400" dirty="0">
                <a:latin typeface="Arial" charset="0"/>
                <a:ea typeface="宋体" charset="-122"/>
              </a:rPr>
              <a:t>        3）屏蔽电缆360°端接</a:t>
            </a:r>
          </a:p>
          <a:p>
            <a:pPr algn="l">
              <a:spcBef>
                <a:spcPct val="20000"/>
              </a:spcBef>
            </a:pPr>
            <a:r>
              <a:rPr lang="zh-CN" altLang="en-US" sz="2400" dirty="0">
                <a:latin typeface="Arial" charset="0"/>
                <a:ea typeface="宋体" charset="-122"/>
              </a:rPr>
              <a:t>        4）电缆尽量靠近地平面</a:t>
            </a:r>
          </a:p>
          <a:p>
            <a:pPr algn="l">
              <a:spcBef>
                <a:spcPct val="20000"/>
              </a:spcBef>
            </a:pPr>
            <a:r>
              <a:rPr lang="zh-CN" altLang="en-US" sz="2400" dirty="0">
                <a:latin typeface="Arial" charset="0"/>
                <a:ea typeface="宋体" charset="-122"/>
              </a:rPr>
              <a:t>        5）共模滤波电容、馈通滤波器</a:t>
            </a:r>
          </a:p>
          <a:p>
            <a:pPr algn="l">
              <a:spcBef>
                <a:spcPct val="20000"/>
              </a:spcBef>
            </a:pPr>
            <a:r>
              <a:rPr lang="zh-CN" altLang="en-US" sz="2400" dirty="0">
                <a:latin typeface="Arial" charset="0"/>
                <a:ea typeface="宋体" charset="-122"/>
              </a:rPr>
              <a:t>        … …</a:t>
            </a:r>
          </a:p>
          <a:p>
            <a:pPr algn="l">
              <a:spcBef>
                <a:spcPct val="20000"/>
              </a:spcBef>
            </a:pPr>
            <a:r>
              <a:rPr lang="zh-CN" altLang="en-US" sz="2400" dirty="0">
                <a:latin typeface="Arial" charset="0"/>
                <a:ea typeface="宋体" charset="-122"/>
              </a:rPr>
              <a:t>2、注意，</a:t>
            </a:r>
            <a:r>
              <a:rPr lang="en-US" altLang="zh-CN" sz="2400" dirty="0">
                <a:latin typeface="Arial" charset="0"/>
                <a:ea typeface="宋体" charset="-122"/>
              </a:rPr>
              <a:t>RS103</a:t>
            </a:r>
            <a:r>
              <a:rPr lang="zh-CN" altLang="en-US" sz="2400" dirty="0">
                <a:latin typeface="Arial" charset="0"/>
                <a:ea typeface="宋体" charset="-122"/>
              </a:rPr>
              <a:t>实验几乎包括全频段，特别注意</a:t>
            </a:r>
            <a:r>
              <a:rPr lang="en-US" altLang="zh-CN" sz="2400" dirty="0">
                <a:latin typeface="Times New Roman" pitchFamily="18" charset="0"/>
                <a:ea typeface="宋体" charset="-122"/>
                <a:cs typeface="Times New Roman" pitchFamily="18" charset="0"/>
              </a:rPr>
              <a:t>λ</a:t>
            </a:r>
            <a:r>
              <a:rPr lang="en-US" altLang="zh-CN" sz="2400" dirty="0">
                <a:latin typeface="Arial" charset="0"/>
                <a:ea typeface="宋体" charset="-122"/>
              </a:rPr>
              <a:t>/4</a:t>
            </a:r>
            <a:r>
              <a:rPr lang="zh-CN" altLang="en-US" sz="2400" dirty="0">
                <a:latin typeface="Arial" charset="0"/>
                <a:ea typeface="宋体" charset="-122"/>
              </a:rPr>
              <a:t>谐振现象。某些</a:t>
            </a:r>
            <a:r>
              <a:rPr lang="en-US" altLang="zh-CN" sz="2400" dirty="0">
                <a:latin typeface="Arial" charset="0"/>
                <a:ea typeface="宋体" charset="-122"/>
              </a:rPr>
              <a:t>RE102</a:t>
            </a:r>
            <a:r>
              <a:rPr lang="zh-CN" altLang="en-US" sz="2400" dirty="0">
                <a:latin typeface="Arial" charset="0"/>
                <a:ea typeface="宋体" charset="-122"/>
              </a:rPr>
              <a:t>不显现的问题可能在</a:t>
            </a:r>
            <a:r>
              <a:rPr lang="en-US" altLang="zh-CN" sz="2400" dirty="0">
                <a:latin typeface="Arial" charset="0"/>
                <a:ea typeface="宋体" charset="-122"/>
              </a:rPr>
              <a:t>RS103</a:t>
            </a:r>
            <a:r>
              <a:rPr lang="zh-CN" altLang="en-US" sz="2400" dirty="0">
                <a:latin typeface="Arial" charset="0"/>
                <a:ea typeface="宋体" charset="-122"/>
              </a:rPr>
              <a:t>中出现。</a:t>
            </a:r>
          </a:p>
        </p:txBody>
      </p:sp>
      <p:sp>
        <p:nvSpPr>
          <p:cNvPr id="8" name="Rectangle 2">
            <a:extLst>
              <a:ext uri="{FF2B5EF4-FFF2-40B4-BE49-F238E27FC236}">
                <a16:creationId xmlns:a16="http://schemas.microsoft.com/office/drawing/2014/main" id="{0817B30C-194A-4408-994F-37BDDC0B48E8}"/>
              </a:ext>
            </a:extLst>
          </p:cNvPr>
          <p:cNvSpPr txBox="1">
            <a:spLocks noChangeArrowheads="1"/>
          </p:cNvSpPr>
          <p:nvPr/>
        </p:nvSpPr>
        <p:spPr bwMode="auto">
          <a:xfrm>
            <a:off x="6781800" y="59490"/>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RS103</a:t>
            </a:r>
          </a:p>
        </p:txBody>
      </p:sp>
    </p:spTree>
    <p:extLst>
      <p:ext uri="{BB962C8B-B14F-4D97-AF65-F5344CB8AC3E}">
        <p14:creationId xmlns:p14="http://schemas.microsoft.com/office/powerpoint/2010/main" val="23318458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F0E890F8-456D-4055-8E9E-57ACC39A5640}" type="slidenum">
              <a:rPr lang="en-US" altLang="zh-CN" sz="1400" b="0">
                <a:solidFill>
                  <a:schemeClr val="tx1"/>
                </a:solidFill>
                <a:latin typeface="Arial" charset="0"/>
                <a:ea typeface="宋体" charset="-122"/>
              </a:rPr>
              <a:pPr algn="r"/>
              <a:t>122</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p:txBody>
          <a:bodyPr/>
          <a:lstStyle/>
          <a:p>
            <a:pPr algn="r">
              <a:defRPr/>
            </a:pPr>
            <a:r>
              <a:rPr lang="en-US" altLang="zh-CN" sz="2000" dirty="0"/>
              <a:t>GB/T17626[IEC61000]</a:t>
            </a:r>
          </a:p>
        </p:txBody>
      </p:sp>
      <p:sp>
        <p:nvSpPr>
          <p:cNvPr id="96260"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pic>
        <p:nvPicPr>
          <p:cNvPr id="9626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19200"/>
            <a:ext cx="2206625" cy="31956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626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219200"/>
            <a:ext cx="2201863" cy="32004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626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219200"/>
            <a:ext cx="2260600" cy="32004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6264" name="Text Box 10"/>
          <p:cNvSpPr txBox="1">
            <a:spLocks noChangeArrowheads="1"/>
          </p:cNvSpPr>
          <p:nvPr/>
        </p:nvSpPr>
        <p:spPr bwMode="auto">
          <a:xfrm>
            <a:off x="457200" y="4848225"/>
            <a:ext cx="8001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r>
              <a:rPr lang="en-US" altLang="zh-CN" sz="2400" dirty="0">
                <a:latin typeface="Arial" charset="0"/>
                <a:ea typeface="宋体" charset="-122"/>
              </a:rPr>
              <a:t>       GB/T17626</a:t>
            </a:r>
            <a:r>
              <a:rPr lang="zh-CN" altLang="en-US" sz="2400" dirty="0">
                <a:latin typeface="Arial" charset="0"/>
                <a:ea typeface="宋体" charset="-122"/>
              </a:rPr>
              <a:t>标准等同于国外</a:t>
            </a:r>
            <a:r>
              <a:rPr lang="en-US" altLang="zh-CN" sz="2400" dirty="0">
                <a:latin typeface="Arial" charset="0"/>
                <a:ea typeface="宋体" charset="-122"/>
              </a:rPr>
              <a:t>IEC61000</a:t>
            </a:r>
            <a:r>
              <a:rPr lang="zh-CN" altLang="en-US" sz="2400" dirty="0">
                <a:latin typeface="Arial" charset="0"/>
                <a:ea typeface="宋体" charset="-122"/>
              </a:rPr>
              <a:t>标准。被工业、测控、自动化、电力设备等领域广泛采用。</a:t>
            </a:r>
          </a:p>
          <a:p>
            <a:pPr algn="l"/>
            <a:r>
              <a:rPr lang="zh-CN" altLang="en-US" sz="2400" dirty="0">
                <a:latin typeface="Arial" charset="0"/>
                <a:ea typeface="宋体" charset="-122"/>
              </a:rPr>
              <a:t>       </a:t>
            </a:r>
            <a:r>
              <a:rPr lang="en-US" altLang="zh-CN" sz="2400" dirty="0">
                <a:latin typeface="Arial" charset="0"/>
                <a:ea typeface="宋体" charset="-122"/>
              </a:rPr>
              <a:t>GB/T17626</a:t>
            </a:r>
            <a:r>
              <a:rPr lang="zh-CN" altLang="en-US" sz="2400" dirty="0">
                <a:latin typeface="Arial" charset="0"/>
                <a:ea typeface="宋体" charset="-122"/>
              </a:rPr>
              <a:t>由18个子标准文档组成，提供了电磁兼容实验方法及严酷等级标准，但不对具体设备进行规定。</a:t>
            </a:r>
          </a:p>
        </p:txBody>
      </p:sp>
      <p:sp>
        <p:nvSpPr>
          <p:cNvPr id="96265" name="Text Box 11"/>
          <p:cNvSpPr txBox="1">
            <a:spLocks noChangeArrowheads="1"/>
          </p:cNvSpPr>
          <p:nvPr/>
        </p:nvSpPr>
        <p:spPr bwMode="auto">
          <a:xfrm>
            <a:off x="7772400" y="20574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dirty="0">
                <a:latin typeface="Arial" charset="0"/>
                <a:ea typeface="宋体" charset="-122"/>
              </a:rPr>
              <a:t>… …</a:t>
            </a:r>
          </a:p>
        </p:txBody>
      </p:sp>
      <p:sp>
        <p:nvSpPr>
          <p:cNvPr id="96266" name="Text Box 12"/>
          <p:cNvSpPr txBox="1">
            <a:spLocks noChangeArrowheads="1"/>
          </p:cNvSpPr>
          <p:nvPr/>
        </p:nvSpPr>
        <p:spPr bwMode="auto">
          <a:xfrm>
            <a:off x="7772400" y="2667000"/>
            <a:ext cx="914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dirty="0">
                <a:latin typeface="Arial" charset="0"/>
                <a:ea typeface="宋体" charset="-122"/>
              </a:rPr>
              <a:t>共18个标准文件</a:t>
            </a:r>
          </a:p>
        </p:txBody>
      </p:sp>
      <p:sp>
        <p:nvSpPr>
          <p:cNvPr id="11" name="Rectangle 2"/>
          <p:cNvSpPr txBox="1">
            <a:spLocks noChangeArrowheads="1"/>
          </p:cNvSpPr>
          <p:nvPr/>
        </p:nvSpPr>
        <p:spPr bwMode="auto">
          <a:xfrm>
            <a:off x="5788024" y="114276"/>
            <a:ext cx="317646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algn="ctr" eaLnBrk="1" hangingPunct="1">
              <a:lnSpc>
                <a:spcPct val="130000"/>
              </a:lnSpc>
            </a:pPr>
            <a:r>
              <a:rPr lang="zh-CN" altLang="en-US" sz="2800" dirty="0">
                <a:solidFill>
                  <a:schemeClr val="bg1"/>
                </a:solidFill>
                <a:latin typeface="微软雅黑" pitchFamily="34" charset="-122"/>
                <a:ea typeface="微软雅黑" pitchFamily="34" charset="-122"/>
              </a:rPr>
              <a:t>工业</a:t>
            </a:r>
            <a:r>
              <a:rPr lang="en-US" altLang="zh-CN" sz="2800" dirty="0">
                <a:solidFill>
                  <a:schemeClr val="bg1"/>
                </a:solidFill>
                <a:latin typeface="微软雅黑" pitchFamily="34" charset="-122"/>
                <a:ea typeface="微软雅黑" pitchFamily="34" charset="-122"/>
              </a:rPr>
              <a:t>EMC</a:t>
            </a:r>
            <a:r>
              <a:rPr lang="zh-CN" altLang="en-US" sz="2800" dirty="0">
                <a:solidFill>
                  <a:schemeClr val="bg1"/>
                </a:solidFill>
                <a:latin typeface="微软雅黑" pitchFamily="34" charset="-122"/>
                <a:ea typeface="微软雅黑" pitchFamily="34" charset="-122"/>
              </a:rPr>
              <a:t>标准</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930736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FC07988F-01B1-4206-B86D-2499F7ACA5DA}" type="slidenum">
              <a:rPr lang="en-US" altLang="zh-CN" sz="1400" b="0">
                <a:solidFill>
                  <a:schemeClr val="tx1"/>
                </a:solidFill>
                <a:latin typeface="Arial" charset="0"/>
                <a:ea typeface="宋体" charset="-122"/>
              </a:rPr>
              <a:pPr algn="r"/>
              <a:t>123</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p:txBody>
          <a:bodyPr/>
          <a:lstStyle/>
          <a:p>
            <a:pPr>
              <a:defRPr/>
            </a:pPr>
            <a:r>
              <a:rPr lang="en-US" altLang="zh-CN" sz="3600" dirty="0"/>
              <a:t> </a:t>
            </a:r>
            <a:r>
              <a:rPr lang="en-US" altLang="zh-CN" sz="2000" dirty="0"/>
              <a:t>GB/T17626[IEC61000]</a:t>
            </a:r>
          </a:p>
        </p:txBody>
      </p:sp>
      <p:sp>
        <p:nvSpPr>
          <p:cNvPr id="97284"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graphicFrame>
        <p:nvGraphicFramePr>
          <p:cNvPr id="97285" name="Object 11"/>
          <p:cNvGraphicFramePr>
            <a:graphicFrameLocks noChangeAspect="1"/>
          </p:cNvGraphicFramePr>
          <p:nvPr/>
        </p:nvGraphicFramePr>
        <p:xfrm>
          <a:off x="685800" y="1371600"/>
          <a:ext cx="7467600" cy="3970338"/>
        </p:xfrm>
        <a:graphic>
          <a:graphicData uri="http://schemas.openxmlformats.org/presentationml/2006/ole">
            <mc:AlternateContent xmlns:mc="http://schemas.openxmlformats.org/markup-compatibility/2006">
              <mc:Choice xmlns:v="urn:schemas-microsoft-com:vml" Requires="v">
                <p:oleObj spid="_x0000_s3298" name="Visio" r:id="rId4" imgW="6011646" imgH="3198713" progId="Visio.Drawing.11">
                  <p:embed/>
                </p:oleObj>
              </mc:Choice>
              <mc:Fallback>
                <p:oleObj name="Visio" r:id="rId4" imgW="6011646" imgH="3198713" progId="Visio.Drawing.11">
                  <p:embed/>
                  <p:pic>
                    <p:nvPicPr>
                      <p:cNvPr id="97285"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371600"/>
                        <a:ext cx="7467600"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
          <p:cNvSpPr txBox="1">
            <a:spLocks noChangeArrowheads="1"/>
          </p:cNvSpPr>
          <p:nvPr/>
        </p:nvSpPr>
        <p:spPr bwMode="auto">
          <a:xfrm>
            <a:off x="5788024" y="114276"/>
            <a:ext cx="317646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800" dirty="0">
                <a:solidFill>
                  <a:schemeClr val="bg1"/>
                </a:solidFill>
                <a:latin typeface="微软雅黑" pitchFamily="34" charset="-122"/>
                <a:ea typeface="微软雅黑" pitchFamily="34" charset="-122"/>
              </a:rPr>
              <a:t>四、工业</a:t>
            </a:r>
            <a:r>
              <a:rPr lang="en-US" altLang="zh-CN" sz="2800" dirty="0">
                <a:solidFill>
                  <a:schemeClr val="bg1"/>
                </a:solidFill>
                <a:latin typeface="微软雅黑" pitchFamily="34" charset="-122"/>
                <a:ea typeface="微软雅黑" pitchFamily="34" charset="-122"/>
              </a:rPr>
              <a:t>EMC</a:t>
            </a:r>
            <a:r>
              <a:rPr lang="zh-CN" altLang="en-US" sz="2800" dirty="0">
                <a:solidFill>
                  <a:schemeClr val="bg1"/>
                </a:solidFill>
                <a:latin typeface="微软雅黑" pitchFamily="34" charset="-122"/>
                <a:ea typeface="微软雅黑" pitchFamily="34" charset="-122"/>
              </a:rPr>
              <a:t>标准</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53666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3CD5698B-B113-4CFF-A71F-653BD025D7EB}" type="slidenum">
              <a:rPr lang="en-US" altLang="zh-CN" sz="1400" b="0">
                <a:solidFill>
                  <a:schemeClr val="tx1"/>
                </a:solidFill>
                <a:latin typeface="Arial" charset="0"/>
                <a:ea typeface="宋体" charset="-122"/>
              </a:rPr>
              <a:pPr algn="r"/>
              <a:t>124</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p:txBody>
          <a:bodyPr/>
          <a:lstStyle/>
          <a:p>
            <a:pPr>
              <a:defRPr/>
            </a:pPr>
            <a:r>
              <a:rPr lang="en-US" altLang="zh-CN" sz="3600" dirty="0"/>
              <a:t> </a:t>
            </a:r>
            <a:r>
              <a:rPr lang="en-US" altLang="zh-CN" sz="2000" dirty="0"/>
              <a:t>GB/T17626[IEC61000]</a:t>
            </a:r>
          </a:p>
        </p:txBody>
      </p:sp>
      <p:sp>
        <p:nvSpPr>
          <p:cNvPr id="98308"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graphicFrame>
        <p:nvGraphicFramePr>
          <p:cNvPr id="98309" name="Object 6"/>
          <p:cNvGraphicFramePr>
            <a:graphicFrameLocks noChangeAspect="1"/>
          </p:cNvGraphicFramePr>
          <p:nvPr/>
        </p:nvGraphicFramePr>
        <p:xfrm>
          <a:off x="609600" y="1219200"/>
          <a:ext cx="7620000" cy="4330700"/>
        </p:xfrm>
        <a:graphic>
          <a:graphicData uri="http://schemas.openxmlformats.org/presentationml/2006/ole">
            <mc:AlternateContent xmlns:mc="http://schemas.openxmlformats.org/markup-compatibility/2006">
              <mc:Choice xmlns:v="urn:schemas-microsoft-com:vml" Requires="v">
                <p:oleObj spid="_x0000_s4322" name="Visio" r:id="rId4" imgW="6127492" imgH="3483268" progId="Visio.Drawing.11">
                  <p:embed/>
                </p:oleObj>
              </mc:Choice>
              <mc:Fallback>
                <p:oleObj name="Visio" r:id="rId4" imgW="6127492" imgH="3483268" progId="Visio.Drawing.11">
                  <p:embed/>
                  <p:pic>
                    <p:nvPicPr>
                      <p:cNvPr id="9830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19200"/>
                        <a:ext cx="7620000" cy="433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
          <p:cNvSpPr txBox="1">
            <a:spLocks noChangeArrowheads="1"/>
          </p:cNvSpPr>
          <p:nvPr/>
        </p:nvSpPr>
        <p:spPr bwMode="auto">
          <a:xfrm>
            <a:off x="5788024" y="114276"/>
            <a:ext cx="317646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800" dirty="0">
                <a:solidFill>
                  <a:schemeClr val="bg1"/>
                </a:solidFill>
                <a:latin typeface="微软雅黑" pitchFamily="34" charset="-122"/>
                <a:ea typeface="微软雅黑" pitchFamily="34" charset="-122"/>
              </a:rPr>
              <a:t>四、工业</a:t>
            </a:r>
            <a:r>
              <a:rPr lang="en-US" altLang="zh-CN" sz="2800" dirty="0">
                <a:solidFill>
                  <a:schemeClr val="bg1"/>
                </a:solidFill>
                <a:latin typeface="微软雅黑" pitchFamily="34" charset="-122"/>
                <a:ea typeface="微软雅黑" pitchFamily="34" charset="-122"/>
              </a:rPr>
              <a:t>EMC</a:t>
            </a:r>
            <a:r>
              <a:rPr lang="zh-CN" altLang="en-US" sz="2800" dirty="0">
                <a:solidFill>
                  <a:schemeClr val="bg1"/>
                </a:solidFill>
                <a:latin typeface="微软雅黑" pitchFamily="34" charset="-122"/>
                <a:ea typeface="微软雅黑" pitchFamily="34" charset="-122"/>
              </a:rPr>
              <a:t>标准</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021180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165472" y="1163216"/>
            <a:ext cx="8784977" cy="609600"/>
          </a:xfrm>
          <a:prstGeom prst="rect">
            <a:avLst/>
          </a:prstGeom>
          <a:solidFill>
            <a:schemeClr val="accent2">
              <a:lumMod val="50000"/>
            </a:schemeClr>
          </a:solidFill>
          <a:ln>
            <a:noFill/>
          </a:ln>
          <a:extLst/>
        </p:spPr>
        <p:txBody>
          <a:bodyPr wrap="none" anchor="ctr"/>
          <a:lstStyle/>
          <a:p>
            <a:pPr algn="ctr"/>
            <a:r>
              <a:rPr lang="zh-CN" altLang="en-US" sz="2800" dirty="0">
                <a:solidFill>
                  <a:schemeClr val="bg1"/>
                </a:solidFill>
                <a:latin typeface="黑体" pitchFamily="49" charset="-122"/>
                <a:ea typeface="黑体" pitchFamily="49" charset="-122"/>
              </a:rPr>
              <a:t>工业标准电磁兼容试验</a:t>
            </a:r>
          </a:p>
        </p:txBody>
      </p:sp>
      <p:sp>
        <p:nvSpPr>
          <p:cNvPr id="5126" name="Rectangle 35"/>
          <p:cNvSpPr>
            <a:spLocks noChangeArrowheads="1"/>
          </p:cNvSpPr>
          <p:nvPr/>
        </p:nvSpPr>
        <p:spPr bwMode="auto">
          <a:xfrm>
            <a:off x="165472" y="1772816"/>
            <a:ext cx="8784977" cy="609600"/>
          </a:xfrm>
          <a:prstGeom prst="rect">
            <a:avLst/>
          </a:prstGeom>
          <a:solidFill>
            <a:schemeClr val="accent1">
              <a:lumMod val="20000"/>
              <a:lumOff val="80000"/>
            </a:schemeClr>
          </a:solidFill>
          <a:ln>
            <a:noFill/>
          </a:ln>
          <a:extLst/>
        </p:spPr>
        <p:txBody>
          <a:bodyPr wrap="none" anchor="ctr"/>
          <a:lstStyle/>
          <a:p>
            <a:r>
              <a:rPr lang="zh-CN" altLang="en-US" sz="2800" dirty="0">
                <a:solidFill>
                  <a:srgbClr val="990000"/>
                </a:solidFill>
                <a:latin typeface="黑体" pitchFamily="49" charset="-122"/>
                <a:ea typeface="黑体" pitchFamily="49" charset="-122"/>
              </a:rPr>
              <a:t> </a:t>
            </a:r>
            <a:r>
              <a:rPr lang="en-US" altLang="zh-CN" sz="2800" dirty="0">
                <a:solidFill>
                  <a:srgbClr val="990000"/>
                </a:solidFill>
                <a:latin typeface="黑体" pitchFamily="49" charset="-122"/>
                <a:ea typeface="黑体" pitchFamily="49" charset="-122"/>
              </a:rPr>
              <a:t>ESD</a:t>
            </a:r>
            <a:r>
              <a:rPr lang="zh-CN" altLang="en-US" sz="2800" dirty="0">
                <a:solidFill>
                  <a:srgbClr val="990000"/>
                </a:solidFill>
                <a:latin typeface="黑体" pitchFamily="49" charset="-122"/>
                <a:ea typeface="黑体" pitchFamily="49" charset="-122"/>
              </a:rPr>
              <a:t>：静电放电抗扰度试验</a:t>
            </a:r>
            <a:endParaRPr lang="en-US" altLang="zh-CN" sz="2800" dirty="0">
              <a:solidFill>
                <a:srgbClr val="990000"/>
              </a:solidFill>
              <a:latin typeface="黑体" pitchFamily="49" charset="-122"/>
              <a:ea typeface="黑体" pitchFamily="49" charset="-122"/>
            </a:endParaRPr>
          </a:p>
        </p:txBody>
      </p:sp>
      <p:sp>
        <p:nvSpPr>
          <p:cNvPr id="7" name="Rectangle 35"/>
          <p:cNvSpPr>
            <a:spLocks noChangeArrowheads="1"/>
          </p:cNvSpPr>
          <p:nvPr/>
        </p:nvSpPr>
        <p:spPr bwMode="auto">
          <a:xfrm>
            <a:off x="165473" y="2382416"/>
            <a:ext cx="8784976" cy="609600"/>
          </a:xfrm>
          <a:prstGeom prst="rect">
            <a:avLst/>
          </a:prstGeom>
          <a:solidFill>
            <a:schemeClr val="accent1">
              <a:lumMod val="40000"/>
              <a:lumOff val="60000"/>
            </a:schemeClr>
          </a:solidFill>
          <a:ln>
            <a:noFill/>
          </a:ln>
          <a:extLst/>
        </p:spPr>
        <p:txBody>
          <a:bodyPr wrap="none" anchor="ctr"/>
          <a:lstStyle/>
          <a:p>
            <a:r>
              <a:rPr lang="zh-CN" altLang="en-US" sz="2800" dirty="0">
                <a:solidFill>
                  <a:schemeClr val="accent2">
                    <a:lumMod val="50000"/>
                  </a:schemeClr>
                </a:solidFill>
                <a:latin typeface="黑体" pitchFamily="49" charset="-122"/>
                <a:ea typeface="黑体" pitchFamily="49" charset="-122"/>
              </a:rPr>
              <a:t> </a:t>
            </a:r>
            <a:r>
              <a:rPr lang="en-US" altLang="zh-CN" sz="2800" dirty="0">
                <a:solidFill>
                  <a:srgbClr val="990000"/>
                </a:solidFill>
                <a:latin typeface="黑体" pitchFamily="49" charset="-122"/>
                <a:ea typeface="黑体" pitchFamily="49" charset="-122"/>
              </a:rPr>
              <a:t>EFT</a:t>
            </a:r>
            <a:r>
              <a:rPr lang="zh-CN" altLang="en-US" sz="2800" dirty="0">
                <a:solidFill>
                  <a:srgbClr val="990000"/>
                </a:solidFill>
                <a:latin typeface="黑体" pitchFamily="49" charset="-122"/>
                <a:ea typeface="黑体" pitchFamily="49" charset="-122"/>
              </a:rPr>
              <a:t>：电快瞬变脉冲群抗扰度试验</a:t>
            </a:r>
          </a:p>
        </p:txBody>
      </p:sp>
      <p:sp>
        <p:nvSpPr>
          <p:cNvPr id="12" name="Rectangle 35"/>
          <p:cNvSpPr>
            <a:spLocks noChangeArrowheads="1"/>
          </p:cNvSpPr>
          <p:nvPr/>
        </p:nvSpPr>
        <p:spPr bwMode="auto">
          <a:xfrm>
            <a:off x="165471" y="2992016"/>
            <a:ext cx="8784977" cy="609600"/>
          </a:xfrm>
          <a:prstGeom prst="rect">
            <a:avLst/>
          </a:prstGeom>
          <a:solidFill>
            <a:schemeClr val="accent1">
              <a:lumMod val="60000"/>
              <a:lumOff val="40000"/>
            </a:schemeClr>
          </a:solidFill>
          <a:ln>
            <a:noFill/>
          </a:ln>
          <a:extLst/>
        </p:spPr>
        <p:txBody>
          <a:bodyPr wrap="none" anchor="ctr"/>
          <a:lstStyle/>
          <a:p>
            <a:r>
              <a:rPr lang="zh-CN" altLang="en-US" sz="2800" dirty="0">
                <a:solidFill>
                  <a:srgbClr val="990000"/>
                </a:solidFill>
                <a:latin typeface="黑体" pitchFamily="49" charset="-122"/>
                <a:ea typeface="黑体" pitchFamily="49" charset="-122"/>
              </a:rPr>
              <a:t>      浪涌抗扰度试验</a:t>
            </a:r>
          </a:p>
        </p:txBody>
      </p:sp>
    </p:spTree>
    <p:extLst>
      <p:ext uri="{BB962C8B-B14F-4D97-AF65-F5344CB8AC3E}">
        <p14:creationId xmlns:p14="http://schemas.microsoft.com/office/powerpoint/2010/main" val="5508121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5C39295E-1860-4724-AC5B-649923DCC672}" type="slidenum">
              <a:rPr lang="en-US" altLang="zh-CN" sz="1400" b="0">
                <a:solidFill>
                  <a:schemeClr val="tx1"/>
                </a:solidFill>
                <a:latin typeface="Arial" charset="0"/>
                <a:ea typeface="宋体" charset="-122"/>
              </a:rPr>
              <a:pPr algn="r"/>
              <a:t>126</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2987824" y="763588"/>
            <a:ext cx="3034680" cy="582612"/>
          </a:xfr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400" dirty="0">
                <a:solidFill>
                  <a:srgbClr val="0000FF"/>
                </a:solidFill>
              </a:rPr>
              <a:t> ESD:</a:t>
            </a:r>
            <a:r>
              <a:rPr lang="zh-CN" altLang="en-US" sz="2400" dirty="0">
                <a:solidFill>
                  <a:srgbClr val="0000FF"/>
                </a:solidFill>
              </a:rPr>
              <a:t>静电放电抗扰度</a:t>
            </a:r>
          </a:p>
        </p:txBody>
      </p:sp>
      <p:sp>
        <p:nvSpPr>
          <p:cNvPr id="100356"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00357" name="Rectangle 5"/>
          <p:cNvSpPr>
            <a:spLocks noChangeArrowheads="1"/>
          </p:cNvSpPr>
          <p:nvPr/>
        </p:nvSpPr>
        <p:spPr bwMode="auto">
          <a:xfrm>
            <a:off x="611188" y="83661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实验目的</a:t>
            </a:r>
          </a:p>
        </p:txBody>
      </p:sp>
      <p:sp>
        <p:nvSpPr>
          <p:cNvPr id="100358" name="Text Box 7"/>
          <p:cNvSpPr txBox="1">
            <a:spLocks noChangeArrowheads="1"/>
          </p:cNvSpPr>
          <p:nvPr/>
        </p:nvSpPr>
        <p:spPr bwMode="auto">
          <a:xfrm>
            <a:off x="609600" y="1295400"/>
            <a:ext cx="800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r>
              <a:rPr lang="zh-CN" altLang="en-US" sz="2400" dirty="0">
                <a:latin typeface="Arial" charset="0"/>
                <a:ea typeface="宋体" charset="-122"/>
              </a:rPr>
              <a:t>       模拟带电的人体接触设备金属部分时，静电放电对设备的影响。</a:t>
            </a:r>
          </a:p>
        </p:txBody>
      </p:sp>
      <p:pic>
        <p:nvPicPr>
          <p:cNvPr id="100359" name="Picture 8" descr="D:\我的课件\电磁兼容\C4B19D55FB4ECB9926439D365EF95C3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38400"/>
            <a:ext cx="33528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0360" name="Object 10"/>
          <p:cNvGraphicFramePr>
            <a:graphicFrameLocks noChangeAspect="1"/>
          </p:cNvGraphicFramePr>
          <p:nvPr/>
        </p:nvGraphicFramePr>
        <p:xfrm>
          <a:off x="4648200" y="2286000"/>
          <a:ext cx="3657600" cy="2619375"/>
        </p:xfrm>
        <a:graphic>
          <a:graphicData uri="http://schemas.openxmlformats.org/presentationml/2006/ole">
            <mc:AlternateContent xmlns:mc="http://schemas.openxmlformats.org/markup-compatibility/2006">
              <mc:Choice xmlns:v="urn:schemas-microsoft-com:vml" Requires="v">
                <p:oleObj spid="_x0000_s32884" name="Visio" r:id="rId5" imgW="1979513" imgH="1418276" progId="Visio.Drawing.11">
                  <p:embed/>
                </p:oleObj>
              </mc:Choice>
              <mc:Fallback>
                <p:oleObj name="Visio" r:id="rId5" imgW="1979513" imgH="1418276" progId="Visio.Drawing.11">
                  <p:embed/>
                  <p:pic>
                    <p:nvPicPr>
                      <p:cNvPr id="10036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2286000"/>
                        <a:ext cx="36576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61" name="Text Box 11"/>
          <p:cNvSpPr txBox="1">
            <a:spLocks noChangeArrowheads="1"/>
          </p:cNvSpPr>
          <p:nvPr/>
        </p:nvSpPr>
        <p:spPr bwMode="auto">
          <a:xfrm>
            <a:off x="762000" y="5213350"/>
            <a:ext cx="8001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r>
              <a:rPr lang="zh-CN" altLang="en-US" sz="2400" dirty="0">
                <a:latin typeface="Arial" charset="0"/>
                <a:ea typeface="宋体" charset="-122"/>
              </a:rPr>
              <a:t>      人体积累静电可高达2</a:t>
            </a:r>
            <a:r>
              <a:rPr lang="en-US" altLang="zh-CN" sz="2400" dirty="0">
                <a:latin typeface="Arial" charset="0"/>
                <a:ea typeface="宋体" charset="-122"/>
              </a:rPr>
              <a:t>kV~10kV，</a:t>
            </a:r>
            <a:r>
              <a:rPr lang="zh-CN" altLang="en-US" sz="2400" dirty="0">
                <a:latin typeface="Arial" charset="0"/>
                <a:ea typeface="宋体" charset="-122"/>
              </a:rPr>
              <a:t>在操作或接近设备时，产生的放电能量可能会造成设备误动作、复位、死机等故障，甚至可能造成永久损坏。</a:t>
            </a:r>
          </a:p>
        </p:txBody>
      </p:sp>
      <p:sp>
        <p:nvSpPr>
          <p:cNvPr id="10" name="Rectangle 2"/>
          <p:cNvSpPr txBox="1">
            <a:spLocks noChangeArrowheads="1"/>
          </p:cNvSpPr>
          <p:nvPr/>
        </p:nvSpPr>
        <p:spPr bwMode="auto">
          <a:xfrm>
            <a:off x="6781800" y="114276"/>
            <a:ext cx="8865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ESD</a:t>
            </a:r>
          </a:p>
        </p:txBody>
      </p:sp>
    </p:spTree>
    <p:extLst>
      <p:ext uri="{BB962C8B-B14F-4D97-AF65-F5344CB8AC3E}">
        <p14:creationId xmlns:p14="http://schemas.microsoft.com/office/powerpoint/2010/main" val="42890194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F660DE27-981B-4713-80E7-E8ABD4730847}" type="slidenum">
              <a:rPr lang="en-US" altLang="zh-CN" sz="1400" b="0">
                <a:solidFill>
                  <a:schemeClr val="tx1"/>
                </a:solidFill>
                <a:latin typeface="Arial" charset="0"/>
                <a:ea typeface="宋体" charset="-122"/>
              </a:rPr>
              <a:pPr algn="r"/>
              <a:t>127</a:t>
            </a:fld>
            <a:r>
              <a:rPr lang="en-US" altLang="zh-CN" sz="1400" b="0">
                <a:solidFill>
                  <a:schemeClr val="tx1"/>
                </a:solidFill>
                <a:latin typeface="Arial" charset="0"/>
                <a:ea typeface="宋体" charset="-122"/>
              </a:rPr>
              <a:t>/pp</a:t>
            </a:r>
          </a:p>
        </p:txBody>
      </p:sp>
      <p:sp>
        <p:nvSpPr>
          <p:cNvPr id="101380"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01381" name="Rectangle 6"/>
          <p:cNvSpPr>
            <a:spLocks noChangeArrowheads="1"/>
          </p:cNvSpPr>
          <p:nvPr/>
        </p:nvSpPr>
        <p:spPr bwMode="auto">
          <a:xfrm>
            <a:off x="533400"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0000FF"/>
                </a:solidFill>
                <a:ea typeface="黑体" pitchFamily="2" charset="-122"/>
              </a:rPr>
              <a:t>实验方法</a:t>
            </a:r>
          </a:p>
        </p:txBody>
      </p:sp>
      <p:pic>
        <p:nvPicPr>
          <p:cNvPr id="10138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73152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3" name="Text Box 10"/>
          <p:cNvSpPr txBox="1">
            <a:spLocks noChangeArrowheads="1"/>
          </p:cNvSpPr>
          <p:nvPr/>
        </p:nvSpPr>
        <p:spPr bwMode="auto">
          <a:xfrm>
            <a:off x="1447800" y="60960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      人体静电模型的模拟装置：静电放电枪</a:t>
            </a:r>
          </a:p>
        </p:txBody>
      </p:sp>
      <p:sp>
        <p:nvSpPr>
          <p:cNvPr id="9" name="Rectangle 2">
            <a:extLst>
              <a:ext uri="{FF2B5EF4-FFF2-40B4-BE49-F238E27FC236}">
                <a16:creationId xmlns:a16="http://schemas.microsoft.com/office/drawing/2014/main" id="{2DE81028-B864-4EE1-B8CD-9F9920838A56}"/>
              </a:ext>
            </a:extLst>
          </p:cNvPr>
          <p:cNvSpPr txBox="1">
            <a:spLocks noChangeArrowheads="1"/>
          </p:cNvSpPr>
          <p:nvPr/>
        </p:nvSpPr>
        <p:spPr bwMode="auto">
          <a:xfrm>
            <a:off x="6781800" y="59490"/>
            <a:ext cx="8865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a:solidFill>
                  <a:schemeClr val="bg1"/>
                </a:solidFill>
                <a:latin typeface="微软雅黑" pitchFamily="34" charset="-122"/>
                <a:ea typeface="微软雅黑" pitchFamily="34" charset="-122"/>
              </a:rPr>
              <a:t>ESD </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8214999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1066800"/>
            <a:ext cx="8094662" cy="504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EE053D02-B9E6-4EF7-92ED-74AD4A80B48A}" type="slidenum">
              <a:rPr lang="en-US" altLang="zh-CN" sz="1400" b="0">
                <a:solidFill>
                  <a:schemeClr val="tx1"/>
                </a:solidFill>
                <a:latin typeface="Arial" charset="0"/>
                <a:ea typeface="宋体" charset="-122"/>
              </a:rPr>
              <a:pPr algn="r"/>
              <a:t>128</a:t>
            </a:fld>
            <a:r>
              <a:rPr lang="en-US" altLang="zh-CN" sz="1400" b="0">
                <a:solidFill>
                  <a:schemeClr val="tx1"/>
                </a:solidFill>
                <a:latin typeface="Arial" charset="0"/>
                <a:ea typeface="宋体" charset="-122"/>
              </a:rPr>
              <a:t>/pp</a:t>
            </a:r>
          </a:p>
        </p:txBody>
      </p:sp>
      <p:sp>
        <p:nvSpPr>
          <p:cNvPr id="102405"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02406" name="Rectangle 5"/>
          <p:cNvSpPr>
            <a:spLocks noChangeArrowheads="1"/>
          </p:cNvSpPr>
          <p:nvPr/>
        </p:nvSpPr>
        <p:spPr bwMode="auto">
          <a:xfrm>
            <a:off x="533400"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实验方法</a:t>
            </a:r>
          </a:p>
        </p:txBody>
      </p:sp>
      <p:sp>
        <p:nvSpPr>
          <p:cNvPr id="102407" name="Text Box 9"/>
          <p:cNvSpPr txBox="1">
            <a:spLocks noChangeArrowheads="1"/>
          </p:cNvSpPr>
          <p:nvPr/>
        </p:nvSpPr>
        <p:spPr bwMode="auto">
          <a:xfrm>
            <a:off x="1066800" y="61722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      实验分为 直接放电、间接放电两种形式</a:t>
            </a:r>
          </a:p>
        </p:txBody>
      </p:sp>
      <p:sp>
        <p:nvSpPr>
          <p:cNvPr id="9" name="Rectangle 2">
            <a:extLst>
              <a:ext uri="{FF2B5EF4-FFF2-40B4-BE49-F238E27FC236}">
                <a16:creationId xmlns:a16="http://schemas.microsoft.com/office/drawing/2014/main" id="{D6E2B9A6-E78A-4038-B069-499F23834D7F}"/>
              </a:ext>
            </a:extLst>
          </p:cNvPr>
          <p:cNvSpPr txBox="1">
            <a:spLocks noChangeArrowheads="1"/>
          </p:cNvSpPr>
          <p:nvPr/>
        </p:nvSpPr>
        <p:spPr bwMode="auto">
          <a:xfrm>
            <a:off x="6781800" y="59490"/>
            <a:ext cx="8865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a:solidFill>
                  <a:schemeClr val="bg1"/>
                </a:solidFill>
                <a:latin typeface="微软雅黑" pitchFamily="34" charset="-122"/>
                <a:ea typeface="微软雅黑" pitchFamily="34" charset="-122"/>
              </a:rPr>
              <a:t>ESD </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124969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025B21DE-5234-457E-870F-F352F76AC870}" type="slidenum">
              <a:rPr lang="en-US" altLang="zh-CN" sz="1400" b="0">
                <a:solidFill>
                  <a:schemeClr val="tx1"/>
                </a:solidFill>
                <a:latin typeface="Arial" charset="0"/>
                <a:ea typeface="宋体" charset="-122"/>
              </a:rPr>
              <a:pPr algn="r"/>
              <a:t>129</a:t>
            </a:fld>
            <a:r>
              <a:rPr lang="en-US" altLang="zh-CN" sz="1400" b="0">
                <a:solidFill>
                  <a:schemeClr val="tx1"/>
                </a:solidFill>
                <a:latin typeface="Arial" charset="0"/>
                <a:ea typeface="宋体" charset="-122"/>
              </a:rPr>
              <a:t>/pp</a:t>
            </a:r>
          </a:p>
        </p:txBody>
      </p:sp>
      <p:sp>
        <p:nvSpPr>
          <p:cNvPr id="103428" name="Rectangle 6"/>
          <p:cNvSpPr>
            <a:spLocks noChangeArrowheads="1"/>
          </p:cNvSpPr>
          <p:nvPr/>
        </p:nvSpPr>
        <p:spPr bwMode="auto">
          <a:xfrm>
            <a:off x="533400"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测试标准</a:t>
            </a:r>
          </a:p>
        </p:txBody>
      </p:sp>
      <p:grpSp>
        <p:nvGrpSpPr>
          <p:cNvPr id="103429" name="Group 72"/>
          <p:cNvGrpSpPr>
            <a:grpSpLocks/>
          </p:cNvGrpSpPr>
          <p:nvPr/>
        </p:nvGrpSpPr>
        <p:grpSpPr bwMode="auto">
          <a:xfrm>
            <a:off x="914400" y="2125663"/>
            <a:ext cx="7162800" cy="3284537"/>
            <a:chOff x="-3" y="-3"/>
            <a:chExt cx="2222" cy="1737"/>
          </a:xfrm>
        </p:grpSpPr>
        <p:grpSp>
          <p:nvGrpSpPr>
            <p:cNvPr id="103430" name="Group 70"/>
            <p:cNvGrpSpPr>
              <a:grpSpLocks/>
            </p:cNvGrpSpPr>
            <p:nvPr/>
          </p:nvGrpSpPr>
          <p:grpSpPr bwMode="auto">
            <a:xfrm>
              <a:off x="0" y="0"/>
              <a:ext cx="2216" cy="1731"/>
              <a:chOff x="0" y="0"/>
              <a:chExt cx="2216" cy="1731"/>
            </a:xfrm>
          </p:grpSpPr>
          <p:grpSp>
            <p:nvGrpSpPr>
              <p:cNvPr id="103432" name="Group 31"/>
              <p:cNvGrpSpPr>
                <a:grpSpLocks/>
              </p:cNvGrpSpPr>
              <p:nvPr/>
            </p:nvGrpSpPr>
            <p:grpSpPr bwMode="auto">
              <a:xfrm>
                <a:off x="0" y="0"/>
                <a:ext cx="436" cy="423"/>
                <a:chOff x="0" y="0"/>
                <a:chExt cx="436" cy="423"/>
              </a:xfrm>
            </p:grpSpPr>
            <p:sp>
              <p:nvSpPr>
                <p:cNvPr id="103490" name="Rectangle 10"/>
                <p:cNvSpPr>
                  <a:spLocks noChangeArrowheads="1"/>
                </p:cNvSpPr>
                <p:nvPr/>
              </p:nvSpPr>
              <p:spPr bwMode="auto">
                <a:xfrm>
                  <a:off x="43" y="0"/>
                  <a:ext cx="35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b="1">
                      <a:solidFill>
                        <a:srgbClr val="000000"/>
                      </a:solidFill>
                      <a:latin typeface="宋体" charset="-122"/>
                    </a:rPr>
                    <a:t>试验</a:t>
                  </a:r>
                  <a:endParaRPr lang="zh-CN" altLang="en-US" sz="2400">
                    <a:solidFill>
                      <a:srgbClr val="000000"/>
                    </a:solidFill>
                    <a:latin typeface="Times New Roman" pitchFamily="18" charset="0"/>
                    <a:cs typeface="Times New Roman" pitchFamily="18" charset="0"/>
                  </a:endParaRPr>
                </a:p>
                <a:p>
                  <a:pPr algn="ctr" eaLnBrk="0" hangingPunct="0"/>
                  <a:r>
                    <a:rPr lang="zh-CN" altLang="en-US" sz="2400" b="1">
                      <a:solidFill>
                        <a:srgbClr val="000000"/>
                      </a:solidFill>
                      <a:latin typeface="宋体" charset="-122"/>
                    </a:rPr>
                    <a:t>级别</a:t>
                  </a:r>
                  <a:endParaRPr lang="zh-CN" altLang="en-US" sz="2400">
                    <a:solidFill>
                      <a:srgbClr val="000000"/>
                    </a:solidFill>
                    <a:latin typeface="Times New Roman" pitchFamily="18" charset="0"/>
                  </a:endParaRPr>
                </a:p>
                <a:p>
                  <a:pPr algn="ctr" eaLnBrk="0" hangingPunct="0"/>
                  <a:endParaRPr lang="zh-CN" altLang="en-US" sz="2400">
                    <a:solidFill>
                      <a:srgbClr val="000000"/>
                    </a:solidFill>
                  </a:endParaRPr>
                </a:p>
              </p:txBody>
            </p:sp>
            <p:sp>
              <p:nvSpPr>
                <p:cNvPr id="103491" name="Rectangle 30"/>
                <p:cNvSpPr>
                  <a:spLocks noChangeArrowheads="1"/>
                </p:cNvSpPr>
                <p:nvPr/>
              </p:nvSpPr>
              <p:spPr bwMode="auto">
                <a:xfrm>
                  <a:off x="0" y="0"/>
                  <a:ext cx="436" cy="4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33" name="Group 33"/>
              <p:cNvGrpSpPr>
                <a:grpSpLocks/>
              </p:cNvGrpSpPr>
              <p:nvPr/>
            </p:nvGrpSpPr>
            <p:grpSpPr bwMode="auto">
              <a:xfrm>
                <a:off x="436" y="0"/>
                <a:ext cx="528" cy="423"/>
                <a:chOff x="436" y="0"/>
                <a:chExt cx="528" cy="423"/>
              </a:xfrm>
            </p:grpSpPr>
            <p:sp>
              <p:nvSpPr>
                <p:cNvPr id="103488" name="Rectangle 11"/>
                <p:cNvSpPr>
                  <a:spLocks noChangeArrowheads="1"/>
                </p:cNvSpPr>
                <p:nvPr/>
              </p:nvSpPr>
              <p:spPr bwMode="auto">
                <a:xfrm>
                  <a:off x="479" y="0"/>
                  <a:ext cx="442"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b="1">
                      <a:solidFill>
                        <a:srgbClr val="000000"/>
                      </a:solidFill>
                      <a:latin typeface="宋体" charset="-122"/>
                    </a:rPr>
                    <a:t>相对湿度</a:t>
                  </a:r>
                  <a:endParaRPr lang="zh-CN" altLang="en-US" sz="2400">
                    <a:solidFill>
                      <a:srgbClr val="000000"/>
                    </a:solidFill>
                    <a:latin typeface="Times New Roman" pitchFamily="18" charset="0"/>
                    <a:cs typeface="Times New Roman" pitchFamily="18" charset="0"/>
                  </a:endParaRPr>
                </a:p>
                <a:p>
                  <a:pPr algn="ctr" eaLnBrk="0" hangingPunct="0"/>
                  <a:r>
                    <a:rPr lang="zh-CN" altLang="en-US" sz="2400" b="1">
                      <a:solidFill>
                        <a:srgbClr val="000000"/>
                      </a:solidFill>
                      <a:latin typeface="Times New Roman" pitchFamily="18" charset="0"/>
                      <a:cs typeface="Times New Roman" pitchFamily="18" charset="0"/>
                    </a:rPr>
                    <a:t>%</a:t>
                  </a:r>
                  <a:endParaRPr lang="zh-CN" altLang="en-US" sz="2400">
                    <a:solidFill>
                      <a:srgbClr val="000000"/>
                    </a:solidFill>
                    <a:latin typeface="Times New Roman" pitchFamily="18" charset="0"/>
                    <a:cs typeface="Times New Roman" pitchFamily="18" charset="0"/>
                  </a:endParaRPr>
                </a:p>
                <a:p>
                  <a:pPr algn="ctr" eaLnBrk="0" hangingPunct="0"/>
                  <a:endParaRPr lang="zh-CN" altLang="en-US" sz="2400">
                    <a:solidFill>
                      <a:srgbClr val="000000"/>
                    </a:solidFill>
                  </a:endParaRPr>
                </a:p>
              </p:txBody>
            </p:sp>
            <p:sp>
              <p:nvSpPr>
                <p:cNvPr id="103489" name="Rectangle 32"/>
                <p:cNvSpPr>
                  <a:spLocks noChangeArrowheads="1"/>
                </p:cNvSpPr>
                <p:nvPr/>
              </p:nvSpPr>
              <p:spPr bwMode="auto">
                <a:xfrm>
                  <a:off x="436" y="0"/>
                  <a:ext cx="528" cy="4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34" name="Group 35"/>
              <p:cNvGrpSpPr>
                <a:grpSpLocks/>
              </p:cNvGrpSpPr>
              <p:nvPr/>
            </p:nvGrpSpPr>
            <p:grpSpPr bwMode="auto">
              <a:xfrm>
                <a:off x="964" y="0"/>
                <a:ext cx="662" cy="423"/>
                <a:chOff x="964" y="0"/>
                <a:chExt cx="662" cy="423"/>
              </a:xfrm>
            </p:grpSpPr>
            <p:sp>
              <p:nvSpPr>
                <p:cNvPr id="103486" name="Rectangle 12"/>
                <p:cNvSpPr>
                  <a:spLocks noChangeArrowheads="1"/>
                </p:cNvSpPr>
                <p:nvPr/>
              </p:nvSpPr>
              <p:spPr bwMode="auto">
                <a:xfrm>
                  <a:off x="1007" y="0"/>
                  <a:ext cx="576"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b="1">
                      <a:solidFill>
                        <a:srgbClr val="000000"/>
                      </a:solidFill>
                      <a:latin typeface="宋体" charset="-122"/>
                    </a:rPr>
                    <a:t>材料</a:t>
                  </a:r>
                  <a:endParaRPr lang="zh-CN" altLang="en-US" sz="2400">
                    <a:solidFill>
                      <a:srgbClr val="000000"/>
                    </a:solidFill>
                    <a:latin typeface="Times New Roman" pitchFamily="18" charset="0"/>
                    <a:cs typeface="Times New Roman" pitchFamily="18" charset="0"/>
                  </a:endParaRPr>
                </a:p>
                <a:p>
                  <a:pPr algn="ctr" eaLnBrk="0" hangingPunct="0"/>
                  <a:endParaRPr lang="zh-CN" altLang="en-US" sz="2400">
                    <a:solidFill>
                      <a:srgbClr val="000000"/>
                    </a:solidFill>
                  </a:endParaRPr>
                </a:p>
              </p:txBody>
            </p:sp>
            <p:sp>
              <p:nvSpPr>
                <p:cNvPr id="103487" name="Rectangle 34"/>
                <p:cNvSpPr>
                  <a:spLocks noChangeArrowheads="1"/>
                </p:cNvSpPr>
                <p:nvPr/>
              </p:nvSpPr>
              <p:spPr bwMode="auto">
                <a:xfrm>
                  <a:off x="964" y="0"/>
                  <a:ext cx="662" cy="4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35" name="Group 37"/>
              <p:cNvGrpSpPr>
                <a:grpSpLocks/>
              </p:cNvGrpSpPr>
              <p:nvPr/>
            </p:nvGrpSpPr>
            <p:grpSpPr bwMode="auto">
              <a:xfrm>
                <a:off x="1626" y="0"/>
                <a:ext cx="590" cy="423"/>
                <a:chOff x="1626" y="0"/>
                <a:chExt cx="590" cy="423"/>
              </a:xfrm>
            </p:grpSpPr>
            <p:sp>
              <p:nvSpPr>
                <p:cNvPr id="103484" name="Rectangle 13"/>
                <p:cNvSpPr>
                  <a:spLocks noChangeArrowheads="1"/>
                </p:cNvSpPr>
                <p:nvPr/>
              </p:nvSpPr>
              <p:spPr bwMode="auto">
                <a:xfrm>
                  <a:off x="1669" y="0"/>
                  <a:ext cx="504"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b="1">
                      <a:solidFill>
                        <a:srgbClr val="000000"/>
                      </a:solidFill>
                      <a:latin typeface="宋体" charset="-122"/>
                    </a:rPr>
                    <a:t>最大电压</a:t>
                  </a:r>
                  <a:endParaRPr lang="zh-CN" altLang="en-US" sz="2400">
                    <a:solidFill>
                      <a:srgbClr val="000000"/>
                    </a:solidFill>
                    <a:latin typeface="Times New Roman" pitchFamily="18" charset="0"/>
                    <a:cs typeface="Times New Roman" pitchFamily="18" charset="0"/>
                  </a:endParaRPr>
                </a:p>
                <a:p>
                  <a:pPr algn="ctr" eaLnBrk="0" hangingPunct="0"/>
                  <a:r>
                    <a:rPr lang="en-US" altLang="zh-CN" sz="2400" b="1">
                      <a:solidFill>
                        <a:srgbClr val="000000"/>
                      </a:solidFill>
                      <a:latin typeface="Times New Roman" pitchFamily="18" charset="0"/>
                      <a:cs typeface="Times New Roman" pitchFamily="18" charset="0"/>
                    </a:rPr>
                    <a:t>kV</a:t>
                  </a:r>
                  <a:endParaRPr lang="en-US" altLang="zh-CN" sz="2400">
                    <a:solidFill>
                      <a:srgbClr val="000000"/>
                    </a:solidFill>
                    <a:latin typeface="Times New Roman" pitchFamily="18" charset="0"/>
                    <a:cs typeface="Times New Roman" pitchFamily="18" charset="0"/>
                  </a:endParaRPr>
                </a:p>
                <a:p>
                  <a:pPr algn="ctr" eaLnBrk="0" hangingPunct="0"/>
                  <a:endParaRPr lang="en-US" altLang="zh-CN" sz="2400">
                    <a:solidFill>
                      <a:srgbClr val="000000"/>
                    </a:solidFill>
                  </a:endParaRPr>
                </a:p>
              </p:txBody>
            </p:sp>
            <p:sp>
              <p:nvSpPr>
                <p:cNvPr id="103485" name="Rectangle 36"/>
                <p:cNvSpPr>
                  <a:spLocks noChangeArrowheads="1"/>
                </p:cNvSpPr>
                <p:nvPr/>
              </p:nvSpPr>
              <p:spPr bwMode="auto">
                <a:xfrm>
                  <a:off x="1626" y="0"/>
                  <a:ext cx="590" cy="4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36" name="Group 39"/>
              <p:cNvGrpSpPr>
                <a:grpSpLocks/>
              </p:cNvGrpSpPr>
              <p:nvPr/>
            </p:nvGrpSpPr>
            <p:grpSpPr bwMode="auto">
              <a:xfrm>
                <a:off x="0" y="423"/>
                <a:ext cx="436" cy="327"/>
                <a:chOff x="0" y="423"/>
                <a:chExt cx="436" cy="327"/>
              </a:xfrm>
            </p:grpSpPr>
            <p:sp>
              <p:nvSpPr>
                <p:cNvPr id="103482" name="Rectangle 14"/>
                <p:cNvSpPr>
                  <a:spLocks noChangeArrowheads="1"/>
                </p:cNvSpPr>
                <p:nvPr/>
              </p:nvSpPr>
              <p:spPr bwMode="auto">
                <a:xfrm>
                  <a:off x="43" y="423"/>
                  <a:ext cx="3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1</a:t>
                  </a:r>
                </a:p>
                <a:p>
                  <a:pPr algn="ctr" eaLnBrk="0" hangingPunct="0"/>
                  <a:endParaRPr lang="zh-CN" altLang="en-US" sz="2400">
                    <a:solidFill>
                      <a:srgbClr val="000000"/>
                    </a:solidFill>
                    <a:cs typeface="Times New Roman" pitchFamily="18" charset="0"/>
                  </a:endParaRPr>
                </a:p>
              </p:txBody>
            </p:sp>
            <p:sp>
              <p:nvSpPr>
                <p:cNvPr id="103483" name="Rectangle 38"/>
                <p:cNvSpPr>
                  <a:spLocks noChangeArrowheads="1"/>
                </p:cNvSpPr>
                <p:nvPr/>
              </p:nvSpPr>
              <p:spPr bwMode="auto">
                <a:xfrm>
                  <a:off x="0" y="423"/>
                  <a:ext cx="436"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37" name="Group 41"/>
              <p:cNvGrpSpPr>
                <a:grpSpLocks/>
              </p:cNvGrpSpPr>
              <p:nvPr/>
            </p:nvGrpSpPr>
            <p:grpSpPr bwMode="auto">
              <a:xfrm>
                <a:off x="436" y="423"/>
                <a:ext cx="528" cy="327"/>
                <a:chOff x="436" y="423"/>
                <a:chExt cx="528" cy="327"/>
              </a:xfrm>
            </p:grpSpPr>
            <p:sp>
              <p:nvSpPr>
                <p:cNvPr id="103480" name="Rectangle 15"/>
                <p:cNvSpPr>
                  <a:spLocks noChangeArrowheads="1"/>
                </p:cNvSpPr>
                <p:nvPr/>
              </p:nvSpPr>
              <p:spPr bwMode="auto">
                <a:xfrm>
                  <a:off x="479" y="423"/>
                  <a:ext cx="4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35</a:t>
                  </a:r>
                </a:p>
                <a:p>
                  <a:pPr algn="ctr" eaLnBrk="0" hangingPunct="0"/>
                  <a:endParaRPr lang="zh-CN" altLang="en-US" sz="2400">
                    <a:solidFill>
                      <a:srgbClr val="000000"/>
                    </a:solidFill>
                    <a:cs typeface="Times New Roman" pitchFamily="18" charset="0"/>
                  </a:endParaRPr>
                </a:p>
              </p:txBody>
            </p:sp>
            <p:sp>
              <p:nvSpPr>
                <p:cNvPr id="103481" name="Rectangle 40"/>
                <p:cNvSpPr>
                  <a:spLocks noChangeArrowheads="1"/>
                </p:cNvSpPr>
                <p:nvPr/>
              </p:nvSpPr>
              <p:spPr bwMode="auto">
                <a:xfrm>
                  <a:off x="436" y="423"/>
                  <a:ext cx="528"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38" name="Group 43"/>
              <p:cNvGrpSpPr>
                <a:grpSpLocks/>
              </p:cNvGrpSpPr>
              <p:nvPr/>
            </p:nvGrpSpPr>
            <p:grpSpPr bwMode="auto">
              <a:xfrm>
                <a:off x="964" y="423"/>
                <a:ext cx="662" cy="327"/>
                <a:chOff x="964" y="423"/>
                <a:chExt cx="662" cy="327"/>
              </a:xfrm>
            </p:grpSpPr>
            <p:sp>
              <p:nvSpPr>
                <p:cNvPr id="103478" name="Rectangle 16"/>
                <p:cNvSpPr>
                  <a:spLocks noChangeArrowheads="1"/>
                </p:cNvSpPr>
                <p:nvPr/>
              </p:nvSpPr>
              <p:spPr bwMode="auto">
                <a:xfrm>
                  <a:off x="1007" y="423"/>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宋体" charset="-122"/>
                    </a:rPr>
                    <a:t>抗静电材料</a:t>
                  </a:r>
                  <a:endParaRPr lang="zh-CN" altLang="en-US" sz="2400">
                    <a:solidFill>
                      <a:srgbClr val="000000"/>
                    </a:solidFill>
                    <a:latin typeface="Times New Roman" pitchFamily="18" charset="0"/>
                    <a:cs typeface="Times New Roman" pitchFamily="18" charset="0"/>
                  </a:endParaRPr>
                </a:p>
                <a:p>
                  <a:pPr algn="ctr" eaLnBrk="0" hangingPunct="0"/>
                  <a:endParaRPr lang="zh-CN" altLang="en-US" sz="2400">
                    <a:solidFill>
                      <a:srgbClr val="000000"/>
                    </a:solidFill>
                  </a:endParaRPr>
                </a:p>
              </p:txBody>
            </p:sp>
            <p:sp>
              <p:nvSpPr>
                <p:cNvPr id="103479" name="Rectangle 42"/>
                <p:cNvSpPr>
                  <a:spLocks noChangeArrowheads="1"/>
                </p:cNvSpPr>
                <p:nvPr/>
              </p:nvSpPr>
              <p:spPr bwMode="auto">
                <a:xfrm>
                  <a:off x="964" y="423"/>
                  <a:ext cx="662"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39" name="Group 45"/>
              <p:cNvGrpSpPr>
                <a:grpSpLocks/>
              </p:cNvGrpSpPr>
              <p:nvPr/>
            </p:nvGrpSpPr>
            <p:grpSpPr bwMode="auto">
              <a:xfrm>
                <a:off x="1626" y="423"/>
                <a:ext cx="590" cy="327"/>
                <a:chOff x="1626" y="423"/>
                <a:chExt cx="590" cy="327"/>
              </a:xfrm>
            </p:grpSpPr>
            <p:sp>
              <p:nvSpPr>
                <p:cNvPr id="103476" name="Rectangle 17"/>
                <p:cNvSpPr>
                  <a:spLocks noChangeArrowheads="1"/>
                </p:cNvSpPr>
                <p:nvPr/>
              </p:nvSpPr>
              <p:spPr bwMode="auto">
                <a:xfrm>
                  <a:off x="1669" y="423"/>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2</a:t>
                  </a:r>
                </a:p>
                <a:p>
                  <a:pPr algn="ctr" eaLnBrk="0" hangingPunct="0"/>
                  <a:endParaRPr lang="zh-CN" altLang="en-US" sz="2400">
                    <a:solidFill>
                      <a:srgbClr val="000000"/>
                    </a:solidFill>
                    <a:cs typeface="Times New Roman" pitchFamily="18" charset="0"/>
                  </a:endParaRPr>
                </a:p>
              </p:txBody>
            </p:sp>
            <p:sp>
              <p:nvSpPr>
                <p:cNvPr id="103477" name="Rectangle 44"/>
                <p:cNvSpPr>
                  <a:spLocks noChangeArrowheads="1"/>
                </p:cNvSpPr>
                <p:nvPr/>
              </p:nvSpPr>
              <p:spPr bwMode="auto">
                <a:xfrm>
                  <a:off x="1626" y="423"/>
                  <a:ext cx="590"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40" name="Group 47"/>
              <p:cNvGrpSpPr>
                <a:grpSpLocks/>
              </p:cNvGrpSpPr>
              <p:nvPr/>
            </p:nvGrpSpPr>
            <p:grpSpPr bwMode="auto">
              <a:xfrm>
                <a:off x="0" y="750"/>
                <a:ext cx="436" cy="327"/>
                <a:chOff x="0" y="750"/>
                <a:chExt cx="436" cy="327"/>
              </a:xfrm>
            </p:grpSpPr>
            <p:sp>
              <p:nvSpPr>
                <p:cNvPr id="103474" name="Rectangle 18"/>
                <p:cNvSpPr>
                  <a:spLocks noChangeArrowheads="1"/>
                </p:cNvSpPr>
                <p:nvPr/>
              </p:nvSpPr>
              <p:spPr bwMode="auto">
                <a:xfrm>
                  <a:off x="43" y="750"/>
                  <a:ext cx="3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2</a:t>
                  </a:r>
                </a:p>
                <a:p>
                  <a:pPr algn="ctr" eaLnBrk="0" hangingPunct="0"/>
                  <a:endParaRPr lang="zh-CN" altLang="en-US" sz="2400">
                    <a:solidFill>
                      <a:srgbClr val="000000"/>
                    </a:solidFill>
                    <a:cs typeface="Times New Roman" pitchFamily="18" charset="0"/>
                  </a:endParaRPr>
                </a:p>
              </p:txBody>
            </p:sp>
            <p:sp>
              <p:nvSpPr>
                <p:cNvPr id="103475" name="Rectangle 46"/>
                <p:cNvSpPr>
                  <a:spLocks noChangeArrowheads="1"/>
                </p:cNvSpPr>
                <p:nvPr/>
              </p:nvSpPr>
              <p:spPr bwMode="auto">
                <a:xfrm>
                  <a:off x="0" y="750"/>
                  <a:ext cx="436"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41" name="Group 49"/>
              <p:cNvGrpSpPr>
                <a:grpSpLocks/>
              </p:cNvGrpSpPr>
              <p:nvPr/>
            </p:nvGrpSpPr>
            <p:grpSpPr bwMode="auto">
              <a:xfrm>
                <a:off x="436" y="750"/>
                <a:ext cx="528" cy="327"/>
                <a:chOff x="436" y="750"/>
                <a:chExt cx="528" cy="327"/>
              </a:xfrm>
            </p:grpSpPr>
            <p:sp>
              <p:nvSpPr>
                <p:cNvPr id="103472" name="Rectangle 19"/>
                <p:cNvSpPr>
                  <a:spLocks noChangeArrowheads="1"/>
                </p:cNvSpPr>
                <p:nvPr/>
              </p:nvSpPr>
              <p:spPr bwMode="auto">
                <a:xfrm>
                  <a:off x="479" y="750"/>
                  <a:ext cx="4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10</a:t>
                  </a:r>
                </a:p>
                <a:p>
                  <a:pPr algn="ctr" eaLnBrk="0" hangingPunct="0"/>
                  <a:endParaRPr lang="zh-CN" altLang="en-US" sz="2400">
                    <a:solidFill>
                      <a:srgbClr val="000000"/>
                    </a:solidFill>
                    <a:cs typeface="Times New Roman" pitchFamily="18" charset="0"/>
                  </a:endParaRPr>
                </a:p>
              </p:txBody>
            </p:sp>
            <p:sp>
              <p:nvSpPr>
                <p:cNvPr id="103473" name="Rectangle 48"/>
                <p:cNvSpPr>
                  <a:spLocks noChangeArrowheads="1"/>
                </p:cNvSpPr>
                <p:nvPr/>
              </p:nvSpPr>
              <p:spPr bwMode="auto">
                <a:xfrm>
                  <a:off x="436" y="750"/>
                  <a:ext cx="528"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42" name="Group 51"/>
              <p:cNvGrpSpPr>
                <a:grpSpLocks/>
              </p:cNvGrpSpPr>
              <p:nvPr/>
            </p:nvGrpSpPr>
            <p:grpSpPr bwMode="auto">
              <a:xfrm>
                <a:off x="964" y="750"/>
                <a:ext cx="662" cy="327"/>
                <a:chOff x="964" y="750"/>
                <a:chExt cx="662" cy="327"/>
              </a:xfrm>
            </p:grpSpPr>
            <p:sp>
              <p:nvSpPr>
                <p:cNvPr id="103470" name="Rectangle 20"/>
                <p:cNvSpPr>
                  <a:spLocks noChangeArrowheads="1"/>
                </p:cNvSpPr>
                <p:nvPr/>
              </p:nvSpPr>
              <p:spPr bwMode="auto">
                <a:xfrm>
                  <a:off x="1007" y="750"/>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宋体" charset="-122"/>
                    </a:rPr>
                    <a:t>抗静电材料</a:t>
                  </a:r>
                  <a:endParaRPr lang="zh-CN" altLang="en-US" sz="2400">
                    <a:solidFill>
                      <a:srgbClr val="000000"/>
                    </a:solidFill>
                    <a:latin typeface="Times New Roman" pitchFamily="18" charset="0"/>
                    <a:cs typeface="Times New Roman" pitchFamily="18" charset="0"/>
                  </a:endParaRPr>
                </a:p>
                <a:p>
                  <a:pPr algn="ctr" eaLnBrk="0" hangingPunct="0"/>
                  <a:endParaRPr lang="zh-CN" altLang="en-US" sz="2400">
                    <a:solidFill>
                      <a:srgbClr val="000000"/>
                    </a:solidFill>
                  </a:endParaRPr>
                </a:p>
              </p:txBody>
            </p:sp>
            <p:sp>
              <p:nvSpPr>
                <p:cNvPr id="103471" name="Rectangle 50"/>
                <p:cNvSpPr>
                  <a:spLocks noChangeArrowheads="1"/>
                </p:cNvSpPr>
                <p:nvPr/>
              </p:nvSpPr>
              <p:spPr bwMode="auto">
                <a:xfrm>
                  <a:off x="964" y="750"/>
                  <a:ext cx="662"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43" name="Group 53"/>
              <p:cNvGrpSpPr>
                <a:grpSpLocks/>
              </p:cNvGrpSpPr>
              <p:nvPr/>
            </p:nvGrpSpPr>
            <p:grpSpPr bwMode="auto">
              <a:xfrm>
                <a:off x="1626" y="750"/>
                <a:ext cx="590" cy="327"/>
                <a:chOff x="1626" y="750"/>
                <a:chExt cx="590" cy="327"/>
              </a:xfrm>
            </p:grpSpPr>
            <p:sp>
              <p:nvSpPr>
                <p:cNvPr id="103468" name="Rectangle 21"/>
                <p:cNvSpPr>
                  <a:spLocks noChangeArrowheads="1"/>
                </p:cNvSpPr>
                <p:nvPr/>
              </p:nvSpPr>
              <p:spPr bwMode="auto">
                <a:xfrm>
                  <a:off x="1669" y="750"/>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4</a:t>
                  </a:r>
                </a:p>
                <a:p>
                  <a:pPr algn="ctr" eaLnBrk="0" hangingPunct="0"/>
                  <a:endParaRPr lang="zh-CN" altLang="en-US" sz="2400">
                    <a:solidFill>
                      <a:srgbClr val="000000"/>
                    </a:solidFill>
                    <a:cs typeface="Times New Roman" pitchFamily="18" charset="0"/>
                  </a:endParaRPr>
                </a:p>
              </p:txBody>
            </p:sp>
            <p:sp>
              <p:nvSpPr>
                <p:cNvPr id="103469" name="Rectangle 52"/>
                <p:cNvSpPr>
                  <a:spLocks noChangeArrowheads="1"/>
                </p:cNvSpPr>
                <p:nvPr/>
              </p:nvSpPr>
              <p:spPr bwMode="auto">
                <a:xfrm>
                  <a:off x="1626" y="750"/>
                  <a:ext cx="590"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44" name="Group 55"/>
              <p:cNvGrpSpPr>
                <a:grpSpLocks/>
              </p:cNvGrpSpPr>
              <p:nvPr/>
            </p:nvGrpSpPr>
            <p:grpSpPr bwMode="auto">
              <a:xfrm>
                <a:off x="0" y="1077"/>
                <a:ext cx="436" cy="327"/>
                <a:chOff x="0" y="1077"/>
                <a:chExt cx="436" cy="327"/>
              </a:xfrm>
            </p:grpSpPr>
            <p:sp>
              <p:nvSpPr>
                <p:cNvPr id="103466" name="Rectangle 22"/>
                <p:cNvSpPr>
                  <a:spLocks noChangeArrowheads="1"/>
                </p:cNvSpPr>
                <p:nvPr/>
              </p:nvSpPr>
              <p:spPr bwMode="auto">
                <a:xfrm>
                  <a:off x="43" y="1077"/>
                  <a:ext cx="3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3</a:t>
                  </a:r>
                </a:p>
                <a:p>
                  <a:pPr algn="ctr" eaLnBrk="0" hangingPunct="0"/>
                  <a:endParaRPr lang="zh-CN" altLang="en-US" sz="2400">
                    <a:solidFill>
                      <a:srgbClr val="000000"/>
                    </a:solidFill>
                    <a:cs typeface="Times New Roman" pitchFamily="18" charset="0"/>
                  </a:endParaRPr>
                </a:p>
              </p:txBody>
            </p:sp>
            <p:sp>
              <p:nvSpPr>
                <p:cNvPr id="103467" name="Rectangle 54"/>
                <p:cNvSpPr>
                  <a:spLocks noChangeArrowheads="1"/>
                </p:cNvSpPr>
                <p:nvPr/>
              </p:nvSpPr>
              <p:spPr bwMode="auto">
                <a:xfrm>
                  <a:off x="0" y="1077"/>
                  <a:ext cx="436"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45" name="Group 57"/>
              <p:cNvGrpSpPr>
                <a:grpSpLocks/>
              </p:cNvGrpSpPr>
              <p:nvPr/>
            </p:nvGrpSpPr>
            <p:grpSpPr bwMode="auto">
              <a:xfrm>
                <a:off x="436" y="1077"/>
                <a:ext cx="528" cy="327"/>
                <a:chOff x="436" y="1077"/>
                <a:chExt cx="528" cy="327"/>
              </a:xfrm>
            </p:grpSpPr>
            <p:sp>
              <p:nvSpPr>
                <p:cNvPr id="103464" name="Rectangle 23"/>
                <p:cNvSpPr>
                  <a:spLocks noChangeArrowheads="1"/>
                </p:cNvSpPr>
                <p:nvPr/>
              </p:nvSpPr>
              <p:spPr bwMode="auto">
                <a:xfrm>
                  <a:off x="479" y="1077"/>
                  <a:ext cx="4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50</a:t>
                  </a:r>
                </a:p>
                <a:p>
                  <a:pPr algn="ctr" eaLnBrk="0" hangingPunct="0"/>
                  <a:endParaRPr lang="zh-CN" altLang="en-US" sz="2400">
                    <a:solidFill>
                      <a:srgbClr val="000000"/>
                    </a:solidFill>
                    <a:cs typeface="Times New Roman" pitchFamily="18" charset="0"/>
                  </a:endParaRPr>
                </a:p>
              </p:txBody>
            </p:sp>
            <p:sp>
              <p:nvSpPr>
                <p:cNvPr id="103465" name="Rectangle 56"/>
                <p:cNvSpPr>
                  <a:spLocks noChangeArrowheads="1"/>
                </p:cNvSpPr>
                <p:nvPr/>
              </p:nvSpPr>
              <p:spPr bwMode="auto">
                <a:xfrm>
                  <a:off x="436" y="1077"/>
                  <a:ext cx="528"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46" name="Group 59"/>
              <p:cNvGrpSpPr>
                <a:grpSpLocks/>
              </p:cNvGrpSpPr>
              <p:nvPr/>
            </p:nvGrpSpPr>
            <p:grpSpPr bwMode="auto">
              <a:xfrm>
                <a:off x="964" y="1077"/>
                <a:ext cx="662" cy="327"/>
                <a:chOff x="964" y="1077"/>
                <a:chExt cx="662" cy="327"/>
              </a:xfrm>
            </p:grpSpPr>
            <p:sp>
              <p:nvSpPr>
                <p:cNvPr id="103462" name="Rectangle 24"/>
                <p:cNvSpPr>
                  <a:spLocks noChangeArrowheads="1"/>
                </p:cNvSpPr>
                <p:nvPr/>
              </p:nvSpPr>
              <p:spPr bwMode="auto">
                <a:xfrm>
                  <a:off x="1007" y="1077"/>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宋体" charset="-122"/>
                    </a:rPr>
                    <a:t>合成材料</a:t>
                  </a:r>
                  <a:endParaRPr lang="zh-CN" altLang="en-US" sz="2400">
                    <a:solidFill>
                      <a:srgbClr val="000000"/>
                    </a:solidFill>
                    <a:latin typeface="Times New Roman" pitchFamily="18" charset="0"/>
                    <a:cs typeface="Times New Roman" pitchFamily="18" charset="0"/>
                  </a:endParaRPr>
                </a:p>
                <a:p>
                  <a:pPr algn="ctr" eaLnBrk="0" hangingPunct="0"/>
                  <a:endParaRPr lang="zh-CN" altLang="en-US" sz="2400">
                    <a:solidFill>
                      <a:srgbClr val="000000"/>
                    </a:solidFill>
                  </a:endParaRPr>
                </a:p>
              </p:txBody>
            </p:sp>
            <p:sp>
              <p:nvSpPr>
                <p:cNvPr id="103463" name="Rectangle 58"/>
                <p:cNvSpPr>
                  <a:spLocks noChangeArrowheads="1"/>
                </p:cNvSpPr>
                <p:nvPr/>
              </p:nvSpPr>
              <p:spPr bwMode="auto">
                <a:xfrm>
                  <a:off x="964" y="1077"/>
                  <a:ext cx="662"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47" name="Group 61"/>
              <p:cNvGrpSpPr>
                <a:grpSpLocks/>
              </p:cNvGrpSpPr>
              <p:nvPr/>
            </p:nvGrpSpPr>
            <p:grpSpPr bwMode="auto">
              <a:xfrm>
                <a:off x="1626" y="1077"/>
                <a:ext cx="590" cy="327"/>
                <a:chOff x="1626" y="1077"/>
                <a:chExt cx="590" cy="327"/>
              </a:xfrm>
            </p:grpSpPr>
            <p:sp>
              <p:nvSpPr>
                <p:cNvPr id="103460" name="Rectangle 25"/>
                <p:cNvSpPr>
                  <a:spLocks noChangeArrowheads="1"/>
                </p:cNvSpPr>
                <p:nvPr/>
              </p:nvSpPr>
              <p:spPr bwMode="auto">
                <a:xfrm>
                  <a:off x="1669" y="1077"/>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8</a:t>
                  </a:r>
                </a:p>
                <a:p>
                  <a:pPr algn="ctr" eaLnBrk="0" hangingPunct="0"/>
                  <a:endParaRPr lang="zh-CN" altLang="en-US" sz="2400">
                    <a:solidFill>
                      <a:srgbClr val="000000"/>
                    </a:solidFill>
                    <a:cs typeface="Times New Roman" pitchFamily="18" charset="0"/>
                  </a:endParaRPr>
                </a:p>
              </p:txBody>
            </p:sp>
            <p:sp>
              <p:nvSpPr>
                <p:cNvPr id="103461" name="Rectangle 60"/>
                <p:cNvSpPr>
                  <a:spLocks noChangeArrowheads="1"/>
                </p:cNvSpPr>
                <p:nvPr/>
              </p:nvSpPr>
              <p:spPr bwMode="auto">
                <a:xfrm>
                  <a:off x="1626" y="1077"/>
                  <a:ext cx="590"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48" name="Group 63"/>
              <p:cNvGrpSpPr>
                <a:grpSpLocks/>
              </p:cNvGrpSpPr>
              <p:nvPr/>
            </p:nvGrpSpPr>
            <p:grpSpPr bwMode="auto">
              <a:xfrm>
                <a:off x="0" y="1404"/>
                <a:ext cx="436" cy="327"/>
                <a:chOff x="0" y="1404"/>
                <a:chExt cx="436" cy="327"/>
              </a:xfrm>
            </p:grpSpPr>
            <p:sp>
              <p:nvSpPr>
                <p:cNvPr id="103458" name="Rectangle 26"/>
                <p:cNvSpPr>
                  <a:spLocks noChangeArrowheads="1"/>
                </p:cNvSpPr>
                <p:nvPr/>
              </p:nvSpPr>
              <p:spPr bwMode="auto">
                <a:xfrm>
                  <a:off x="43" y="1404"/>
                  <a:ext cx="3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4</a:t>
                  </a:r>
                </a:p>
                <a:p>
                  <a:pPr algn="ctr" eaLnBrk="0" hangingPunct="0"/>
                  <a:endParaRPr lang="zh-CN" altLang="en-US" sz="2400">
                    <a:solidFill>
                      <a:srgbClr val="000000"/>
                    </a:solidFill>
                    <a:cs typeface="Times New Roman" pitchFamily="18" charset="0"/>
                  </a:endParaRPr>
                </a:p>
              </p:txBody>
            </p:sp>
            <p:sp>
              <p:nvSpPr>
                <p:cNvPr id="103459" name="Rectangle 62"/>
                <p:cNvSpPr>
                  <a:spLocks noChangeArrowheads="1"/>
                </p:cNvSpPr>
                <p:nvPr/>
              </p:nvSpPr>
              <p:spPr bwMode="auto">
                <a:xfrm>
                  <a:off x="0" y="1404"/>
                  <a:ext cx="436"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49" name="Group 65"/>
              <p:cNvGrpSpPr>
                <a:grpSpLocks/>
              </p:cNvGrpSpPr>
              <p:nvPr/>
            </p:nvGrpSpPr>
            <p:grpSpPr bwMode="auto">
              <a:xfrm>
                <a:off x="436" y="1404"/>
                <a:ext cx="528" cy="327"/>
                <a:chOff x="436" y="1404"/>
                <a:chExt cx="528" cy="327"/>
              </a:xfrm>
            </p:grpSpPr>
            <p:sp>
              <p:nvSpPr>
                <p:cNvPr id="103456" name="Rectangle 27"/>
                <p:cNvSpPr>
                  <a:spLocks noChangeArrowheads="1"/>
                </p:cNvSpPr>
                <p:nvPr/>
              </p:nvSpPr>
              <p:spPr bwMode="auto">
                <a:xfrm>
                  <a:off x="479" y="1404"/>
                  <a:ext cx="4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10</a:t>
                  </a:r>
                </a:p>
                <a:p>
                  <a:pPr algn="ctr" eaLnBrk="0" hangingPunct="0"/>
                  <a:endParaRPr lang="zh-CN" altLang="en-US" sz="2400">
                    <a:solidFill>
                      <a:srgbClr val="000000"/>
                    </a:solidFill>
                    <a:cs typeface="Times New Roman" pitchFamily="18" charset="0"/>
                  </a:endParaRPr>
                </a:p>
              </p:txBody>
            </p:sp>
            <p:sp>
              <p:nvSpPr>
                <p:cNvPr id="103457" name="Rectangle 64"/>
                <p:cNvSpPr>
                  <a:spLocks noChangeArrowheads="1"/>
                </p:cNvSpPr>
                <p:nvPr/>
              </p:nvSpPr>
              <p:spPr bwMode="auto">
                <a:xfrm>
                  <a:off x="436" y="1404"/>
                  <a:ext cx="528"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50" name="Group 67"/>
              <p:cNvGrpSpPr>
                <a:grpSpLocks/>
              </p:cNvGrpSpPr>
              <p:nvPr/>
            </p:nvGrpSpPr>
            <p:grpSpPr bwMode="auto">
              <a:xfrm>
                <a:off x="964" y="1404"/>
                <a:ext cx="662" cy="327"/>
                <a:chOff x="964" y="1404"/>
                <a:chExt cx="662" cy="327"/>
              </a:xfrm>
            </p:grpSpPr>
            <p:sp>
              <p:nvSpPr>
                <p:cNvPr id="103454" name="Rectangle 28"/>
                <p:cNvSpPr>
                  <a:spLocks noChangeArrowheads="1"/>
                </p:cNvSpPr>
                <p:nvPr/>
              </p:nvSpPr>
              <p:spPr bwMode="auto">
                <a:xfrm>
                  <a:off x="1007" y="1404"/>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宋体" charset="-122"/>
                    </a:rPr>
                    <a:t>合成材料</a:t>
                  </a:r>
                  <a:endParaRPr lang="zh-CN" altLang="en-US" sz="2400">
                    <a:solidFill>
                      <a:srgbClr val="000000"/>
                    </a:solidFill>
                    <a:latin typeface="Times New Roman" pitchFamily="18" charset="0"/>
                    <a:cs typeface="Times New Roman" pitchFamily="18" charset="0"/>
                  </a:endParaRPr>
                </a:p>
                <a:p>
                  <a:pPr algn="ctr" eaLnBrk="0" hangingPunct="0"/>
                  <a:endParaRPr lang="zh-CN" altLang="en-US" sz="2400">
                    <a:solidFill>
                      <a:srgbClr val="000000"/>
                    </a:solidFill>
                  </a:endParaRPr>
                </a:p>
              </p:txBody>
            </p:sp>
            <p:sp>
              <p:nvSpPr>
                <p:cNvPr id="103455" name="Rectangle 66"/>
                <p:cNvSpPr>
                  <a:spLocks noChangeArrowheads="1"/>
                </p:cNvSpPr>
                <p:nvPr/>
              </p:nvSpPr>
              <p:spPr bwMode="auto">
                <a:xfrm>
                  <a:off x="964" y="1404"/>
                  <a:ext cx="662"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451" name="Group 69"/>
              <p:cNvGrpSpPr>
                <a:grpSpLocks/>
              </p:cNvGrpSpPr>
              <p:nvPr/>
            </p:nvGrpSpPr>
            <p:grpSpPr bwMode="auto">
              <a:xfrm>
                <a:off x="1626" y="1404"/>
                <a:ext cx="590" cy="327"/>
                <a:chOff x="1626" y="1404"/>
                <a:chExt cx="590" cy="327"/>
              </a:xfrm>
            </p:grpSpPr>
            <p:sp>
              <p:nvSpPr>
                <p:cNvPr id="103452" name="Rectangle 29"/>
                <p:cNvSpPr>
                  <a:spLocks noChangeArrowheads="1"/>
                </p:cNvSpPr>
                <p:nvPr/>
              </p:nvSpPr>
              <p:spPr bwMode="auto">
                <a:xfrm>
                  <a:off x="1669" y="1404"/>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15</a:t>
                  </a:r>
                </a:p>
                <a:p>
                  <a:pPr algn="ctr" eaLnBrk="0" hangingPunct="0"/>
                  <a:endParaRPr lang="zh-CN" altLang="en-US" sz="2400">
                    <a:solidFill>
                      <a:srgbClr val="000000"/>
                    </a:solidFill>
                    <a:cs typeface="Times New Roman" pitchFamily="18" charset="0"/>
                  </a:endParaRPr>
                </a:p>
              </p:txBody>
            </p:sp>
            <p:sp>
              <p:nvSpPr>
                <p:cNvPr id="103453" name="Rectangle 68"/>
                <p:cNvSpPr>
                  <a:spLocks noChangeArrowheads="1"/>
                </p:cNvSpPr>
                <p:nvPr/>
              </p:nvSpPr>
              <p:spPr bwMode="auto">
                <a:xfrm>
                  <a:off x="1626" y="1404"/>
                  <a:ext cx="590"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03431" name="Rectangle 71"/>
            <p:cNvSpPr>
              <a:spLocks noChangeArrowheads="1"/>
            </p:cNvSpPr>
            <p:nvPr/>
          </p:nvSpPr>
          <p:spPr bwMode="auto">
            <a:xfrm>
              <a:off x="-3" y="-3"/>
              <a:ext cx="2222" cy="1737"/>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 name="Rectangle 2">
            <a:extLst>
              <a:ext uri="{FF2B5EF4-FFF2-40B4-BE49-F238E27FC236}">
                <a16:creationId xmlns:a16="http://schemas.microsoft.com/office/drawing/2014/main" id="{56C6DEF2-C8D2-464D-BBCE-8C700BE25ED0}"/>
              </a:ext>
            </a:extLst>
          </p:cNvPr>
          <p:cNvSpPr txBox="1">
            <a:spLocks noChangeArrowheads="1"/>
          </p:cNvSpPr>
          <p:nvPr/>
        </p:nvSpPr>
        <p:spPr bwMode="auto">
          <a:xfrm>
            <a:off x="6781800" y="59490"/>
            <a:ext cx="8865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a:solidFill>
                  <a:schemeClr val="bg1"/>
                </a:solidFill>
                <a:latin typeface="微软雅黑" pitchFamily="34" charset="-122"/>
                <a:ea typeface="微软雅黑" pitchFamily="34" charset="-122"/>
              </a:rPr>
              <a:t>ESD </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011485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安全防护概述</a:t>
            </a:r>
          </a:p>
        </p:txBody>
      </p:sp>
      <p:sp>
        <p:nvSpPr>
          <p:cNvPr id="30" name="矩形 29">
            <a:extLst>
              <a:ext uri="{FF2B5EF4-FFF2-40B4-BE49-F238E27FC236}">
                <a16:creationId xmlns:a16="http://schemas.microsoft.com/office/drawing/2014/main" id="{2BFA8148-4BBF-4539-B3B9-456875D05919}"/>
              </a:ext>
            </a:extLst>
          </p:cNvPr>
          <p:cNvSpPr/>
          <p:nvPr/>
        </p:nvSpPr>
        <p:spPr>
          <a:xfrm>
            <a:off x="395535" y="1121092"/>
            <a:ext cx="1422185"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电压保护</a:t>
            </a:r>
          </a:p>
        </p:txBody>
      </p:sp>
      <p:sp>
        <p:nvSpPr>
          <p:cNvPr id="25" name="圆角矩形 1">
            <a:extLst>
              <a:ext uri="{FF2B5EF4-FFF2-40B4-BE49-F238E27FC236}">
                <a16:creationId xmlns:a16="http://schemas.microsoft.com/office/drawing/2014/main" id="{924844A4-33C9-4F8E-B004-D2EEAFDB31B1}"/>
              </a:ext>
            </a:extLst>
          </p:cNvPr>
          <p:cNvSpPr/>
          <p:nvPr/>
        </p:nvSpPr>
        <p:spPr>
          <a:xfrm>
            <a:off x="395535" y="2060848"/>
            <a:ext cx="931829" cy="1068877"/>
          </a:xfrm>
          <a:prstGeom prst="roundRect">
            <a:avLst>
              <a:gd name="adj" fmla="val 8734"/>
            </a:avLst>
          </a:prstGeom>
          <a:solidFill>
            <a:srgbClr val="990000"/>
          </a:solid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sz="1800" dirty="0">
                <a:solidFill>
                  <a:srgbClr val="FFFF66"/>
                </a:solidFill>
                <a:latin typeface="+mn-ea"/>
              </a:rPr>
              <a:t>电压不合理</a:t>
            </a:r>
          </a:p>
        </p:txBody>
      </p:sp>
      <p:sp>
        <p:nvSpPr>
          <p:cNvPr id="26" name="矩形 25">
            <a:extLst>
              <a:ext uri="{FF2B5EF4-FFF2-40B4-BE49-F238E27FC236}">
                <a16:creationId xmlns:a16="http://schemas.microsoft.com/office/drawing/2014/main" id="{5306DC31-9E1A-4344-81C5-23BAD6A47F4A}"/>
              </a:ext>
            </a:extLst>
          </p:cNvPr>
          <p:cNvSpPr/>
          <p:nvPr/>
        </p:nvSpPr>
        <p:spPr>
          <a:xfrm>
            <a:off x="1835696" y="1969095"/>
            <a:ext cx="579523" cy="307777"/>
          </a:xfrm>
          <a:prstGeom prst="rect">
            <a:avLst/>
          </a:prstGeom>
          <a:solidFill>
            <a:schemeClr val="tx2">
              <a:lumMod val="20000"/>
              <a:lumOff val="8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过压</a:t>
            </a:r>
          </a:p>
        </p:txBody>
      </p:sp>
      <p:sp>
        <p:nvSpPr>
          <p:cNvPr id="31" name="矩形 30">
            <a:extLst>
              <a:ext uri="{FF2B5EF4-FFF2-40B4-BE49-F238E27FC236}">
                <a16:creationId xmlns:a16="http://schemas.microsoft.com/office/drawing/2014/main" id="{56A231EE-DB31-4F91-A3D9-5EE0F5BFC163}"/>
              </a:ext>
            </a:extLst>
          </p:cNvPr>
          <p:cNvSpPr/>
          <p:nvPr/>
        </p:nvSpPr>
        <p:spPr>
          <a:xfrm>
            <a:off x="1835696" y="2276872"/>
            <a:ext cx="579524" cy="307777"/>
          </a:xfrm>
          <a:prstGeom prst="rect">
            <a:avLst/>
          </a:prstGeom>
          <a:solidFill>
            <a:schemeClr val="tx2">
              <a:lumMod val="40000"/>
              <a:lumOff val="6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欠压</a:t>
            </a:r>
          </a:p>
        </p:txBody>
      </p:sp>
      <p:sp>
        <p:nvSpPr>
          <p:cNvPr id="33" name="矩形 32">
            <a:extLst>
              <a:ext uri="{FF2B5EF4-FFF2-40B4-BE49-F238E27FC236}">
                <a16:creationId xmlns:a16="http://schemas.microsoft.com/office/drawing/2014/main" id="{45AF0604-8012-41EE-8906-CA9CBE6CB817}"/>
              </a:ext>
            </a:extLst>
          </p:cNvPr>
          <p:cNvSpPr/>
          <p:nvPr/>
        </p:nvSpPr>
        <p:spPr>
          <a:xfrm>
            <a:off x="1835694" y="2584649"/>
            <a:ext cx="579525" cy="307777"/>
          </a:xfrm>
          <a:prstGeom prst="rect">
            <a:avLst/>
          </a:prstGeom>
          <a:solidFill>
            <a:schemeClr val="tx2">
              <a:lumMod val="60000"/>
              <a:lumOff val="4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反接</a:t>
            </a:r>
          </a:p>
        </p:txBody>
      </p:sp>
      <p:sp>
        <p:nvSpPr>
          <p:cNvPr id="34" name="左大括号 33">
            <a:extLst>
              <a:ext uri="{FF2B5EF4-FFF2-40B4-BE49-F238E27FC236}">
                <a16:creationId xmlns:a16="http://schemas.microsoft.com/office/drawing/2014/main" id="{F6CBDF0B-4039-465C-A1F7-EA825A3B52DE}"/>
              </a:ext>
            </a:extLst>
          </p:cNvPr>
          <p:cNvSpPr/>
          <p:nvPr/>
        </p:nvSpPr>
        <p:spPr>
          <a:xfrm>
            <a:off x="1340274" y="2137113"/>
            <a:ext cx="468461" cy="9233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8ACA61E-677E-41FD-9E64-32955685DC19}"/>
              </a:ext>
            </a:extLst>
          </p:cNvPr>
          <p:cNvSpPr/>
          <p:nvPr/>
        </p:nvSpPr>
        <p:spPr>
          <a:xfrm>
            <a:off x="1835694" y="2892426"/>
            <a:ext cx="579525" cy="307777"/>
          </a:xfrm>
          <a:prstGeom prst="rect">
            <a:avLst/>
          </a:prstGeom>
          <a:solidFill>
            <a:schemeClr val="accent1">
              <a:lumMod val="75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噪声</a:t>
            </a:r>
          </a:p>
        </p:txBody>
      </p:sp>
      <p:sp>
        <p:nvSpPr>
          <p:cNvPr id="36" name="矩形 35">
            <a:extLst>
              <a:ext uri="{FF2B5EF4-FFF2-40B4-BE49-F238E27FC236}">
                <a16:creationId xmlns:a16="http://schemas.microsoft.com/office/drawing/2014/main" id="{A81283F0-E0B5-434A-BF5A-C3940246A919}"/>
              </a:ext>
            </a:extLst>
          </p:cNvPr>
          <p:cNvSpPr/>
          <p:nvPr/>
        </p:nvSpPr>
        <p:spPr>
          <a:xfrm>
            <a:off x="5933332" y="1969095"/>
            <a:ext cx="1656182" cy="307777"/>
          </a:xfrm>
          <a:prstGeom prst="rect">
            <a:avLst/>
          </a:prstGeom>
          <a:solidFill>
            <a:schemeClr val="accent4">
              <a:lumMod val="20000"/>
              <a:lumOff val="8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过压保护</a:t>
            </a:r>
            <a:r>
              <a:rPr lang="en-US" altLang="zh-CN" sz="1400" dirty="0">
                <a:solidFill>
                  <a:srgbClr val="0000FF"/>
                </a:solidFill>
                <a:ea typeface="宋体" panose="02010600030101010101" pitchFamily="2" charset="-122"/>
                <a:cs typeface="Times New Roman" panose="02020603050405020304" pitchFamily="18" charset="0"/>
              </a:rPr>
              <a:t>OVP</a:t>
            </a:r>
            <a:endParaRPr lang="zh-CN" altLang="en-US" sz="1400" dirty="0">
              <a:solidFill>
                <a:srgbClr val="0000FF"/>
              </a:solidFill>
              <a:ea typeface="宋体" panose="02010600030101010101" pitchFamily="2" charset="-122"/>
              <a:cs typeface="Times New Roman" panose="02020603050405020304" pitchFamily="18" charset="0"/>
            </a:endParaRPr>
          </a:p>
        </p:txBody>
      </p:sp>
      <p:sp>
        <p:nvSpPr>
          <p:cNvPr id="37" name="矩形 36">
            <a:extLst>
              <a:ext uri="{FF2B5EF4-FFF2-40B4-BE49-F238E27FC236}">
                <a16:creationId xmlns:a16="http://schemas.microsoft.com/office/drawing/2014/main" id="{3C0C913D-455F-42D2-AA9A-9C9E1D4117D3}"/>
              </a:ext>
            </a:extLst>
          </p:cNvPr>
          <p:cNvSpPr/>
          <p:nvPr/>
        </p:nvSpPr>
        <p:spPr>
          <a:xfrm>
            <a:off x="5933331" y="2276872"/>
            <a:ext cx="1656183" cy="307777"/>
          </a:xfrm>
          <a:prstGeom prst="rect">
            <a:avLst/>
          </a:prstGeom>
          <a:solidFill>
            <a:schemeClr val="accent4">
              <a:lumMod val="40000"/>
              <a:lumOff val="6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欠压锁定</a:t>
            </a:r>
            <a:r>
              <a:rPr lang="en-US" altLang="zh-CN" sz="1400" dirty="0">
                <a:solidFill>
                  <a:srgbClr val="0000FF"/>
                </a:solidFill>
                <a:ea typeface="宋体" panose="02010600030101010101" pitchFamily="2" charset="-122"/>
                <a:cs typeface="Times New Roman" panose="02020603050405020304" pitchFamily="18" charset="0"/>
              </a:rPr>
              <a:t>UVLO</a:t>
            </a:r>
            <a:endParaRPr lang="zh-CN" altLang="en-US" sz="1400" dirty="0">
              <a:solidFill>
                <a:srgbClr val="0000FF"/>
              </a:solidFill>
              <a:ea typeface="宋体"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AC45328A-0337-4BE6-AB2B-BCA4EF0E5340}"/>
              </a:ext>
            </a:extLst>
          </p:cNvPr>
          <p:cNvSpPr/>
          <p:nvPr/>
        </p:nvSpPr>
        <p:spPr>
          <a:xfrm>
            <a:off x="5933330" y="2584649"/>
            <a:ext cx="1656184" cy="307777"/>
          </a:xfrm>
          <a:prstGeom prst="rect">
            <a:avLst/>
          </a:prstGeom>
          <a:solidFill>
            <a:schemeClr val="accent4">
              <a:lumMod val="60000"/>
              <a:lumOff val="4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防反接电路</a:t>
            </a:r>
          </a:p>
        </p:txBody>
      </p:sp>
      <p:sp>
        <p:nvSpPr>
          <p:cNvPr id="39" name="箭头: 右 38">
            <a:extLst>
              <a:ext uri="{FF2B5EF4-FFF2-40B4-BE49-F238E27FC236}">
                <a16:creationId xmlns:a16="http://schemas.microsoft.com/office/drawing/2014/main" id="{F6FC7918-6ABE-48E7-98AE-FEC262788983}"/>
              </a:ext>
            </a:extLst>
          </p:cNvPr>
          <p:cNvSpPr/>
          <p:nvPr/>
        </p:nvSpPr>
        <p:spPr>
          <a:xfrm>
            <a:off x="2432976" y="2051920"/>
            <a:ext cx="349250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11DF3CA2-5182-47A1-9870-9D09DBC0347E}"/>
              </a:ext>
            </a:extLst>
          </p:cNvPr>
          <p:cNvSpPr/>
          <p:nvPr/>
        </p:nvSpPr>
        <p:spPr>
          <a:xfrm>
            <a:off x="2432976" y="2359697"/>
            <a:ext cx="349250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B60207F3-D27A-4646-8420-F9FFE039DC4A}"/>
              </a:ext>
            </a:extLst>
          </p:cNvPr>
          <p:cNvSpPr/>
          <p:nvPr/>
        </p:nvSpPr>
        <p:spPr>
          <a:xfrm>
            <a:off x="2434772" y="2667473"/>
            <a:ext cx="349250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A90CAD8-75EB-47E0-BFE9-569FC2C57285}"/>
              </a:ext>
            </a:extLst>
          </p:cNvPr>
          <p:cNvSpPr/>
          <p:nvPr/>
        </p:nvSpPr>
        <p:spPr>
          <a:xfrm>
            <a:off x="2428024" y="2974305"/>
            <a:ext cx="349250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A257CCFA-056D-409C-B1C5-6A1DB44BE1A6}"/>
              </a:ext>
            </a:extLst>
          </p:cNvPr>
          <p:cNvSpPr/>
          <p:nvPr/>
        </p:nvSpPr>
        <p:spPr>
          <a:xfrm>
            <a:off x="5933330" y="2892425"/>
            <a:ext cx="1656184" cy="307777"/>
          </a:xfrm>
          <a:prstGeom prst="rect">
            <a:avLst/>
          </a:prstGeom>
          <a:solidFill>
            <a:schemeClr val="accent4">
              <a:lumMod val="75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隔离、滤波</a:t>
            </a:r>
          </a:p>
        </p:txBody>
      </p:sp>
      <p:sp>
        <p:nvSpPr>
          <p:cNvPr id="44" name="圆角矩形 1">
            <a:extLst>
              <a:ext uri="{FF2B5EF4-FFF2-40B4-BE49-F238E27FC236}">
                <a16:creationId xmlns:a16="http://schemas.microsoft.com/office/drawing/2014/main" id="{D9D5DD92-9172-43BE-9BB2-C02BC79F655A}"/>
              </a:ext>
            </a:extLst>
          </p:cNvPr>
          <p:cNvSpPr/>
          <p:nvPr/>
        </p:nvSpPr>
        <p:spPr>
          <a:xfrm>
            <a:off x="683568" y="3861594"/>
            <a:ext cx="7848872" cy="1875314"/>
          </a:xfrm>
          <a:prstGeom prst="roundRect">
            <a:avLst>
              <a:gd name="adj" fmla="val 8734"/>
            </a:avLst>
          </a:prstGeom>
          <a:solidFill>
            <a:srgbClr val="FFFF00"/>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Ø"/>
            </a:pPr>
            <a:r>
              <a:rPr lang="zh-CN" altLang="en-US" sz="1800" b="0" dirty="0">
                <a:solidFill>
                  <a:srgbClr val="FF0000"/>
                </a:solidFill>
              </a:rPr>
              <a:t>过压现象经常与过流现象同时存在，此时电路失效的本质是过载导致过热；</a:t>
            </a:r>
            <a:endParaRPr lang="en-US" altLang="zh-CN" sz="1800" b="0" dirty="0">
              <a:solidFill>
                <a:srgbClr val="FF0000"/>
              </a:solidFill>
            </a:endParaRPr>
          </a:p>
          <a:p>
            <a:pPr marL="285750" indent="-285750">
              <a:lnSpc>
                <a:spcPct val="150000"/>
              </a:lnSpc>
              <a:buFont typeface="Wingdings" panose="05000000000000000000" pitchFamily="2" charset="2"/>
              <a:buChar char="Ø"/>
            </a:pPr>
            <a:r>
              <a:rPr lang="zh-CN" altLang="en-US" sz="1800" b="0" dirty="0">
                <a:solidFill>
                  <a:srgbClr val="FF0000"/>
                </a:solidFill>
              </a:rPr>
              <a:t>过压现象也是绝缘击穿现象的诱因，特别对半导体器件（如</a:t>
            </a:r>
            <a:r>
              <a:rPr lang="en-US" altLang="zh-CN" sz="1800" b="0" dirty="0">
                <a:solidFill>
                  <a:srgbClr val="FF0000"/>
                </a:solidFill>
              </a:rPr>
              <a:t>CMOS</a:t>
            </a:r>
            <a:r>
              <a:rPr lang="zh-CN" altLang="en-US" sz="1800" b="0" dirty="0">
                <a:solidFill>
                  <a:srgbClr val="FF0000"/>
                </a:solidFill>
              </a:rPr>
              <a:t>电路）损伤是不可逆的。</a:t>
            </a:r>
          </a:p>
        </p:txBody>
      </p:sp>
    </p:spTree>
    <p:extLst>
      <p:ext uri="{BB962C8B-B14F-4D97-AF65-F5344CB8AC3E}">
        <p14:creationId xmlns:p14="http://schemas.microsoft.com/office/powerpoint/2010/main" val="37135974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504F8BD2-1C1E-4CA8-8541-8E2FC26B8CD1}" type="slidenum">
              <a:rPr lang="en-US" altLang="zh-CN" sz="1400" b="0">
                <a:solidFill>
                  <a:schemeClr val="tx1"/>
                </a:solidFill>
                <a:latin typeface="Arial" charset="0"/>
                <a:ea typeface="宋体" charset="-122"/>
              </a:rPr>
              <a:pPr algn="r"/>
              <a:t>130</a:t>
            </a:fld>
            <a:r>
              <a:rPr lang="en-US" altLang="zh-CN" sz="1400" b="0">
                <a:solidFill>
                  <a:schemeClr val="tx1"/>
                </a:solidFill>
                <a:latin typeface="Arial" charset="0"/>
                <a:ea typeface="宋体" charset="-122"/>
              </a:rPr>
              <a:t>/pp</a:t>
            </a:r>
          </a:p>
        </p:txBody>
      </p:sp>
      <p:sp>
        <p:nvSpPr>
          <p:cNvPr id="104452" name="Text Box 4"/>
          <p:cNvSpPr txBox="1">
            <a:spLocks noChangeArrowheads="1"/>
          </p:cNvSpPr>
          <p:nvPr/>
        </p:nvSpPr>
        <p:spPr bwMode="auto">
          <a:xfrm>
            <a:off x="1066800" y="59436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1800" b="0">
                <a:solidFill>
                  <a:schemeClr val="tx1"/>
                </a:solidFill>
                <a:latin typeface="Arial" charset="0"/>
                <a:ea typeface="宋体" charset="-122"/>
              </a:rPr>
              <a:t>1</a:t>
            </a:r>
          </a:p>
        </p:txBody>
      </p:sp>
      <p:sp>
        <p:nvSpPr>
          <p:cNvPr id="104453" name="Rectangle 5"/>
          <p:cNvSpPr>
            <a:spLocks noChangeArrowheads="1"/>
          </p:cNvSpPr>
          <p:nvPr/>
        </p:nvSpPr>
        <p:spPr bwMode="auto">
          <a:xfrm>
            <a:off x="533400"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干扰机理</a:t>
            </a:r>
          </a:p>
        </p:txBody>
      </p:sp>
      <p:pic>
        <p:nvPicPr>
          <p:cNvPr id="104454" name="Picture 6"/>
          <p:cNvPicPr>
            <a:picLocks noChangeAspect="1" noChangeArrowheads="1"/>
          </p:cNvPicPr>
          <p:nvPr/>
        </p:nvPicPr>
        <p:blipFill>
          <a:blip r:embed="rId3">
            <a:extLst>
              <a:ext uri="{28A0092B-C50C-407E-A947-70E740481C1C}">
                <a14:useLocalDpi xmlns:a14="http://schemas.microsoft.com/office/drawing/2010/main" val="0"/>
              </a:ext>
            </a:extLst>
          </a:blip>
          <a:srcRect r="50780"/>
          <a:stretch>
            <a:fillRect/>
          </a:stretch>
        </p:blipFill>
        <p:spPr bwMode="auto">
          <a:xfrm>
            <a:off x="214313" y="1535113"/>
            <a:ext cx="4357687" cy="33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5" name="Text Box 7"/>
          <p:cNvSpPr txBox="1">
            <a:spLocks noChangeArrowheads="1"/>
          </p:cNvSpPr>
          <p:nvPr/>
        </p:nvSpPr>
        <p:spPr bwMode="auto">
          <a:xfrm>
            <a:off x="685800" y="5334000"/>
            <a:ext cx="7620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000" dirty="0">
                <a:solidFill>
                  <a:srgbClr val="0000FF"/>
                </a:solidFill>
                <a:latin typeface="Arial" charset="0"/>
                <a:ea typeface="宋体" charset="-122"/>
              </a:rPr>
              <a:t>       静电放电瞬间，30-50</a:t>
            </a:r>
            <a:r>
              <a:rPr lang="en-US" altLang="zh-CN" sz="2000" dirty="0">
                <a:solidFill>
                  <a:srgbClr val="0000FF"/>
                </a:solidFill>
                <a:latin typeface="Arial" charset="0"/>
                <a:ea typeface="宋体" charset="-122"/>
              </a:rPr>
              <a:t>A</a:t>
            </a:r>
            <a:r>
              <a:rPr lang="zh-CN" altLang="en-US" sz="2000" dirty="0">
                <a:solidFill>
                  <a:srgbClr val="0000FF"/>
                </a:solidFill>
                <a:latin typeface="Arial" charset="0"/>
                <a:ea typeface="宋体" charset="-122"/>
              </a:rPr>
              <a:t>脉冲峰值电流在1</a:t>
            </a:r>
            <a:r>
              <a:rPr lang="en-US" altLang="zh-CN" sz="2000" dirty="0">
                <a:solidFill>
                  <a:srgbClr val="0000FF"/>
                </a:solidFill>
                <a:latin typeface="Arial" charset="0"/>
                <a:ea typeface="宋体" charset="-122"/>
              </a:rPr>
              <a:t>ns</a:t>
            </a:r>
            <a:r>
              <a:rPr lang="zh-CN" altLang="en-US" sz="2000" dirty="0">
                <a:solidFill>
                  <a:srgbClr val="0000FF"/>
                </a:solidFill>
                <a:latin typeface="Arial" charset="0"/>
                <a:ea typeface="宋体" charset="-122"/>
              </a:rPr>
              <a:t>以内的达到最大值，瞬间的电荷积累，将使设备上被电击处电位迅速升高，如果电荷来不及释放，就会产生电场干扰。</a:t>
            </a:r>
          </a:p>
        </p:txBody>
      </p:sp>
      <p:pic>
        <p:nvPicPr>
          <p:cNvPr id="104456" name="Picture 8"/>
          <p:cNvPicPr>
            <a:picLocks noChangeAspect="1" noChangeArrowheads="1"/>
          </p:cNvPicPr>
          <p:nvPr/>
        </p:nvPicPr>
        <p:blipFill>
          <a:blip r:embed="rId4">
            <a:extLst>
              <a:ext uri="{28A0092B-C50C-407E-A947-70E740481C1C}">
                <a14:useLocalDpi xmlns:a14="http://schemas.microsoft.com/office/drawing/2010/main" val="0"/>
              </a:ext>
            </a:extLst>
          </a:blip>
          <a:srcRect r="778"/>
          <a:stretch>
            <a:fillRect/>
          </a:stretch>
        </p:blipFill>
        <p:spPr bwMode="auto">
          <a:xfrm>
            <a:off x="3962400" y="1455738"/>
            <a:ext cx="4648200"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AB76EC3-B78E-4947-A7C9-EE42931DCFAA}"/>
              </a:ext>
            </a:extLst>
          </p:cNvPr>
          <p:cNvSpPr txBox="1">
            <a:spLocks noChangeArrowheads="1"/>
          </p:cNvSpPr>
          <p:nvPr/>
        </p:nvSpPr>
        <p:spPr bwMode="auto">
          <a:xfrm>
            <a:off x="6781800" y="59490"/>
            <a:ext cx="8865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a:solidFill>
                  <a:schemeClr val="bg1"/>
                </a:solidFill>
                <a:latin typeface="微软雅黑" pitchFamily="34" charset="-122"/>
                <a:ea typeface="微软雅黑" pitchFamily="34" charset="-122"/>
              </a:rPr>
              <a:t>ESD </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742161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3C2AE753-1C5E-4B0B-810A-AAA789C57FE1}" type="slidenum">
              <a:rPr lang="en-US" altLang="zh-CN" sz="1400" b="0">
                <a:solidFill>
                  <a:schemeClr val="tx1"/>
                </a:solidFill>
                <a:latin typeface="Arial" charset="0"/>
                <a:ea typeface="宋体" charset="-122"/>
              </a:rPr>
              <a:pPr algn="r"/>
              <a:t>131</a:t>
            </a:fld>
            <a:r>
              <a:rPr lang="en-US" altLang="zh-CN" sz="1400" b="0">
                <a:solidFill>
                  <a:schemeClr val="tx1"/>
                </a:solidFill>
                <a:latin typeface="Arial" charset="0"/>
                <a:ea typeface="宋体" charset="-122"/>
              </a:rPr>
              <a:t>/pp</a:t>
            </a:r>
          </a:p>
        </p:txBody>
      </p:sp>
      <p:sp>
        <p:nvSpPr>
          <p:cNvPr id="105476" name="Rectangle 5"/>
          <p:cNvSpPr>
            <a:spLocks noChangeArrowheads="1"/>
          </p:cNvSpPr>
          <p:nvPr/>
        </p:nvSpPr>
        <p:spPr bwMode="auto">
          <a:xfrm>
            <a:off x="533400"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干扰机理</a:t>
            </a:r>
          </a:p>
        </p:txBody>
      </p:sp>
      <p:pic>
        <p:nvPicPr>
          <p:cNvPr id="10547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71600"/>
            <a:ext cx="7162800"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8" name="Text Box 9"/>
          <p:cNvSpPr txBox="1">
            <a:spLocks noChangeArrowheads="1"/>
          </p:cNvSpPr>
          <p:nvPr/>
        </p:nvSpPr>
        <p:spPr bwMode="auto">
          <a:xfrm>
            <a:off x="533400" y="5715000"/>
            <a:ext cx="7620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       静电放电瞬间产生强烈的电场和磁场，对被电击设备以及附近设备都会产生影响。</a:t>
            </a:r>
          </a:p>
        </p:txBody>
      </p:sp>
      <p:sp>
        <p:nvSpPr>
          <p:cNvPr id="8" name="Rectangle 2">
            <a:extLst>
              <a:ext uri="{FF2B5EF4-FFF2-40B4-BE49-F238E27FC236}">
                <a16:creationId xmlns:a16="http://schemas.microsoft.com/office/drawing/2014/main" id="{A8719CCC-1A81-425C-9A1F-775A36994020}"/>
              </a:ext>
            </a:extLst>
          </p:cNvPr>
          <p:cNvSpPr txBox="1">
            <a:spLocks noChangeArrowheads="1"/>
          </p:cNvSpPr>
          <p:nvPr/>
        </p:nvSpPr>
        <p:spPr bwMode="auto">
          <a:xfrm>
            <a:off x="6781800" y="59490"/>
            <a:ext cx="8865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a:solidFill>
                  <a:schemeClr val="bg1"/>
                </a:solidFill>
                <a:latin typeface="微软雅黑" pitchFamily="34" charset="-122"/>
                <a:ea typeface="微软雅黑" pitchFamily="34" charset="-122"/>
              </a:rPr>
              <a:t>ESD </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0325209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B5451382-1D9E-46A0-86B0-2D2129449D83}" type="slidenum">
              <a:rPr lang="en-US" altLang="zh-CN" sz="1400" b="0">
                <a:solidFill>
                  <a:schemeClr val="tx1"/>
                </a:solidFill>
                <a:latin typeface="Arial" charset="0"/>
                <a:ea typeface="宋体" charset="-122"/>
              </a:rPr>
              <a:pPr algn="r"/>
              <a:t>132</a:t>
            </a:fld>
            <a:r>
              <a:rPr lang="en-US" altLang="zh-CN" sz="1400" b="0">
                <a:solidFill>
                  <a:schemeClr val="tx1"/>
                </a:solidFill>
                <a:latin typeface="Arial" charset="0"/>
                <a:ea typeface="宋体" charset="-122"/>
              </a:rPr>
              <a:t>/pp</a:t>
            </a:r>
          </a:p>
        </p:txBody>
      </p:sp>
      <p:sp>
        <p:nvSpPr>
          <p:cNvPr id="106500" name="Rectangle 4"/>
          <p:cNvSpPr>
            <a:spLocks noChangeArrowheads="1"/>
          </p:cNvSpPr>
          <p:nvPr/>
        </p:nvSpPr>
        <p:spPr bwMode="auto">
          <a:xfrm>
            <a:off x="533400"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失败原因</a:t>
            </a:r>
          </a:p>
        </p:txBody>
      </p:sp>
      <p:sp>
        <p:nvSpPr>
          <p:cNvPr id="106501" name="Text Box 6"/>
          <p:cNvSpPr txBox="1">
            <a:spLocks noChangeArrowheads="1"/>
          </p:cNvSpPr>
          <p:nvPr/>
        </p:nvSpPr>
        <p:spPr bwMode="auto">
          <a:xfrm>
            <a:off x="457200" y="16002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1、静电放电脉冲进入电路</a:t>
            </a:r>
          </a:p>
        </p:txBody>
      </p:sp>
      <p:pic>
        <p:nvPicPr>
          <p:cNvPr id="106502" name="Picture 7"/>
          <p:cNvPicPr>
            <a:picLocks noChangeAspect="1" noChangeArrowheads="1"/>
          </p:cNvPicPr>
          <p:nvPr/>
        </p:nvPicPr>
        <p:blipFill>
          <a:blip r:embed="rId3">
            <a:extLst>
              <a:ext uri="{28A0092B-C50C-407E-A947-70E740481C1C}">
                <a14:useLocalDpi xmlns:a14="http://schemas.microsoft.com/office/drawing/2010/main" val="0"/>
              </a:ext>
            </a:extLst>
          </a:blip>
          <a:srcRect r="1088"/>
          <a:stretch>
            <a:fillRect/>
          </a:stretch>
        </p:blipFill>
        <p:spPr bwMode="auto">
          <a:xfrm>
            <a:off x="609600" y="2446338"/>
            <a:ext cx="4038600"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8"/>
          <p:cNvPicPr>
            <a:picLocks noChangeAspect="1" noChangeArrowheads="1"/>
          </p:cNvPicPr>
          <p:nvPr/>
        </p:nvPicPr>
        <p:blipFill>
          <a:blip r:embed="rId4">
            <a:extLst>
              <a:ext uri="{28A0092B-C50C-407E-A947-70E740481C1C}">
                <a14:useLocalDpi xmlns:a14="http://schemas.microsoft.com/office/drawing/2010/main" val="0"/>
              </a:ext>
            </a:extLst>
          </a:blip>
          <a:srcRect r="1990"/>
          <a:stretch>
            <a:fillRect/>
          </a:stretch>
        </p:blipFill>
        <p:spPr bwMode="auto">
          <a:xfrm>
            <a:off x="4800600" y="2514600"/>
            <a:ext cx="4038600"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4" name="Text Box 9"/>
          <p:cNvSpPr txBox="1">
            <a:spLocks noChangeArrowheads="1"/>
          </p:cNvSpPr>
          <p:nvPr/>
        </p:nvSpPr>
        <p:spPr bwMode="auto">
          <a:xfrm>
            <a:off x="533400" y="50292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2)通过滤波电容进入电路</a:t>
            </a:r>
          </a:p>
        </p:txBody>
      </p:sp>
      <p:sp>
        <p:nvSpPr>
          <p:cNvPr id="106505" name="Text Box 10"/>
          <p:cNvSpPr txBox="1">
            <a:spLocks noChangeArrowheads="1"/>
          </p:cNvSpPr>
          <p:nvPr/>
        </p:nvSpPr>
        <p:spPr bwMode="auto">
          <a:xfrm>
            <a:off x="4572000" y="48006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通过导电不连续点进入电路</a:t>
            </a:r>
          </a:p>
        </p:txBody>
      </p:sp>
      <p:sp>
        <p:nvSpPr>
          <p:cNvPr id="106506" name="Text Box 11"/>
          <p:cNvSpPr txBox="1">
            <a:spLocks noChangeArrowheads="1"/>
          </p:cNvSpPr>
          <p:nvPr/>
        </p:nvSpPr>
        <p:spPr bwMode="auto">
          <a:xfrm>
            <a:off x="457200" y="57912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solidFill>
                  <a:srgbClr val="FF0000"/>
                </a:solidFill>
                <a:latin typeface="Arial" charset="0"/>
                <a:ea typeface="宋体" charset="-122"/>
              </a:rPr>
              <a:t>注意：端口滤波电容在</a:t>
            </a:r>
            <a:r>
              <a:rPr lang="en-US" altLang="zh-CN" sz="2400">
                <a:solidFill>
                  <a:srgbClr val="FF0000"/>
                </a:solidFill>
                <a:latin typeface="Arial" charset="0"/>
                <a:ea typeface="宋体" charset="-122"/>
              </a:rPr>
              <a:t>ESD</a:t>
            </a:r>
            <a:r>
              <a:rPr lang="zh-CN" altLang="en-US" sz="2400">
                <a:solidFill>
                  <a:srgbClr val="FF0000"/>
                </a:solidFill>
                <a:latin typeface="Arial" charset="0"/>
                <a:ea typeface="宋体" charset="-122"/>
              </a:rPr>
              <a:t>实验中是有害的！</a:t>
            </a:r>
          </a:p>
        </p:txBody>
      </p:sp>
      <p:sp>
        <p:nvSpPr>
          <p:cNvPr id="106507" name="Text Box 12"/>
          <p:cNvSpPr txBox="1">
            <a:spLocks noChangeArrowheads="1"/>
          </p:cNvSpPr>
          <p:nvPr/>
        </p:nvSpPr>
        <p:spPr bwMode="auto">
          <a:xfrm>
            <a:off x="533400" y="45720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1)放电直接发生在电缆上</a:t>
            </a:r>
          </a:p>
        </p:txBody>
      </p:sp>
      <p:sp>
        <p:nvSpPr>
          <p:cNvPr id="13" name="Rectangle 2">
            <a:extLst>
              <a:ext uri="{FF2B5EF4-FFF2-40B4-BE49-F238E27FC236}">
                <a16:creationId xmlns:a16="http://schemas.microsoft.com/office/drawing/2014/main" id="{EFB775F9-EB23-4EE4-AB47-C6DF42B55A27}"/>
              </a:ext>
            </a:extLst>
          </p:cNvPr>
          <p:cNvSpPr txBox="1">
            <a:spLocks noChangeArrowheads="1"/>
          </p:cNvSpPr>
          <p:nvPr/>
        </p:nvSpPr>
        <p:spPr bwMode="auto">
          <a:xfrm>
            <a:off x="6781800" y="59490"/>
            <a:ext cx="8865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a:solidFill>
                  <a:schemeClr val="bg1"/>
                </a:solidFill>
                <a:latin typeface="微软雅黑" pitchFamily="34" charset="-122"/>
                <a:ea typeface="微软雅黑" pitchFamily="34" charset="-122"/>
              </a:rPr>
              <a:t>ESD </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8697736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A4C540AE-E129-407E-9225-2D1BC96F4378}" type="slidenum">
              <a:rPr lang="en-US" altLang="zh-CN" sz="1400" b="0">
                <a:solidFill>
                  <a:schemeClr val="tx1"/>
                </a:solidFill>
                <a:latin typeface="Arial" charset="0"/>
                <a:ea typeface="宋体" charset="-122"/>
              </a:rPr>
              <a:pPr algn="r"/>
              <a:t>133</a:t>
            </a:fld>
            <a:r>
              <a:rPr lang="en-US" altLang="zh-CN" sz="1400" b="0">
                <a:solidFill>
                  <a:schemeClr val="tx1"/>
                </a:solidFill>
                <a:latin typeface="Arial" charset="0"/>
                <a:ea typeface="宋体" charset="-122"/>
              </a:rPr>
              <a:t>/pp</a:t>
            </a:r>
          </a:p>
        </p:txBody>
      </p:sp>
      <p:sp>
        <p:nvSpPr>
          <p:cNvPr id="107524" name="Rectangle 4"/>
          <p:cNvSpPr>
            <a:spLocks noChangeArrowheads="1"/>
          </p:cNvSpPr>
          <p:nvPr/>
        </p:nvSpPr>
        <p:spPr bwMode="auto">
          <a:xfrm>
            <a:off x="533400"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失败原因</a:t>
            </a:r>
          </a:p>
        </p:txBody>
      </p:sp>
      <p:sp>
        <p:nvSpPr>
          <p:cNvPr id="107525" name="Text Box 5"/>
          <p:cNvSpPr txBox="1">
            <a:spLocks noChangeArrowheads="1"/>
          </p:cNvSpPr>
          <p:nvPr/>
        </p:nvSpPr>
        <p:spPr bwMode="auto">
          <a:xfrm>
            <a:off x="457200" y="14478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2、静电放电通过杂散耦合电容进入电路</a:t>
            </a:r>
            <a:endParaRPr lang="en-US" altLang="zh-CN" sz="2400">
              <a:latin typeface="Arial" charset="0"/>
              <a:ea typeface="宋体" charset="-122"/>
            </a:endParaRPr>
          </a:p>
        </p:txBody>
      </p:sp>
      <p:sp>
        <p:nvSpPr>
          <p:cNvPr id="107526" name="Text Box 10"/>
          <p:cNvSpPr txBox="1">
            <a:spLocks noChangeArrowheads="1"/>
          </p:cNvSpPr>
          <p:nvPr/>
        </p:nvSpPr>
        <p:spPr bwMode="auto">
          <a:xfrm>
            <a:off x="533400" y="59436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solidFill>
                  <a:srgbClr val="FF0000"/>
                </a:solidFill>
                <a:latin typeface="Arial" charset="0"/>
                <a:ea typeface="宋体" charset="-122"/>
              </a:rPr>
              <a:t>在机箱缝隙、开孔、端子、螺钉处放电，容易发生失败！</a:t>
            </a:r>
          </a:p>
        </p:txBody>
      </p:sp>
      <p:graphicFrame>
        <p:nvGraphicFramePr>
          <p:cNvPr id="107527" name="Object 14"/>
          <p:cNvGraphicFramePr>
            <a:graphicFrameLocks noChangeAspect="1"/>
          </p:cNvGraphicFramePr>
          <p:nvPr/>
        </p:nvGraphicFramePr>
        <p:xfrm>
          <a:off x="76200" y="1979613"/>
          <a:ext cx="4038600" cy="3506787"/>
        </p:xfrm>
        <a:graphic>
          <a:graphicData uri="http://schemas.openxmlformats.org/presentationml/2006/ole">
            <mc:AlternateContent xmlns:mc="http://schemas.openxmlformats.org/markup-compatibility/2006">
              <mc:Choice xmlns:v="urn:schemas-microsoft-com:vml" Requires="v">
                <p:oleObj spid="_x0000_s34022" name="Visio" r:id="rId4" imgW="3376419" imgH="2933278" progId="Visio.Drawing.11">
                  <p:embed/>
                </p:oleObj>
              </mc:Choice>
              <mc:Fallback>
                <p:oleObj name="Visio" r:id="rId4" imgW="3376419" imgH="2933278" progId="Visio.Drawing.11">
                  <p:embed/>
                  <p:pic>
                    <p:nvPicPr>
                      <p:cNvPr id="107527"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979613"/>
                        <a:ext cx="4038600" cy="350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528" name="Object 16"/>
          <p:cNvGraphicFramePr>
            <a:graphicFrameLocks noChangeAspect="1"/>
          </p:cNvGraphicFramePr>
          <p:nvPr/>
        </p:nvGraphicFramePr>
        <p:xfrm>
          <a:off x="4343400" y="2438400"/>
          <a:ext cx="4495800" cy="3281363"/>
        </p:xfrm>
        <a:graphic>
          <a:graphicData uri="http://schemas.openxmlformats.org/presentationml/2006/ole">
            <mc:AlternateContent xmlns:mc="http://schemas.openxmlformats.org/markup-compatibility/2006">
              <mc:Choice xmlns:v="urn:schemas-microsoft-com:vml" Requires="v">
                <p:oleObj spid="_x0000_s34023" name="位图图像" r:id="rId6" imgW="3352381" imgH="2448267" progId="Paint.Picture">
                  <p:embed/>
                </p:oleObj>
              </mc:Choice>
              <mc:Fallback>
                <p:oleObj name="位图图像" r:id="rId6" imgW="3352381" imgH="2448267" progId="Paint.Picture">
                  <p:embed/>
                  <p:pic>
                    <p:nvPicPr>
                      <p:cNvPr id="107528"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2438400"/>
                        <a:ext cx="4495800" cy="328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2">
            <a:extLst>
              <a:ext uri="{FF2B5EF4-FFF2-40B4-BE49-F238E27FC236}">
                <a16:creationId xmlns:a16="http://schemas.microsoft.com/office/drawing/2014/main" id="{223BFDEF-F42D-4B92-ACC6-F0189C8C4F5E}"/>
              </a:ext>
            </a:extLst>
          </p:cNvPr>
          <p:cNvSpPr txBox="1">
            <a:spLocks noChangeArrowheads="1"/>
          </p:cNvSpPr>
          <p:nvPr/>
        </p:nvSpPr>
        <p:spPr bwMode="auto">
          <a:xfrm>
            <a:off x="6781800" y="59490"/>
            <a:ext cx="8865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a:solidFill>
                  <a:schemeClr val="bg1"/>
                </a:solidFill>
                <a:latin typeface="微软雅黑" pitchFamily="34" charset="-122"/>
                <a:ea typeface="微软雅黑" pitchFamily="34" charset="-122"/>
              </a:rPr>
              <a:t>ESD </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1720532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6E108C16-F91C-402E-8BF6-5F5D81205F84}" type="slidenum">
              <a:rPr lang="en-US" altLang="zh-CN" sz="1400" b="0">
                <a:solidFill>
                  <a:schemeClr val="tx1"/>
                </a:solidFill>
                <a:latin typeface="Arial" charset="0"/>
                <a:ea typeface="宋体" charset="-122"/>
              </a:rPr>
              <a:pPr algn="r"/>
              <a:t>134</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p:txBody>
          <a:bodyPr/>
          <a:lstStyle/>
          <a:p>
            <a:pPr>
              <a:defRPr/>
            </a:pPr>
            <a:r>
              <a:rPr lang="en-US" altLang="zh-CN" sz="3600" dirty="0"/>
              <a:t> </a:t>
            </a:r>
            <a:r>
              <a:rPr lang="en-US" altLang="zh-CN" sz="2400" dirty="0"/>
              <a:t>ESD:</a:t>
            </a:r>
            <a:r>
              <a:rPr lang="zh-CN" altLang="en-US" sz="2400" dirty="0"/>
              <a:t>静电放电抗扰度</a:t>
            </a:r>
          </a:p>
        </p:txBody>
      </p:sp>
      <p:sp>
        <p:nvSpPr>
          <p:cNvPr id="108548" name="Rectangle 4"/>
          <p:cNvSpPr>
            <a:spLocks noChangeArrowheads="1"/>
          </p:cNvSpPr>
          <p:nvPr/>
        </p:nvSpPr>
        <p:spPr bwMode="auto">
          <a:xfrm>
            <a:off x="533400"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失败原因</a:t>
            </a:r>
          </a:p>
        </p:txBody>
      </p:sp>
      <p:sp>
        <p:nvSpPr>
          <p:cNvPr id="108549" name="Text Box 5"/>
          <p:cNvSpPr txBox="1">
            <a:spLocks noChangeArrowheads="1"/>
          </p:cNvSpPr>
          <p:nvPr/>
        </p:nvSpPr>
        <p:spPr bwMode="auto">
          <a:xfrm>
            <a:off x="457200" y="14478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3、静电放电电流在传输中产生的辐射，干扰内部电路</a:t>
            </a:r>
            <a:endParaRPr lang="en-US" altLang="zh-CN" sz="2400">
              <a:latin typeface="Arial" charset="0"/>
              <a:ea typeface="宋体" charset="-122"/>
            </a:endParaRPr>
          </a:p>
        </p:txBody>
      </p:sp>
      <p:sp>
        <p:nvSpPr>
          <p:cNvPr id="108550" name="Text Box 6"/>
          <p:cNvSpPr txBox="1">
            <a:spLocks noChangeArrowheads="1"/>
          </p:cNvSpPr>
          <p:nvPr/>
        </p:nvSpPr>
        <p:spPr bwMode="auto">
          <a:xfrm>
            <a:off x="533400" y="59436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solidFill>
                  <a:srgbClr val="FF0000"/>
                </a:solidFill>
                <a:latin typeface="Arial" charset="0"/>
                <a:ea typeface="宋体" charset="-122"/>
              </a:rPr>
              <a:t>不要将小信号模拟、复位线等敏感电路靠近机箱金属边缘</a:t>
            </a:r>
          </a:p>
        </p:txBody>
      </p:sp>
      <p:sp>
        <p:nvSpPr>
          <p:cNvPr id="108551" name="Text Box 10"/>
          <p:cNvSpPr txBox="1">
            <a:spLocks noChangeArrowheads="1"/>
          </p:cNvSpPr>
          <p:nvPr/>
        </p:nvSpPr>
        <p:spPr bwMode="auto">
          <a:xfrm>
            <a:off x="5105400" y="2533650"/>
            <a:ext cx="35052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en-US" altLang="zh-CN" sz="2400">
                <a:solidFill>
                  <a:srgbClr val="0000FF"/>
                </a:solidFill>
                <a:latin typeface="Arial" charset="0"/>
                <a:ea typeface="宋体" charset="-122"/>
              </a:rPr>
              <a:t>       ESD</a:t>
            </a:r>
            <a:r>
              <a:rPr lang="zh-CN" altLang="en-US" sz="2400">
                <a:solidFill>
                  <a:srgbClr val="0000FF"/>
                </a:solidFill>
                <a:latin typeface="Arial" charset="0"/>
                <a:ea typeface="宋体" charset="-122"/>
              </a:rPr>
              <a:t>脉冲属于高频信号，集肤效应将其路径限制在机箱外壁，只要机箱完整，就不会产生内部辐射。</a:t>
            </a:r>
          </a:p>
          <a:p>
            <a:r>
              <a:rPr lang="zh-CN" altLang="en-US" sz="2400">
                <a:solidFill>
                  <a:srgbClr val="0000FF"/>
                </a:solidFill>
                <a:latin typeface="Arial" charset="0"/>
                <a:ea typeface="宋体" charset="-122"/>
              </a:rPr>
              <a:t>      辐射一般产生于在缝隙等阻抗不连续处</a:t>
            </a:r>
          </a:p>
        </p:txBody>
      </p:sp>
      <p:graphicFrame>
        <p:nvGraphicFramePr>
          <p:cNvPr id="108552" name="Object 11"/>
          <p:cNvGraphicFramePr>
            <a:graphicFrameLocks noChangeAspect="1"/>
          </p:cNvGraphicFramePr>
          <p:nvPr/>
        </p:nvGraphicFramePr>
        <p:xfrm>
          <a:off x="381000" y="2057400"/>
          <a:ext cx="4343400" cy="3538538"/>
        </p:xfrm>
        <a:graphic>
          <a:graphicData uri="http://schemas.openxmlformats.org/presentationml/2006/ole">
            <mc:AlternateContent xmlns:mc="http://schemas.openxmlformats.org/markup-compatibility/2006">
              <mc:Choice xmlns:v="urn:schemas-microsoft-com:vml" Requires="v">
                <p:oleObj spid="_x0000_s34932" name="Visio" r:id="rId4" imgW="3376419" imgH="2752198" progId="Visio.Drawing.11">
                  <p:embed/>
                </p:oleObj>
              </mc:Choice>
              <mc:Fallback>
                <p:oleObj name="Visio" r:id="rId4" imgW="3376419" imgH="2752198" progId="Visio.Drawing.11">
                  <p:embed/>
                  <p:pic>
                    <p:nvPicPr>
                      <p:cNvPr id="108552"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057400"/>
                        <a:ext cx="4343400" cy="353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2"/>
          <p:cNvSpPr txBox="1">
            <a:spLocks noChangeArrowheads="1"/>
          </p:cNvSpPr>
          <p:nvPr/>
        </p:nvSpPr>
        <p:spPr bwMode="auto">
          <a:xfrm>
            <a:off x="5788024" y="114276"/>
            <a:ext cx="317646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800" dirty="0">
                <a:solidFill>
                  <a:schemeClr val="bg1"/>
                </a:solidFill>
                <a:latin typeface="微软雅黑" pitchFamily="34" charset="-122"/>
                <a:ea typeface="微软雅黑" pitchFamily="34" charset="-122"/>
              </a:rPr>
              <a:t>四、工业</a:t>
            </a:r>
            <a:r>
              <a:rPr lang="en-US" altLang="zh-CN" sz="2800" dirty="0">
                <a:solidFill>
                  <a:schemeClr val="bg1"/>
                </a:solidFill>
                <a:latin typeface="微软雅黑" pitchFamily="34" charset="-122"/>
                <a:ea typeface="微软雅黑" pitchFamily="34" charset="-122"/>
              </a:rPr>
              <a:t>EMC</a:t>
            </a:r>
            <a:r>
              <a:rPr lang="zh-CN" altLang="en-US" sz="2800" dirty="0">
                <a:solidFill>
                  <a:schemeClr val="bg1"/>
                </a:solidFill>
                <a:latin typeface="微软雅黑" pitchFamily="34" charset="-122"/>
                <a:ea typeface="微软雅黑" pitchFamily="34" charset="-122"/>
              </a:rPr>
              <a:t>标准</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812377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E1122A38-46A9-4AEC-848E-577D4BAE75ED}" type="slidenum">
              <a:rPr lang="en-US" altLang="zh-CN" sz="1400" b="0">
                <a:solidFill>
                  <a:schemeClr val="tx1"/>
                </a:solidFill>
                <a:latin typeface="Arial" charset="0"/>
                <a:ea typeface="宋体" charset="-122"/>
              </a:rPr>
              <a:pPr algn="r"/>
              <a:t>135</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p:txBody>
          <a:bodyPr/>
          <a:lstStyle/>
          <a:p>
            <a:pPr>
              <a:defRPr/>
            </a:pPr>
            <a:r>
              <a:rPr lang="en-US" altLang="zh-CN" sz="3600" dirty="0"/>
              <a:t> </a:t>
            </a:r>
            <a:r>
              <a:rPr lang="en-US" altLang="zh-CN" sz="2400" dirty="0"/>
              <a:t>ESD:</a:t>
            </a:r>
            <a:r>
              <a:rPr lang="zh-CN" altLang="en-US" sz="2400" dirty="0"/>
              <a:t>静电放电抗扰度</a:t>
            </a:r>
          </a:p>
        </p:txBody>
      </p:sp>
      <p:sp>
        <p:nvSpPr>
          <p:cNvPr id="109572" name="Rectangle 4"/>
          <p:cNvSpPr>
            <a:spLocks noChangeArrowheads="1"/>
          </p:cNvSpPr>
          <p:nvPr/>
        </p:nvSpPr>
        <p:spPr bwMode="auto">
          <a:xfrm>
            <a:off x="533400"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失败原因</a:t>
            </a:r>
          </a:p>
        </p:txBody>
      </p:sp>
      <p:sp>
        <p:nvSpPr>
          <p:cNvPr id="109573" name="Text Box 5"/>
          <p:cNvSpPr txBox="1">
            <a:spLocks noChangeArrowheads="1"/>
          </p:cNvSpPr>
          <p:nvPr/>
        </p:nvSpPr>
        <p:spPr bwMode="auto">
          <a:xfrm>
            <a:off x="457200" y="14478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4、互连设备之间的影响</a:t>
            </a:r>
            <a:endParaRPr lang="en-US" altLang="zh-CN" sz="2400">
              <a:latin typeface="Arial" charset="0"/>
              <a:ea typeface="宋体" charset="-122"/>
            </a:endParaRPr>
          </a:p>
        </p:txBody>
      </p:sp>
      <p:sp>
        <p:nvSpPr>
          <p:cNvPr id="109574" name="Text Box 6"/>
          <p:cNvSpPr txBox="1">
            <a:spLocks noChangeArrowheads="1"/>
          </p:cNvSpPr>
          <p:nvPr/>
        </p:nvSpPr>
        <p:spPr bwMode="auto">
          <a:xfrm>
            <a:off x="533400" y="59436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solidFill>
                  <a:srgbClr val="FF0000"/>
                </a:solidFill>
                <a:latin typeface="Arial" charset="0"/>
                <a:ea typeface="宋体" charset="-122"/>
              </a:rPr>
              <a:t>      静电放电时，若设备</a:t>
            </a:r>
            <a:r>
              <a:rPr lang="en-US" altLang="zh-CN" sz="2400">
                <a:solidFill>
                  <a:srgbClr val="FF0000"/>
                </a:solidFill>
                <a:latin typeface="Arial" charset="0"/>
                <a:ea typeface="宋体" charset="-122"/>
              </a:rPr>
              <a:t>A</a:t>
            </a:r>
            <a:r>
              <a:rPr lang="zh-CN" altLang="en-US" sz="2400">
                <a:solidFill>
                  <a:srgbClr val="FF0000"/>
                </a:solidFill>
                <a:latin typeface="Arial" charset="0"/>
                <a:ea typeface="宋体" charset="-122"/>
              </a:rPr>
              <a:t>的接地阻抗大，电位抬高，通过连接电缆影响设备</a:t>
            </a:r>
            <a:r>
              <a:rPr lang="en-US" altLang="zh-CN" sz="2400">
                <a:solidFill>
                  <a:srgbClr val="FF0000"/>
                </a:solidFill>
                <a:latin typeface="Arial" charset="0"/>
                <a:ea typeface="宋体" charset="-122"/>
              </a:rPr>
              <a:t>B，</a:t>
            </a:r>
            <a:r>
              <a:rPr lang="zh-CN" altLang="en-US" sz="2400">
                <a:solidFill>
                  <a:srgbClr val="FF0000"/>
                </a:solidFill>
                <a:latin typeface="Arial" charset="0"/>
                <a:ea typeface="宋体" charset="-122"/>
              </a:rPr>
              <a:t>反之亦然</a:t>
            </a:r>
          </a:p>
        </p:txBody>
      </p:sp>
      <p:pic>
        <p:nvPicPr>
          <p:cNvPr id="109575" name="Picture 9"/>
          <p:cNvPicPr>
            <a:picLocks noChangeAspect="1" noChangeArrowheads="1"/>
          </p:cNvPicPr>
          <p:nvPr/>
        </p:nvPicPr>
        <p:blipFill>
          <a:blip r:embed="rId3">
            <a:extLst>
              <a:ext uri="{28A0092B-C50C-407E-A947-70E740481C1C}">
                <a14:useLocalDpi xmlns:a14="http://schemas.microsoft.com/office/drawing/2010/main" val="0"/>
              </a:ext>
            </a:extLst>
          </a:blip>
          <a:srcRect r="1923"/>
          <a:stretch>
            <a:fillRect/>
          </a:stretch>
        </p:blipFill>
        <p:spPr bwMode="auto">
          <a:xfrm>
            <a:off x="1143000" y="2057400"/>
            <a:ext cx="55626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5788024" y="114276"/>
            <a:ext cx="317646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800" dirty="0">
                <a:solidFill>
                  <a:schemeClr val="bg1"/>
                </a:solidFill>
                <a:latin typeface="微软雅黑" pitchFamily="34" charset="-122"/>
                <a:ea typeface="微软雅黑" pitchFamily="34" charset="-122"/>
              </a:rPr>
              <a:t>四、工业</a:t>
            </a:r>
            <a:r>
              <a:rPr lang="en-US" altLang="zh-CN" sz="2800" dirty="0">
                <a:solidFill>
                  <a:schemeClr val="bg1"/>
                </a:solidFill>
                <a:latin typeface="微软雅黑" pitchFamily="34" charset="-122"/>
                <a:ea typeface="微软雅黑" pitchFamily="34" charset="-122"/>
              </a:rPr>
              <a:t>EMC</a:t>
            </a:r>
            <a:r>
              <a:rPr lang="zh-CN" altLang="en-US" sz="2800" dirty="0">
                <a:solidFill>
                  <a:schemeClr val="bg1"/>
                </a:solidFill>
                <a:latin typeface="微软雅黑" pitchFamily="34" charset="-122"/>
                <a:ea typeface="微软雅黑" pitchFamily="34" charset="-122"/>
              </a:rPr>
              <a:t>标准</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214139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A38C8ADD-938B-4DDE-848E-A3D30DB38974}" type="slidenum">
              <a:rPr lang="en-US" altLang="zh-CN" sz="1400" b="0">
                <a:solidFill>
                  <a:schemeClr val="tx1"/>
                </a:solidFill>
                <a:latin typeface="Arial" charset="0"/>
                <a:ea typeface="宋体" charset="-122"/>
              </a:rPr>
              <a:pPr algn="r"/>
              <a:t>136</a:t>
            </a:fld>
            <a:r>
              <a:rPr lang="en-US" altLang="zh-CN" sz="1400" b="0">
                <a:solidFill>
                  <a:schemeClr val="tx1"/>
                </a:solidFill>
                <a:latin typeface="Arial" charset="0"/>
                <a:ea typeface="宋体" charset="-122"/>
              </a:rPr>
              <a:t>/pp</a:t>
            </a:r>
          </a:p>
        </p:txBody>
      </p:sp>
      <p:sp>
        <p:nvSpPr>
          <p:cNvPr id="110596" name="Rectangle 4"/>
          <p:cNvSpPr>
            <a:spLocks noChangeArrowheads="1"/>
          </p:cNvSpPr>
          <p:nvPr/>
        </p:nvSpPr>
        <p:spPr bwMode="auto">
          <a:xfrm>
            <a:off x="533400"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对  策</a:t>
            </a:r>
          </a:p>
        </p:txBody>
      </p:sp>
      <p:sp>
        <p:nvSpPr>
          <p:cNvPr id="110597" name="Text Box 5"/>
          <p:cNvSpPr txBox="1">
            <a:spLocks noChangeArrowheads="1"/>
          </p:cNvSpPr>
          <p:nvPr/>
        </p:nvSpPr>
        <p:spPr bwMode="auto">
          <a:xfrm>
            <a:off x="457200" y="14478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1、消除静电放电电磁辐射干扰路径（堵）</a:t>
            </a:r>
            <a:endParaRPr lang="en-US" altLang="zh-CN" sz="2400">
              <a:latin typeface="Arial" charset="0"/>
              <a:ea typeface="宋体" charset="-122"/>
            </a:endParaRPr>
          </a:p>
        </p:txBody>
      </p:sp>
      <p:pic>
        <p:nvPicPr>
          <p:cNvPr id="11059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38100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9" name="Picture 10"/>
          <p:cNvPicPr>
            <a:picLocks noChangeAspect="1" noChangeArrowheads="1"/>
          </p:cNvPicPr>
          <p:nvPr/>
        </p:nvPicPr>
        <p:blipFill>
          <a:blip r:embed="rId4">
            <a:extLst>
              <a:ext uri="{28A0092B-C50C-407E-A947-70E740481C1C}">
                <a14:useLocalDpi xmlns:a14="http://schemas.microsoft.com/office/drawing/2010/main" val="0"/>
              </a:ext>
            </a:extLst>
          </a:blip>
          <a:srcRect r="3966"/>
          <a:stretch>
            <a:fillRect/>
          </a:stretch>
        </p:blipFill>
        <p:spPr bwMode="auto">
          <a:xfrm>
            <a:off x="4800600" y="2347913"/>
            <a:ext cx="37338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583114"/>
            <a:ext cx="3960440" cy="1948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F01C61AC-D7B4-4306-BAF0-F434F7CAF41D}"/>
              </a:ext>
            </a:extLst>
          </p:cNvPr>
          <p:cNvSpPr txBox="1">
            <a:spLocks noChangeArrowheads="1"/>
          </p:cNvSpPr>
          <p:nvPr/>
        </p:nvSpPr>
        <p:spPr bwMode="auto">
          <a:xfrm>
            <a:off x="6781800" y="59490"/>
            <a:ext cx="8865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a:solidFill>
                  <a:schemeClr val="bg1"/>
                </a:solidFill>
                <a:latin typeface="微软雅黑" pitchFamily="34" charset="-122"/>
                <a:ea typeface="微软雅黑" pitchFamily="34" charset="-122"/>
              </a:rPr>
              <a:t>ESD </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7816004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7AE53687-5F0F-45C1-993E-8DFA5D0C8875}" type="slidenum">
              <a:rPr lang="en-US" altLang="zh-CN" sz="1400" b="0">
                <a:solidFill>
                  <a:schemeClr val="tx1"/>
                </a:solidFill>
                <a:latin typeface="Arial" charset="0"/>
                <a:ea typeface="宋体" charset="-122"/>
              </a:rPr>
              <a:pPr algn="r"/>
              <a:t>137</a:t>
            </a:fld>
            <a:r>
              <a:rPr lang="en-US" altLang="zh-CN" sz="1400" b="0">
                <a:solidFill>
                  <a:schemeClr val="tx1"/>
                </a:solidFill>
                <a:latin typeface="Arial" charset="0"/>
                <a:ea typeface="宋体" charset="-122"/>
              </a:rPr>
              <a:t>/pp</a:t>
            </a:r>
          </a:p>
        </p:txBody>
      </p:sp>
      <p:sp>
        <p:nvSpPr>
          <p:cNvPr id="111620" name="Rectangle 4"/>
          <p:cNvSpPr>
            <a:spLocks noChangeArrowheads="1"/>
          </p:cNvSpPr>
          <p:nvPr/>
        </p:nvSpPr>
        <p:spPr bwMode="auto">
          <a:xfrm>
            <a:off x="533400" y="8382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对  策</a:t>
            </a:r>
          </a:p>
        </p:txBody>
      </p:sp>
      <p:sp>
        <p:nvSpPr>
          <p:cNvPr id="111621" name="Text Box 5"/>
          <p:cNvSpPr txBox="1">
            <a:spLocks noChangeArrowheads="1"/>
          </p:cNvSpPr>
          <p:nvPr/>
        </p:nvSpPr>
        <p:spPr bwMode="auto">
          <a:xfrm>
            <a:off x="457200" y="12954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2、提供低阻抗静电泄放通路（疏）</a:t>
            </a:r>
            <a:endParaRPr lang="en-US" altLang="zh-CN" sz="2400">
              <a:latin typeface="Arial" charset="0"/>
              <a:ea typeface="宋体" charset="-122"/>
            </a:endParaRPr>
          </a:p>
        </p:txBody>
      </p:sp>
      <p:pic>
        <p:nvPicPr>
          <p:cNvPr id="111622" name="Picture 9"/>
          <p:cNvPicPr>
            <a:picLocks noChangeAspect="1" noChangeArrowheads="1"/>
          </p:cNvPicPr>
          <p:nvPr/>
        </p:nvPicPr>
        <p:blipFill>
          <a:blip r:embed="rId3">
            <a:extLst>
              <a:ext uri="{28A0092B-C50C-407E-A947-70E740481C1C}">
                <a14:useLocalDpi xmlns:a14="http://schemas.microsoft.com/office/drawing/2010/main" val="0"/>
              </a:ext>
            </a:extLst>
          </a:blip>
          <a:srcRect r="1021"/>
          <a:stretch>
            <a:fillRect/>
          </a:stretch>
        </p:blipFill>
        <p:spPr bwMode="auto">
          <a:xfrm>
            <a:off x="838200" y="1752600"/>
            <a:ext cx="73914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AE238BB4-69E9-47D3-BAF8-3E6073641567}"/>
              </a:ext>
            </a:extLst>
          </p:cNvPr>
          <p:cNvSpPr txBox="1">
            <a:spLocks noChangeArrowheads="1"/>
          </p:cNvSpPr>
          <p:nvPr/>
        </p:nvSpPr>
        <p:spPr bwMode="auto">
          <a:xfrm>
            <a:off x="6781800" y="59490"/>
            <a:ext cx="8865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a:solidFill>
                  <a:schemeClr val="bg1"/>
                </a:solidFill>
                <a:latin typeface="微软雅黑" pitchFamily="34" charset="-122"/>
                <a:ea typeface="微软雅黑" pitchFamily="34" charset="-122"/>
              </a:rPr>
              <a:t>ESD </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555032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6E3FE610-529A-4AC9-98FD-DAD79DC6FF0C}" type="slidenum">
              <a:rPr lang="en-US" altLang="zh-CN" sz="1400" b="0">
                <a:solidFill>
                  <a:schemeClr val="tx1"/>
                </a:solidFill>
                <a:latin typeface="Arial" charset="0"/>
                <a:ea typeface="宋体" charset="-122"/>
              </a:rPr>
              <a:pPr algn="r"/>
              <a:t>138</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2676329" y="863929"/>
            <a:ext cx="4096141" cy="506412"/>
          </a:xfr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400" dirty="0">
                <a:solidFill>
                  <a:srgbClr val="0000FF"/>
                </a:solidFill>
              </a:rPr>
              <a:t>EFT:</a:t>
            </a:r>
            <a:r>
              <a:rPr lang="zh-CN" altLang="en-US" sz="2400" dirty="0">
                <a:solidFill>
                  <a:srgbClr val="0000FF"/>
                </a:solidFill>
              </a:rPr>
              <a:t>电快瞬变脉冲群抗扰度</a:t>
            </a:r>
          </a:p>
        </p:txBody>
      </p:sp>
      <p:sp>
        <p:nvSpPr>
          <p:cNvPr id="114692"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14693" name="Rectangle 6"/>
          <p:cNvSpPr>
            <a:spLocks noChangeArrowheads="1"/>
          </p:cNvSpPr>
          <p:nvPr/>
        </p:nvSpPr>
        <p:spPr bwMode="auto">
          <a:xfrm>
            <a:off x="611188" y="83661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实验目的</a:t>
            </a:r>
          </a:p>
        </p:txBody>
      </p:sp>
      <p:pic>
        <p:nvPicPr>
          <p:cNvPr id="11469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368550"/>
            <a:ext cx="74676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 Box 8"/>
          <p:cNvSpPr txBox="1">
            <a:spLocks noChangeArrowheads="1"/>
          </p:cNvSpPr>
          <p:nvPr/>
        </p:nvSpPr>
        <p:spPr bwMode="auto">
          <a:xfrm>
            <a:off x="609600" y="1434899"/>
            <a:ext cx="7696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    模拟系统中感性负载断开时，产生的电弧引起的干扰对设备的影响。</a:t>
            </a:r>
          </a:p>
        </p:txBody>
      </p:sp>
      <p:sp>
        <p:nvSpPr>
          <p:cNvPr id="114696" name="Text Box 9"/>
          <p:cNvSpPr txBox="1">
            <a:spLocks noChangeArrowheads="1"/>
          </p:cNvSpPr>
          <p:nvPr/>
        </p:nvSpPr>
        <p:spPr bwMode="auto">
          <a:xfrm>
            <a:off x="4724400" y="2743200"/>
            <a:ext cx="35052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solidFill>
                  <a:srgbClr val="0000FF"/>
                </a:solidFill>
                <a:latin typeface="Arial" charset="0"/>
                <a:ea typeface="宋体" charset="-122"/>
              </a:rPr>
              <a:t> 感性负载断开过程</a:t>
            </a:r>
          </a:p>
        </p:txBody>
      </p:sp>
      <p:sp>
        <p:nvSpPr>
          <p:cNvPr id="9" name="Rectangle 2"/>
          <p:cNvSpPr txBox="1">
            <a:spLocks noChangeArrowheads="1"/>
          </p:cNvSpPr>
          <p:nvPr/>
        </p:nvSpPr>
        <p:spPr bwMode="auto">
          <a:xfrm>
            <a:off x="6876256" y="127794"/>
            <a:ext cx="99377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EFT</a:t>
            </a:r>
          </a:p>
        </p:txBody>
      </p:sp>
    </p:spTree>
    <p:extLst>
      <p:ext uri="{BB962C8B-B14F-4D97-AF65-F5344CB8AC3E}">
        <p14:creationId xmlns:p14="http://schemas.microsoft.com/office/powerpoint/2010/main" val="10614216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B42793F4-9916-4EB4-A660-4FED8964F806}" type="slidenum">
              <a:rPr lang="en-US" altLang="zh-CN" sz="1400" b="0">
                <a:solidFill>
                  <a:schemeClr val="tx1"/>
                </a:solidFill>
                <a:latin typeface="Arial" charset="0"/>
                <a:ea typeface="宋体" charset="-122"/>
              </a:rPr>
              <a:pPr algn="r"/>
              <a:t>139</a:t>
            </a:fld>
            <a:r>
              <a:rPr lang="en-US" altLang="zh-CN" sz="1400" b="0">
                <a:solidFill>
                  <a:schemeClr val="tx1"/>
                </a:solidFill>
                <a:latin typeface="Arial" charset="0"/>
                <a:ea typeface="宋体" charset="-122"/>
              </a:rPr>
              <a:t>/pp</a:t>
            </a:r>
          </a:p>
        </p:txBody>
      </p:sp>
      <p:sp>
        <p:nvSpPr>
          <p:cNvPr id="115716"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15717" name="Rectangle 5"/>
          <p:cNvSpPr>
            <a:spLocks noChangeArrowheads="1"/>
          </p:cNvSpPr>
          <p:nvPr/>
        </p:nvSpPr>
        <p:spPr bwMode="auto">
          <a:xfrm>
            <a:off x="611188" y="10668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实验方法</a:t>
            </a:r>
          </a:p>
        </p:txBody>
      </p:sp>
      <p:graphicFrame>
        <p:nvGraphicFramePr>
          <p:cNvPr id="115718" name="Object 9"/>
          <p:cNvGraphicFramePr>
            <a:graphicFrameLocks noChangeAspect="1"/>
          </p:cNvGraphicFramePr>
          <p:nvPr/>
        </p:nvGraphicFramePr>
        <p:xfrm>
          <a:off x="381000" y="1676400"/>
          <a:ext cx="3733800" cy="3151188"/>
        </p:xfrm>
        <a:graphic>
          <a:graphicData uri="http://schemas.openxmlformats.org/presentationml/2006/ole">
            <mc:AlternateContent xmlns:mc="http://schemas.openxmlformats.org/markup-compatibility/2006">
              <mc:Choice xmlns:v="urn:schemas-microsoft-com:vml" Requires="v">
                <p:oleObj spid="_x0000_s36070" name="Visio" r:id="rId4" imgW="4658604" imgH="3932032" progId="Visio.Drawing.11">
                  <p:embed/>
                </p:oleObj>
              </mc:Choice>
              <mc:Fallback>
                <p:oleObj name="Visio" r:id="rId4" imgW="4658604" imgH="3932032" progId="Visio.Drawing.11">
                  <p:embed/>
                  <p:pic>
                    <p:nvPicPr>
                      <p:cNvPr id="115718"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676400"/>
                        <a:ext cx="3733800" cy="315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19" name="Object 10"/>
          <p:cNvGraphicFramePr>
            <a:graphicFrameLocks noChangeAspect="1"/>
          </p:cNvGraphicFramePr>
          <p:nvPr/>
        </p:nvGraphicFramePr>
        <p:xfrm>
          <a:off x="4495800" y="1681163"/>
          <a:ext cx="4025900" cy="3195637"/>
        </p:xfrm>
        <a:graphic>
          <a:graphicData uri="http://schemas.openxmlformats.org/presentationml/2006/ole">
            <mc:AlternateContent xmlns:mc="http://schemas.openxmlformats.org/markup-compatibility/2006">
              <mc:Choice xmlns:v="urn:schemas-microsoft-com:vml" Requires="v">
                <p:oleObj spid="_x0000_s36071" name="Visio" r:id="rId6" imgW="4711466" imgH="3739705" progId="Visio.Drawing.11">
                  <p:embed/>
                </p:oleObj>
              </mc:Choice>
              <mc:Fallback>
                <p:oleObj name="Visio" r:id="rId6" imgW="4711466" imgH="3739705" progId="Visio.Drawing.11">
                  <p:embed/>
                  <p:pic>
                    <p:nvPicPr>
                      <p:cNvPr id="11571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1681163"/>
                        <a:ext cx="4025900" cy="319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20" name="Text Box 11"/>
          <p:cNvSpPr txBox="1">
            <a:spLocks noChangeArrowheads="1"/>
          </p:cNvSpPr>
          <p:nvPr/>
        </p:nvSpPr>
        <p:spPr bwMode="auto">
          <a:xfrm>
            <a:off x="1447800" y="5029200"/>
            <a:ext cx="16764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solidFill>
                  <a:srgbClr val="0000FF"/>
                </a:solidFill>
                <a:latin typeface="Arial" charset="0"/>
                <a:ea typeface="宋体" charset="-122"/>
              </a:rPr>
              <a:t>实验方法</a:t>
            </a:r>
          </a:p>
        </p:txBody>
      </p:sp>
      <p:sp>
        <p:nvSpPr>
          <p:cNvPr id="115721" name="Text Box 12"/>
          <p:cNvSpPr txBox="1">
            <a:spLocks noChangeArrowheads="1"/>
          </p:cNvSpPr>
          <p:nvPr/>
        </p:nvSpPr>
        <p:spPr bwMode="auto">
          <a:xfrm>
            <a:off x="5715000" y="5029200"/>
            <a:ext cx="16764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solidFill>
                  <a:srgbClr val="0000FF"/>
                </a:solidFill>
                <a:latin typeface="Arial" charset="0"/>
                <a:ea typeface="宋体" charset="-122"/>
              </a:rPr>
              <a:t>等效电路</a:t>
            </a:r>
          </a:p>
        </p:txBody>
      </p:sp>
      <p:sp>
        <p:nvSpPr>
          <p:cNvPr id="115722" name="Text Box 13"/>
          <p:cNvSpPr txBox="1">
            <a:spLocks noChangeArrowheads="1"/>
          </p:cNvSpPr>
          <p:nvPr/>
        </p:nvSpPr>
        <p:spPr bwMode="auto">
          <a:xfrm>
            <a:off x="533400" y="5715000"/>
            <a:ext cx="7696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      利用耦合钳与电缆之间的分布电容，将脉冲信号耦合到电源线和信号线上。</a:t>
            </a:r>
          </a:p>
        </p:txBody>
      </p:sp>
      <p:sp>
        <p:nvSpPr>
          <p:cNvPr id="12" name="Rectangle 2">
            <a:extLst>
              <a:ext uri="{FF2B5EF4-FFF2-40B4-BE49-F238E27FC236}">
                <a16:creationId xmlns:a16="http://schemas.microsoft.com/office/drawing/2014/main" id="{6092672C-548D-4F6B-B904-FF054814B875}"/>
              </a:ext>
            </a:extLst>
          </p:cNvPr>
          <p:cNvSpPr txBox="1">
            <a:spLocks noChangeArrowheads="1"/>
          </p:cNvSpPr>
          <p:nvPr/>
        </p:nvSpPr>
        <p:spPr bwMode="auto">
          <a:xfrm>
            <a:off x="6876256" y="127794"/>
            <a:ext cx="99377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EFT</a:t>
            </a:r>
          </a:p>
        </p:txBody>
      </p:sp>
    </p:spTree>
    <p:extLst>
      <p:ext uri="{BB962C8B-B14F-4D97-AF65-F5344CB8AC3E}">
        <p14:creationId xmlns:p14="http://schemas.microsoft.com/office/powerpoint/2010/main" val="84369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安全防护器件</a:t>
            </a:r>
          </a:p>
        </p:txBody>
      </p:sp>
      <p:sp>
        <p:nvSpPr>
          <p:cNvPr id="30" name="矩形 29">
            <a:extLst>
              <a:ext uri="{FF2B5EF4-FFF2-40B4-BE49-F238E27FC236}">
                <a16:creationId xmlns:a16="http://schemas.microsoft.com/office/drawing/2014/main" id="{2BFA8148-4BBF-4539-B3B9-456875D05919}"/>
              </a:ext>
            </a:extLst>
          </p:cNvPr>
          <p:cNvSpPr/>
          <p:nvPr/>
        </p:nvSpPr>
        <p:spPr>
          <a:xfrm>
            <a:off x="467544" y="1114291"/>
            <a:ext cx="2040944"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电压保护案例</a:t>
            </a:r>
          </a:p>
        </p:txBody>
      </p:sp>
      <p:pic>
        <p:nvPicPr>
          <p:cNvPr id="19" name="图片 18" descr="C:\Users\Administrator\AppData\Local\Temp\enhtmlclip\640(353).jpg">
            <a:extLst>
              <a:ext uri="{FF2B5EF4-FFF2-40B4-BE49-F238E27FC236}">
                <a16:creationId xmlns:a16="http://schemas.microsoft.com/office/drawing/2014/main" id="{6DD3D9B6-1800-4A21-A063-554D0C1E3F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7544" y="2348880"/>
            <a:ext cx="3573259" cy="2043931"/>
          </a:xfrm>
          <a:prstGeom prst="rect">
            <a:avLst/>
          </a:prstGeom>
          <a:noFill/>
          <a:ln>
            <a:noFill/>
          </a:ln>
        </p:spPr>
      </p:pic>
      <p:sp>
        <p:nvSpPr>
          <p:cNvPr id="3" name="矩形 2">
            <a:extLst>
              <a:ext uri="{FF2B5EF4-FFF2-40B4-BE49-F238E27FC236}">
                <a16:creationId xmlns:a16="http://schemas.microsoft.com/office/drawing/2014/main" id="{C625B516-4CD7-4530-883B-F27F111FF466}"/>
              </a:ext>
            </a:extLst>
          </p:cNvPr>
          <p:cNvSpPr/>
          <p:nvPr/>
        </p:nvSpPr>
        <p:spPr>
          <a:xfrm>
            <a:off x="539552" y="1700808"/>
            <a:ext cx="7992888" cy="523220"/>
          </a:xfrm>
          <a:prstGeom prst="rect">
            <a:avLst/>
          </a:prstGeom>
          <a:solidFill>
            <a:schemeClr val="accent3">
              <a:lumMod val="40000"/>
              <a:lumOff val="60000"/>
            </a:schemeClr>
          </a:solidFill>
        </p:spPr>
        <p:txBody>
          <a:bodyPr wrap="square">
            <a:spAutoFit/>
          </a:bodyPr>
          <a:lstStyle/>
          <a:p>
            <a:pPr marL="285750" indent="-285750">
              <a:buFont typeface="Wingdings" panose="05000000000000000000" pitchFamily="2" charset="2"/>
              <a:buChar char="Ø"/>
            </a:pPr>
            <a:r>
              <a:rPr lang="zh-CN" altLang="zh-CN" sz="1400" kern="0" dirty="0">
                <a:solidFill>
                  <a:srgbClr val="FF0000"/>
                </a:solidFill>
                <a:ea typeface="黑体" panose="02010609060101010101" pitchFamily="49" charset="-122"/>
                <a:cs typeface="宋体" panose="02010600030101010101" pitchFamily="2" charset="-122"/>
              </a:rPr>
              <a:t>我们想象中的供电电压波形可能是一条平的直线，没有起伏，而现实中的电压波形可能存在非常大的起伏。以汽车电子举例，以下情况均会引起电压很大的波动：</a:t>
            </a:r>
            <a:endParaRPr lang="zh-CN" altLang="en-US" sz="1400" dirty="0">
              <a:solidFill>
                <a:srgbClr val="FF0000"/>
              </a:solidFill>
            </a:endParaRPr>
          </a:p>
        </p:txBody>
      </p:sp>
      <p:graphicFrame>
        <p:nvGraphicFramePr>
          <p:cNvPr id="5" name="表格 4">
            <a:extLst>
              <a:ext uri="{FF2B5EF4-FFF2-40B4-BE49-F238E27FC236}">
                <a16:creationId xmlns:a16="http://schemas.microsoft.com/office/drawing/2014/main" id="{5CAEBFDA-E08E-48B0-BDE4-54AA6671DEC9}"/>
              </a:ext>
            </a:extLst>
          </p:cNvPr>
          <p:cNvGraphicFramePr>
            <a:graphicFrameLocks noGrp="1"/>
          </p:cNvGraphicFramePr>
          <p:nvPr>
            <p:extLst>
              <p:ext uri="{D42A27DB-BD31-4B8C-83A1-F6EECF244321}">
                <p14:modId xmlns:p14="http://schemas.microsoft.com/office/powerpoint/2010/main" val="2257653703"/>
              </p:ext>
            </p:extLst>
          </p:nvPr>
        </p:nvGraphicFramePr>
        <p:xfrm>
          <a:off x="4067944" y="2492896"/>
          <a:ext cx="4953000" cy="1112520"/>
        </p:xfrm>
        <a:graphic>
          <a:graphicData uri="http://schemas.openxmlformats.org/drawingml/2006/table">
            <a:tbl>
              <a:tblPr firstRow="1" firstCol="1" bandRow="1">
                <a:tableStyleId>{5C22544A-7EE6-4342-B048-85BDC9FD1C3A}</a:tableStyleId>
              </a:tblPr>
              <a:tblGrid>
                <a:gridCol w="1238250">
                  <a:extLst>
                    <a:ext uri="{9D8B030D-6E8A-4147-A177-3AD203B41FA5}">
                      <a16:colId xmlns:a16="http://schemas.microsoft.com/office/drawing/2014/main" val="4051875788"/>
                    </a:ext>
                  </a:extLst>
                </a:gridCol>
                <a:gridCol w="1238250">
                  <a:extLst>
                    <a:ext uri="{9D8B030D-6E8A-4147-A177-3AD203B41FA5}">
                      <a16:colId xmlns:a16="http://schemas.microsoft.com/office/drawing/2014/main" val="518006539"/>
                    </a:ext>
                  </a:extLst>
                </a:gridCol>
                <a:gridCol w="1238250">
                  <a:extLst>
                    <a:ext uri="{9D8B030D-6E8A-4147-A177-3AD203B41FA5}">
                      <a16:colId xmlns:a16="http://schemas.microsoft.com/office/drawing/2014/main" val="4202695914"/>
                    </a:ext>
                  </a:extLst>
                </a:gridCol>
                <a:gridCol w="1238250">
                  <a:extLst>
                    <a:ext uri="{9D8B030D-6E8A-4147-A177-3AD203B41FA5}">
                      <a16:colId xmlns:a16="http://schemas.microsoft.com/office/drawing/2014/main" val="2203949906"/>
                    </a:ext>
                  </a:extLst>
                </a:gridCol>
              </a:tblGrid>
              <a:tr h="0">
                <a:tc>
                  <a:txBody>
                    <a:bodyPr/>
                    <a:lstStyle/>
                    <a:p>
                      <a:pPr algn="ctr" latinLnBrk="1">
                        <a:spcAft>
                          <a:spcPts val="0"/>
                        </a:spcAft>
                      </a:pPr>
                      <a:r>
                        <a:rPr lang="zh-CN" sz="1050" kern="0">
                          <a:effectLst/>
                        </a:rPr>
                        <a:t>冷启动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latinLnBrk="1">
                        <a:spcAft>
                          <a:spcPts val="0"/>
                        </a:spcAft>
                      </a:pPr>
                      <a:r>
                        <a:rPr lang="zh-CN" sz="1050" kern="0">
                          <a:effectLst/>
                        </a:rPr>
                        <a:t>拋负载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latinLnBrk="1">
                        <a:spcAft>
                          <a:spcPts val="0"/>
                        </a:spcAft>
                      </a:pPr>
                      <a:r>
                        <a:rPr lang="zh-CN" sz="1050" kern="0">
                          <a:effectLst/>
                        </a:rPr>
                        <a:t>反向电压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latinLnBrk="1">
                        <a:spcAft>
                          <a:spcPts val="0"/>
                        </a:spcAft>
                      </a:pPr>
                      <a:r>
                        <a:rPr lang="zh-CN" sz="1050" kern="0">
                          <a:effectLst/>
                        </a:rPr>
                        <a:t>叠加交流电压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306015221"/>
                  </a:ext>
                </a:extLst>
              </a:tr>
              <a:tr h="0">
                <a:tc>
                  <a:txBody>
                    <a:bodyPr/>
                    <a:lstStyle/>
                    <a:p>
                      <a:pPr algn="l">
                        <a:spcAft>
                          <a:spcPts val="0"/>
                        </a:spcAft>
                      </a:pPr>
                      <a:r>
                        <a:rPr lang="zh-CN" sz="1050" kern="0">
                          <a:effectLst/>
                        </a:rPr>
                        <a:t>在汽车发动机达到自己热平衡之前，电压轨道上会出现特定的电压波形，特别是在寒冷的环境下。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spcAft>
                          <a:spcPts val="0"/>
                        </a:spcAft>
                      </a:pPr>
                      <a:r>
                        <a:rPr lang="zh-CN" sz="1050" kern="0">
                          <a:effectLst/>
                        </a:rPr>
                        <a:t>当马达产生充电电流时，蓄电池突然断开，将会产生很大的电压脉冲。</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spcAft>
                          <a:spcPts val="0"/>
                        </a:spcAft>
                      </a:pPr>
                      <a:r>
                        <a:rPr lang="zh-CN" sz="1050" kern="0">
                          <a:effectLst/>
                        </a:rPr>
                        <a:t>假如电池组接反了，可能会对整个电压轨道产生反向电压。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spcAft>
                          <a:spcPts val="0"/>
                        </a:spcAft>
                      </a:pPr>
                      <a:r>
                        <a:rPr lang="zh-CN" sz="1050" kern="0" dirty="0">
                          <a:effectLst/>
                        </a:rPr>
                        <a:t>比如，整流交流发电机的干扰，或者大电流负载切换时的干扰，都会以某种方式叠加到电源轨上。</a:t>
                      </a:r>
                      <a:endParaRPr lang="zh-CN" sz="1050" kern="100" dirty="0">
                        <a:effectLst/>
                      </a:endParaRPr>
                    </a:p>
                    <a:p>
                      <a:pPr algn="l">
                        <a:spcAft>
                          <a:spcPts val="0"/>
                        </a:spcAft>
                      </a:pPr>
                      <a:r>
                        <a:rPr lang="en-US" sz="10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664941011"/>
                  </a:ext>
                </a:extLst>
              </a:tr>
            </a:tbl>
          </a:graphicData>
        </a:graphic>
      </p:graphicFrame>
      <p:pic>
        <p:nvPicPr>
          <p:cNvPr id="24" name="图片 23" descr="C:\Users\Administrator\AppData\Local\Temp\enhtmlclip\640(354).jpg">
            <a:extLst>
              <a:ext uri="{FF2B5EF4-FFF2-40B4-BE49-F238E27FC236}">
                <a16:creationId xmlns:a16="http://schemas.microsoft.com/office/drawing/2014/main" id="{C47540DC-72ED-4EAE-A802-ECFAB7AC884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804061" y="4077395"/>
            <a:ext cx="4953000" cy="2159593"/>
          </a:xfrm>
          <a:prstGeom prst="rect">
            <a:avLst/>
          </a:prstGeom>
          <a:noFill/>
          <a:ln>
            <a:noFill/>
          </a:ln>
        </p:spPr>
      </p:pic>
      <p:sp>
        <p:nvSpPr>
          <p:cNvPr id="4" name="矩形 3">
            <a:extLst>
              <a:ext uri="{FF2B5EF4-FFF2-40B4-BE49-F238E27FC236}">
                <a16:creationId xmlns:a16="http://schemas.microsoft.com/office/drawing/2014/main" id="{D582EB68-2EB6-4825-9ACA-23C14B0317B9}"/>
              </a:ext>
            </a:extLst>
          </p:cNvPr>
          <p:cNvSpPr/>
          <p:nvPr/>
        </p:nvSpPr>
        <p:spPr>
          <a:xfrm>
            <a:off x="539552" y="4797152"/>
            <a:ext cx="2827777" cy="1323439"/>
          </a:xfrm>
          <a:prstGeom prst="rect">
            <a:avLst/>
          </a:prstGeom>
          <a:solidFill>
            <a:schemeClr val="accent6">
              <a:lumMod val="75000"/>
            </a:schemeClr>
          </a:solidFill>
        </p:spPr>
        <p:txBody>
          <a:bodyPr wrap="square">
            <a:spAutoFit/>
          </a:bodyPr>
          <a:lstStyle/>
          <a:p>
            <a:r>
              <a:rPr lang="zh-CN" altLang="zh-CN" sz="1600" kern="0" dirty="0">
                <a:solidFill>
                  <a:srgbClr val="0000FF"/>
                </a:solidFill>
                <a:ea typeface="黑体" panose="02010609060101010101" pitchFamily="49" charset="-122"/>
                <a:cs typeface="宋体" panose="02010600030101010101" pitchFamily="2" charset="-122"/>
              </a:rPr>
              <a:t>应对电路保护挑战的方案有许多种，可以通过被动保护器件，如</a:t>
            </a:r>
            <a:r>
              <a:rPr lang="en-US" altLang="zh-CN" sz="1600" kern="0" dirty="0">
                <a:solidFill>
                  <a:srgbClr val="0000FF"/>
                </a:solidFill>
                <a:ea typeface="黑体" panose="02010609060101010101" pitchFamily="49" charset="-122"/>
                <a:cs typeface="宋体" panose="02010600030101010101" pitchFamily="2" charset="-122"/>
              </a:rPr>
              <a:t>TVS</a:t>
            </a:r>
            <a:r>
              <a:rPr lang="zh-CN" altLang="zh-CN" sz="1600" kern="0" dirty="0">
                <a:solidFill>
                  <a:srgbClr val="0000FF"/>
                </a:solidFill>
                <a:ea typeface="黑体" panose="02010609060101010101" pitchFamily="49" charset="-122"/>
                <a:cs typeface="宋体" panose="02010600030101010101" pitchFamily="2" charset="-122"/>
              </a:rPr>
              <a:t>管、保险丝等加以保护，也可以通过主动浪涌抑制器来加以保护。</a:t>
            </a:r>
            <a:endParaRPr lang="zh-CN" altLang="en-US" sz="1600" dirty="0">
              <a:solidFill>
                <a:srgbClr val="0000FF"/>
              </a:solidFill>
            </a:endParaRPr>
          </a:p>
        </p:txBody>
      </p:sp>
    </p:spTree>
    <p:extLst>
      <p:ext uri="{BB962C8B-B14F-4D97-AF65-F5344CB8AC3E}">
        <p14:creationId xmlns:p14="http://schemas.microsoft.com/office/powerpoint/2010/main" val="37910547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9087096F-2092-48AE-AD5F-99B1DFFBBD92}" type="slidenum">
              <a:rPr lang="en-US" altLang="zh-CN" sz="1400" b="0">
                <a:solidFill>
                  <a:schemeClr val="tx1"/>
                </a:solidFill>
                <a:latin typeface="Arial" charset="0"/>
                <a:ea typeface="宋体" charset="-122"/>
              </a:rPr>
              <a:pPr algn="r"/>
              <a:t>140</a:t>
            </a:fld>
            <a:r>
              <a:rPr lang="en-US" altLang="zh-CN" sz="1400" b="0">
                <a:solidFill>
                  <a:schemeClr val="tx1"/>
                </a:solidFill>
                <a:latin typeface="Arial" charset="0"/>
                <a:ea typeface="宋体" charset="-122"/>
              </a:rPr>
              <a:t>/pp</a:t>
            </a:r>
          </a:p>
        </p:txBody>
      </p:sp>
      <p:pic>
        <p:nvPicPr>
          <p:cNvPr id="1167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98638"/>
            <a:ext cx="7620000"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2" name="Rectangle 6"/>
          <p:cNvSpPr>
            <a:spLocks noChangeArrowheads="1"/>
          </p:cNvSpPr>
          <p:nvPr/>
        </p:nvSpPr>
        <p:spPr bwMode="auto">
          <a:xfrm>
            <a:off x="611188" y="10668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实验方法</a:t>
            </a:r>
          </a:p>
        </p:txBody>
      </p:sp>
      <p:sp>
        <p:nvSpPr>
          <p:cNvPr id="116743" name="Text Box 7"/>
          <p:cNvSpPr txBox="1">
            <a:spLocks noChangeArrowheads="1"/>
          </p:cNvSpPr>
          <p:nvPr/>
        </p:nvSpPr>
        <p:spPr bwMode="auto">
          <a:xfrm>
            <a:off x="533400" y="59436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ctr"/>
            <a:r>
              <a:rPr lang="en-US" altLang="zh-CN" sz="2400">
                <a:latin typeface="Arial" charset="0"/>
                <a:ea typeface="宋体" charset="-122"/>
              </a:rPr>
              <a:t>EFT </a:t>
            </a:r>
            <a:r>
              <a:rPr lang="zh-CN" altLang="en-US" sz="2400">
                <a:latin typeface="Arial" charset="0"/>
                <a:ea typeface="宋体" charset="-122"/>
              </a:rPr>
              <a:t>实验环境</a:t>
            </a:r>
          </a:p>
        </p:txBody>
      </p:sp>
      <p:sp>
        <p:nvSpPr>
          <p:cNvPr id="9" name="Rectangle 2">
            <a:extLst>
              <a:ext uri="{FF2B5EF4-FFF2-40B4-BE49-F238E27FC236}">
                <a16:creationId xmlns:a16="http://schemas.microsoft.com/office/drawing/2014/main" id="{F598F655-6AFB-49E2-8D0D-AEA2611367A7}"/>
              </a:ext>
            </a:extLst>
          </p:cNvPr>
          <p:cNvSpPr txBox="1">
            <a:spLocks noChangeArrowheads="1"/>
          </p:cNvSpPr>
          <p:nvPr/>
        </p:nvSpPr>
        <p:spPr bwMode="auto">
          <a:xfrm>
            <a:off x="6781800" y="59490"/>
            <a:ext cx="8865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EFT </a:t>
            </a:r>
          </a:p>
        </p:txBody>
      </p:sp>
    </p:spTree>
    <p:extLst>
      <p:ext uri="{BB962C8B-B14F-4D97-AF65-F5344CB8AC3E}">
        <p14:creationId xmlns:p14="http://schemas.microsoft.com/office/powerpoint/2010/main" val="2235842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44B0F88E-60F8-4BAC-8E32-B1656EB39A49}" type="slidenum">
              <a:rPr lang="en-US" altLang="zh-CN" sz="1400" b="0">
                <a:solidFill>
                  <a:schemeClr val="tx1"/>
                </a:solidFill>
                <a:latin typeface="Arial" charset="0"/>
                <a:ea typeface="宋体" charset="-122"/>
              </a:rPr>
              <a:pPr algn="r"/>
              <a:t>141</a:t>
            </a:fld>
            <a:r>
              <a:rPr lang="en-US" altLang="zh-CN" sz="1400" b="0">
                <a:solidFill>
                  <a:schemeClr val="tx1"/>
                </a:solidFill>
                <a:latin typeface="Arial" charset="0"/>
                <a:ea typeface="宋体" charset="-122"/>
              </a:rPr>
              <a:t>/pp</a:t>
            </a:r>
          </a:p>
        </p:txBody>
      </p:sp>
      <p:sp>
        <p:nvSpPr>
          <p:cNvPr id="117764"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17765" name="Rectangle 6"/>
          <p:cNvSpPr>
            <a:spLocks noChangeArrowheads="1"/>
          </p:cNvSpPr>
          <p:nvPr/>
        </p:nvSpPr>
        <p:spPr bwMode="auto">
          <a:xfrm>
            <a:off x="611188"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实验标准</a:t>
            </a:r>
          </a:p>
        </p:txBody>
      </p:sp>
      <p:pic>
        <p:nvPicPr>
          <p:cNvPr id="11776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295400"/>
            <a:ext cx="7190184" cy="510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7" name="Text Box 7"/>
          <p:cNvSpPr txBox="1">
            <a:spLocks noChangeArrowheads="1"/>
          </p:cNvSpPr>
          <p:nvPr/>
        </p:nvSpPr>
        <p:spPr bwMode="auto">
          <a:xfrm>
            <a:off x="762000" y="32004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ctr"/>
            <a:r>
              <a:rPr lang="zh-CN" altLang="en-US" sz="2400">
                <a:latin typeface="Arial" charset="0"/>
                <a:ea typeface="宋体" charset="-122"/>
              </a:rPr>
              <a:t>标准规定的脉冲群波形 </a:t>
            </a:r>
            <a:r>
              <a:rPr lang="en-US" altLang="zh-CN" sz="2400">
                <a:latin typeface="Arial" charset="0"/>
                <a:ea typeface="宋体" charset="-122"/>
              </a:rPr>
              <a:t>Tr&lt;5ns，</a:t>
            </a:r>
            <a:r>
              <a:rPr lang="zh-CN" altLang="en-US" sz="2400">
                <a:latin typeface="Arial" charset="0"/>
                <a:ea typeface="宋体" charset="-122"/>
              </a:rPr>
              <a:t>高频分量丰富</a:t>
            </a:r>
          </a:p>
        </p:txBody>
      </p:sp>
      <p:sp>
        <p:nvSpPr>
          <p:cNvPr id="9" name="Rectangle 2">
            <a:extLst>
              <a:ext uri="{FF2B5EF4-FFF2-40B4-BE49-F238E27FC236}">
                <a16:creationId xmlns:a16="http://schemas.microsoft.com/office/drawing/2014/main" id="{BCA71432-55C4-48D7-85D9-B1D989745311}"/>
              </a:ext>
            </a:extLst>
          </p:cNvPr>
          <p:cNvSpPr txBox="1">
            <a:spLocks noChangeArrowheads="1"/>
          </p:cNvSpPr>
          <p:nvPr/>
        </p:nvSpPr>
        <p:spPr bwMode="auto">
          <a:xfrm>
            <a:off x="6876256" y="127794"/>
            <a:ext cx="99377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EFT</a:t>
            </a:r>
          </a:p>
        </p:txBody>
      </p:sp>
    </p:spTree>
    <p:extLst>
      <p:ext uri="{BB962C8B-B14F-4D97-AF65-F5344CB8AC3E}">
        <p14:creationId xmlns:p14="http://schemas.microsoft.com/office/powerpoint/2010/main" val="9192174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4E31CD19-2A50-40D3-8B38-F30FB4D470F0}" type="slidenum">
              <a:rPr lang="en-US" altLang="zh-CN" sz="1400" b="0">
                <a:solidFill>
                  <a:schemeClr val="tx1"/>
                </a:solidFill>
                <a:latin typeface="Arial" charset="0"/>
                <a:ea typeface="宋体" charset="-122"/>
              </a:rPr>
              <a:pPr algn="r"/>
              <a:t>142</a:t>
            </a:fld>
            <a:r>
              <a:rPr lang="en-US" altLang="zh-CN" sz="1400" b="0">
                <a:solidFill>
                  <a:schemeClr val="tx1"/>
                </a:solidFill>
                <a:latin typeface="Arial" charset="0"/>
                <a:ea typeface="宋体" charset="-122"/>
              </a:rPr>
              <a:t>/pp</a:t>
            </a:r>
          </a:p>
        </p:txBody>
      </p:sp>
      <p:sp>
        <p:nvSpPr>
          <p:cNvPr id="118788"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18789" name="Rectangle 5"/>
          <p:cNvSpPr>
            <a:spLocks noChangeArrowheads="1"/>
          </p:cNvSpPr>
          <p:nvPr/>
        </p:nvSpPr>
        <p:spPr bwMode="auto">
          <a:xfrm>
            <a:off x="611188"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实验标准</a:t>
            </a:r>
          </a:p>
        </p:txBody>
      </p:sp>
      <p:sp>
        <p:nvSpPr>
          <p:cNvPr id="118790" name="Text Box 6"/>
          <p:cNvSpPr txBox="1">
            <a:spLocks noChangeArrowheads="1"/>
          </p:cNvSpPr>
          <p:nvPr/>
        </p:nvSpPr>
        <p:spPr bwMode="auto">
          <a:xfrm>
            <a:off x="609600" y="57912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en-US" altLang="zh-CN" sz="2400">
                <a:solidFill>
                  <a:srgbClr val="FF0000"/>
                </a:solidFill>
                <a:latin typeface="Arial" charset="0"/>
                <a:ea typeface="宋体" charset="-122"/>
              </a:rPr>
              <a:t>EFT</a:t>
            </a:r>
            <a:r>
              <a:rPr lang="zh-CN" altLang="en-US" sz="2400">
                <a:solidFill>
                  <a:srgbClr val="FF0000"/>
                </a:solidFill>
                <a:latin typeface="Arial" charset="0"/>
                <a:ea typeface="宋体" charset="-122"/>
              </a:rPr>
              <a:t>是一项非常严酷的试验，失败率很高！</a:t>
            </a:r>
          </a:p>
        </p:txBody>
      </p:sp>
      <p:pic>
        <p:nvPicPr>
          <p:cNvPr id="1187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8486775" cy="400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EAA2423A-63FC-4BFA-A907-3EE7B048CB6F}"/>
              </a:ext>
            </a:extLst>
          </p:cNvPr>
          <p:cNvSpPr txBox="1">
            <a:spLocks noChangeArrowheads="1"/>
          </p:cNvSpPr>
          <p:nvPr/>
        </p:nvSpPr>
        <p:spPr bwMode="auto">
          <a:xfrm>
            <a:off x="6876256" y="127794"/>
            <a:ext cx="99377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EFT</a:t>
            </a:r>
          </a:p>
        </p:txBody>
      </p:sp>
    </p:spTree>
    <p:extLst>
      <p:ext uri="{BB962C8B-B14F-4D97-AF65-F5344CB8AC3E}">
        <p14:creationId xmlns:p14="http://schemas.microsoft.com/office/powerpoint/2010/main" val="27372142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0A271193-987D-471F-BB08-8844BB41E179}" type="slidenum">
              <a:rPr lang="en-US" altLang="zh-CN" sz="1400" b="0">
                <a:solidFill>
                  <a:schemeClr val="tx1"/>
                </a:solidFill>
                <a:latin typeface="Arial" charset="0"/>
                <a:ea typeface="宋体" charset="-122"/>
              </a:rPr>
              <a:pPr algn="r"/>
              <a:t>143</a:t>
            </a:fld>
            <a:r>
              <a:rPr lang="en-US" altLang="zh-CN" sz="1400" b="0">
                <a:solidFill>
                  <a:schemeClr val="tx1"/>
                </a:solidFill>
                <a:latin typeface="Arial" charset="0"/>
                <a:ea typeface="宋体" charset="-122"/>
              </a:rPr>
              <a:t>/pp</a:t>
            </a:r>
          </a:p>
        </p:txBody>
      </p:sp>
      <p:sp>
        <p:nvSpPr>
          <p:cNvPr id="119813" name="Rectangle 5"/>
          <p:cNvSpPr>
            <a:spLocks noChangeArrowheads="1"/>
          </p:cNvSpPr>
          <p:nvPr/>
        </p:nvSpPr>
        <p:spPr bwMode="auto">
          <a:xfrm>
            <a:off x="611188"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实验标准</a:t>
            </a:r>
          </a:p>
        </p:txBody>
      </p:sp>
      <p:sp>
        <p:nvSpPr>
          <p:cNvPr id="119814" name="Text Box 8"/>
          <p:cNvSpPr txBox="1">
            <a:spLocks noChangeArrowheads="1"/>
          </p:cNvSpPr>
          <p:nvPr/>
        </p:nvSpPr>
        <p:spPr bwMode="auto">
          <a:xfrm>
            <a:off x="990600" y="1981200"/>
            <a:ext cx="6934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nSpc>
                <a:spcPct val="140000"/>
              </a:lnSpc>
            </a:pPr>
            <a:r>
              <a:rPr lang="zh-CN" altLang="en-US" sz="2400">
                <a:solidFill>
                  <a:srgbClr val="0000FF"/>
                </a:solidFill>
                <a:latin typeface="Arial" charset="0"/>
                <a:ea typeface="宋体" charset="-122"/>
              </a:rPr>
              <a:t>第1级：具有良好保护的环境（如：计算机房）</a:t>
            </a:r>
          </a:p>
          <a:p>
            <a:pPr>
              <a:lnSpc>
                <a:spcPct val="140000"/>
              </a:lnSpc>
            </a:pPr>
            <a:r>
              <a:rPr lang="zh-CN" altLang="en-US" sz="2400">
                <a:solidFill>
                  <a:srgbClr val="CC00FF"/>
                </a:solidFill>
                <a:latin typeface="Arial" charset="0"/>
                <a:ea typeface="宋体" charset="-122"/>
              </a:rPr>
              <a:t>第2级：受保护的环境（如：工厂/电厂监控室）</a:t>
            </a:r>
          </a:p>
          <a:p>
            <a:pPr>
              <a:lnSpc>
                <a:spcPct val="140000"/>
              </a:lnSpc>
            </a:pPr>
            <a:r>
              <a:rPr lang="zh-CN" altLang="en-US" sz="2400">
                <a:solidFill>
                  <a:srgbClr val="FF9900"/>
                </a:solidFill>
                <a:latin typeface="Arial" charset="0"/>
                <a:ea typeface="宋体" charset="-122"/>
              </a:rPr>
              <a:t>第3级：典型工业环境（如：工业现场过程设备）</a:t>
            </a:r>
          </a:p>
          <a:p>
            <a:pPr>
              <a:lnSpc>
                <a:spcPct val="140000"/>
              </a:lnSpc>
            </a:pPr>
            <a:r>
              <a:rPr lang="zh-CN" altLang="en-US" sz="2400">
                <a:solidFill>
                  <a:srgbClr val="FF0000"/>
                </a:solidFill>
                <a:latin typeface="Arial" charset="0"/>
                <a:ea typeface="宋体" charset="-122"/>
              </a:rPr>
              <a:t>第4级：严酷工业环境（如：露天高压变电站）</a:t>
            </a:r>
          </a:p>
          <a:p>
            <a:pPr>
              <a:lnSpc>
                <a:spcPct val="140000"/>
              </a:lnSpc>
            </a:pPr>
            <a:r>
              <a:rPr lang="zh-CN" altLang="en-US" sz="2400">
                <a:latin typeface="Arial" charset="0"/>
                <a:ea typeface="宋体" charset="-122"/>
              </a:rPr>
              <a:t>第5级：需要加以分析的特殊环境</a:t>
            </a:r>
          </a:p>
          <a:p>
            <a:endParaRPr lang="zh-CN" altLang="en-US" sz="2400">
              <a:latin typeface="Arial" charset="0"/>
              <a:ea typeface="宋体" charset="-122"/>
            </a:endParaRPr>
          </a:p>
        </p:txBody>
      </p:sp>
      <p:sp>
        <p:nvSpPr>
          <p:cNvPr id="119815" name="Text Box 9"/>
          <p:cNvSpPr txBox="1">
            <a:spLocks noChangeArrowheads="1"/>
          </p:cNvSpPr>
          <p:nvPr/>
        </p:nvSpPr>
        <p:spPr bwMode="auto">
          <a:xfrm>
            <a:off x="838200" y="5029200"/>
            <a:ext cx="7696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      工业现场设备的电缆基本就没有屏蔽保护。</a:t>
            </a:r>
          </a:p>
          <a:p>
            <a:r>
              <a:rPr lang="en-US" altLang="zh-CN" sz="2400">
                <a:latin typeface="Arial" charset="0"/>
                <a:ea typeface="宋体" charset="-122"/>
              </a:rPr>
              <a:t>       EFT</a:t>
            </a:r>
            <a:r>
              <a:rPr lang="zh-CN" altLang="en-US" sz="2400">
                <a:latin typeface="Arial" charset="0"/>
                <a:ea typeface="宋体" charset="-122"/>
              </a:rPr>
              <a:t>波形是脉冲串而非单脉冲（有积分效应），实际上比通过军标的</a:t>
            </a:r>
            <a:r>
              <a:rPr lang="en-US" altLang="zh-CN" sz="2400">
                <a:latin typeface="Arial" charset="0"/>
                <a:ea typeface="宋体" charset="-122"/>
              </a:rPr>
              <a:t>CS-115</a:t>
            </a:r>
            <a:r>
              <a:rPr lang="zh-CN" altLang="en-US" sz="2400">
                <a:latin typeface="Arial" charset="0"/>
                <a:ea typeface="宋体" charset="-122"/>
              </a:rPr>
              <a:t>实验更加困难！</a:t>
            </a:r>
          </a:p>
        </p:txBody>
      </p:sp>
      <p:sp>
        <p:nvSpPr>
          <p:cNvPr id="9" name="Rectangle 2">
            <a:extLst>
              <a:ext uri="{FF2B5EF4-FFF2-40B4-BE49-F238E27FC236}">
                <a16:creationId xmlns:a16="http://schemas.microsoft.com/office/drawing/2014/main" id="{C8AA89FC-A206-4722-8F4B-79C2346F1C6A}"/>
              </a:ext>
            </a:extLst>
          </p:cNvPr>
          <p:cNvSpPr txBox="1">
            <a:spLocks noChangeArrowheads="1"/>
          </p:cNvSpPr>
          <p:nvPr/>
        </p:nvSpPr>
        <p:spPr bwMode="auto">
          <a:xfrm>
            <a:off x="6876256" y="127794"/>
            <a:ext cx="99377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EFT</a:t>
            </a:r>
          </a:p>
        </p:txBody>
      </p:sp>
    </p:spTree>
    <p:extLst>
      <p:ext uri="{BB962C8B-B14F-4D97-AF65-F5344CB8AC3E}">
        <p14:creationId xmlns:p14="http://schemas.microsoft.com/office/powerpoint/2010/main" val="32328136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20837" name="Rectangle 5"/>
          <p:cNvSpPr>
            <a:spLocks noChangeArrowheads="1"/>
          </p:cNvSpPr>
          <p:nvPr/>
        </p:nvSpPr>
        <p:spPr bwMode="auto">
          <a:xfrm>
            <a:off x="611188"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失败原因</a:t>
            </a:r>
          </a:p>
        </p:txBody>
      </p:sp>
      <p:sp>
        <p:nvSpPr>
          <p:cNvPr id="120838" name="Text Box 7"/>
          <p:cNvSpPr txBox="1">
            <a:spLocks noChangeArrowheads="1"/>
          </p:cNvSpPr>
          <p:nvPr/>
        </p:nvSpPr>
        <p:spPr bwMode="auto">
          <a:xfrm>
            <a:off x="609600" y="1447800"/>
            <a:ext cx="7848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66738" indent="-566738">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nSpc>
                <a:spcPct val="140000"/>
              </a:lnSpc>
            </a:pPr>
            <a:r>
              <a:rPr lang="zh-CN" altLang="en-US" sz="2400" dirty="0">
                <a:latin typeface="Arial" charset="0"/>
                <a:ea typeface="宋体" charset="-122"/>
              </a:rPr>
              <a:t>1、通过电源线直接进入设备</a:t>
            </a:r>
          </a:p>
          <a:p>
            <a:pPr>
              <a:lnSpc>
                <a:spcPct val="140000"/>
              </a:lnSpc>
            </a:pPr>
            <a:r>
              <a:rPr lang="zh-CN" altLang="en-US" sz="2400" dirty="0">
                <a:latin typeface="Arial" charset="0"/>
                <a:ea typeface="宋体" charset="-122"/>
              </a:rPr>
              <a:t>       实验时既要单根注入（差模）也要同时注入（共模）电源滤波器对</a:t>
            </a:r>
            <a:r>
              <a:rPr lang="en-US" altLang="zh-CN" sz="2400" dirty="0">
                <a:latin typeface="Arial" charset="0"/>
                <a:ea typeface="宋体" charset="-122"/>
              </a:rPr>
              <a:t>EFT</a:t>
            </a:r>
            <a:r>
              <a:rPr lang="zh-CN" altLang="en-US" sz="2400" dirty="0">
                <a:latin typeface="Arial" charset="0"/>
                <a:ea typeface="宋体" charset="-122"/>
              </a:rPr>
              <a:t>脉冲具有一定抑制能力。</a:t>
            </a:r>
          </a:p>
          <a:p>
            <a:pPr>
              <a:lnSpc>
                <a:spcPct val="140000"/>
              </a:lnSpc>
            </a:pPr>
            <a:r>
              <a:rPr lang="zh-CN" altLang="en-US" sz="2400" dirty="0">
                <a:latin typeface="Arial" charset="0"/>
                <a:ea typeface="宋体" charset="-122"/>
              </a:rPr>
              <a:t>2、通过信号线直接进入设备</a:t>
            </a:r>
          </a:p>
          <a:p>
            <a:pPr>
              <a:lnSpc>
                <a:spcPct val="140000"/>
              </a:lnSpc>
            </a:pPr>
            <a:r>
              <a:rPr lang="zh-CN" altLang="en-US" sz="2400" dirty="0">
                <a:latin typeface="Arial" charset="0"/>
                <a:ea typeface="宋体" charset="-122"/>
              </a:rPr>
              <a:t>3、二次辐射</a:t>
            </a:r>
          </a:p>
        </p:txBody>
      </p:sp>
      <p:graphicFrame>
        <p:nvGraphicFramePr>
          <p:cNvPr id="120839" name="Object 8"/>
          <p:cNvGraphicFramePr>
            <a:graphicFrameLocks noChangeAspect="1"/>
          </p:cNvGraphicFramePr>
          <p:nvPr/>
        </p:nvGraphicFramePr>
        <p:xfrm>
          <a:off x="2514600" y="3505200"/>
          <a:ext cx="6553200" cy="2952750"/>
        </p:xfrm>
        <a:graphic>
          <a:graphicData uri="http://schemas.openxmlformats.org/presentationml/2006/ole">
            <mc:AlternateContent xmlns:mc="http://schemas.openxmlformats.org/markup-compatibility/2006">
              <mc:Choice xmlns:v="urn:schemas-microsoft-com:vml" Requires="v">
                <p:oleObj spid="_x0000_s36980" name="Visio" r:id="rId4" imgW="8122751" imgH="3658725" progId="Visio.Drawing.11">
                  <p:embed/>
                </p:oleObj>
              </mc:Choice>
              <mc:Fallback>
                <p:oleObj name="Visio" r:id="rId4" imgW="8122751" imgH="3658725" progId="Visio.Drawing.11">
                  <p:embed/>
                  <p:pic>
                    <p:nvPicPr>
                      <p:cNvPr id="12083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505200"/>
                        <a:ext cx="65532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2">
            <a:extLst>
              <a:ext uri="{FF2B5EF4-FFF2-40B4-BE49-F238E27FC236}">
                <a16:creationId xmlns:a16="http://schemas.microsoft.com/office/drawing/2014/main" id="{2C2EE87F-A3AF-433C-9F7F-C56F1CC5F942}"/>
              </a:ext>
            </a:extLst>
          </p:cNvPr>
          <p:cNvSpPr txBox="1">
            <a:spLocks noChangeArrowheads="1"/>
          </p:cNvSpPr>
          <p:nvPr/>
        </p:nvSpPr>
        <p:spPr bwMode="auto">
          <a:xfrm>
            <a:off x="6876256" y="127794"/>
            <a:ext cx="99377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EFT</a:t>
            </a:r>
          </a:p>
        </p:txBody>
      </p:sp>
    </p:spTree>
    <p:extLst>
      <p:ext uri="{BB962C8B-B14F-4D97-AF65-F5344CB8AC3E}">
        <p14:creationId xmlns:p14="http://schemas.microsoft.com/office/powerpoint/2010/main" val="26354064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F3FE5CA3-FB18-4B17-9CDB-206686275CF9}" type="slidenum">
              <a:rPr lang="en-US" altLang="zh-CN" sz="1400" b="0">
                <a:solidFill>
                  <a:schemeClr val="tx1"/>
                </a:solidFill>
                <a:latin typeface="Arial" charset="0"/>
                <a:ea typeface="宋体" charset="-122"/>
              </a:rPr>
              <a:pPr algn="r"/>
              <a:t>145</a:t>
            </a:fld>
            <a:r>
              <a:rPr lang="en-US" altLang="zh-CN" sz="1400" b="0">
                <a:solidFill>
                  <a:schemeClr val="tx1"/>
                </a:solidFill>
                <a:latin typeface="Arial" charset="0"/>
                <a:ea typeface="宋体" charset="-122"/>
              </a:rPr>
              <a:t>/pp</a:t>
            </a:r>
          </a:p>
        </p:txBody>
      </p:sp>
      <p:sp>
        <p:nvSpPr>
          <p:cNvPr id="121860"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21861" name="Rectangle 5"/>
          <p:cNvSpPr>
            <a:spLocks noChangeArrowheads="1"/>
          </p:cNvSpPr>
          <p:nvPr/>
        </p:nvSpPr>
        <p:spPr bwMode="auto">
          <a:xfrm>
            <a:off x="611188"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对策：</a:t>
            </a:r>
          </a:p>
        </p:txBody>
      </p:sp>
      <p:sp>
        <p:nvSpPr>
          <p:cNvPr id="121862" name="Text Box 6"/>
          <p:cNvSpPr txBox="1">
            <a:spLocks noChangeArrowheads="1"/>
          </p:cNvSpPr>
          <p:nvPr/>
        </p:nvSpPr>
        <p:spPr bwMode="auto">
          <a:xfrm>
            <a:off x="609600" y="1295400"/>
            <a:ext cx="7848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66738" indent="-566738">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nSpc>
                <a:spcPct val="140000"/>
              </a:lnSpc>
            </a:pPr>
            <a:r>
              <a:rPr lang="zh-CN" altLang="en-US" sz="2400">
                <a:latin typeface="Arial" charset="0"/>
                <a:ea typeface="宋体" charset="-122"/>
              </a:rPr>
              <a:t>1、针对电源线：</a:t>
            </a:r>
          </a:p>
        </p:txBody>
      </p:sp>
      <p:graphicFrame>
        <p:nvGraphicFramePr>
          <p:cNvPr id="121863" name="Object 7"/>
          <p:cNvGraphicFramePr>
            <a:graphicFrameLocks noChangeAspect="1"/>
          </p:cNvGraphicFramePr>
          <p:nvPr/>
        </p:nvGraphicFramePr>
        <p:xfrm>
          <a:off x="304800" y="2057400"/>
          <a:ext cx="4419600" cy="3133725"/>
        </p:xfrm>
        <a:graphic>
          <a:graphicData uri="http://schemas.openxmlformats.org/presentationml/2006/ole">
            <mc:AlternateContent xmlns:mc="http://schemas.openxmlformats.org/markup-compatibility/2006">
              <mc:Choice xmlns:v="urn:schemas-microsoft-com:vml" Requires="v">
                <p:oleObj spid="_x0000_s38118" name="Visio" r:id="rId4" imgW="4916165" imgH="3485517" progId="Visio.Drawing.11">
                  <p:embed/>
                </p:oleObj>
              </mc:Choice>
              <mc:Fallback>
                <p:oleObj name="Visio" r:id="rId4" imgW="4916165" imgH="3485517" progId="Visio.Drawing.11">
                  <p:embed/>
                  <p:pic>
                    <p:nvPicPr>
                      <p:cNvPr id="12186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057400"/>
                        <a:ext cx="441960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864" name="Object 8"/>
          <p:cNvGraphicFramePr>
            <a:graphicFrameLocks noChangeAspect="1"/>
          </p:cNvGraphicFramePr>
          <p:nvPr/>
        </p:nvGraphicFramePr>
        <p:xfrm>
          <a:off x="4876800" y="1828800"/>
          <a:ext cx="4038600" cy="3367088"/>
        </p:xfrm>
        <a:graphic>
          <a:graphicData uri="http://schemas.openxmlformats.org/presentationml/2006/ole">
            <mc:AlternateContent xmlns:mc="http://schemas.openxmlformats.org/markup-compatibility/2006">
              <mc:Choice xmlns:v="urn:schemas-microsoft-com:vml" Requires="v">
                <p:oleObj spid="_x0000_s38119" name="Visio" r:id="rId6" imgW="3988269" imgH="3324682" progId="Visio.Drawing.11">
                  <p:embed/>
                </p:oleObj>
              </mc:Choice>
              <mc:Fallback>
                <p:oleObj name="Visio" r:id="rId6" imgW="3988269" imgH="3324682" progId="Visio.Drawing.11">
                  <p:embed/>
                  <p:pic>
                    <p:nvPicPr>
                      <p:cNvPr id="121864"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1828800"/>
                        <a:ext cx="4038600" cy="336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865" name="Text Box 9"/>
          <p:cNvSpPr txBox="1">
            <a:spLocks noChangeArrowheads="1"/>
          </p:cNvSpPr>
          <p:nvPr/>
        </p:nvSpPr>
        <p:spPr bwMode="auto">
          <a:xfrm>
            <a:off x="1066800" y="54102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金属机箱情况</a:t>
            </a:r>
          </a:p>
        </p:txBody>
      </p:sp>
      <p:sp>
        <p:nvSpPr>
          <p:cNvPr id="121866" name="Text Box 10"/>
          <p:cNvSpPr txBox="1">
            <a:spLocks noChangeArrowheads="1"/>
          </p:cNvSpPr>
          <p:nvPr/>
        </p:nvSpPr>
        <p:spPr bwMode="auto">
          <a:xfrm>
            <a:off x="5257800" y="54102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非金属机箱情况</a:t>
            </a:r>
          </a:p>
        </p:txBody>
      </p:sp>
      <p:sp>
        <p:nvSpPr>
          <p:cNvPr id="121867" name="Text Box 11"/>
          <p:cNvSpPr txBox="1">
            <a:spLocks noChangeArrowheads="1"/>
          </p:cNvSpPr>
          <p:nvPr/>
        </p:nvSpPr>
        <p:spPr bwMode="auto">
          <a:xfrm>
            <a:off x="1066800" y="60198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注意滤波电容与绝缘度测试以及</a:t>
            </a:r>
            <a:r>
              <a:rPr lang="en-US" altLang="zh-CN" sz="2400">
                <a:latin typeface="Arial" charset="0"/>
                <a:ea typeface="宋体" charset="-122"/>
              </a:rPr>
              <a:t>ESD</a:t>
            </a:r>
            <a:r>
              <a:rPr lang="zh-CN" altLang="en-US" sz="2400">
                <a:latin typeface="Arial" charset="0"/>
                <a:ea typeface="宋体" charset="-122"/>
              </a:rPr>
              <a:t>测试有冲突</a:t>
            </a:r>
          </a:p>
        </p:txBody>
      </p:sp>
      <p:sp>
        <p:nvSpPr>
          <p:cNvPr id="13" name="Rectangle 2">
            <a:extLst>
              <a:ext uri="{FF2B5EF4-FFF2-40B4-BE49-F238E27FC236}">
                <a16:creationId xmlns:a16="http://schemas.microsoft.com/office/drawing/2014/main" id="{A2F67A2B-6EAF-4EA2-8552-D91647E1BC9C}"/>
              </a:ext>
            </a:extLst>
          </p:cNvPr>
          <p:cNvSpPr txBox="1">
            <a:spLocks noChangeArrowheads="1"/>
          </p:cNvSpPr>
          <p:nvPr/>
        </p:nvSpPr>
        <p:spPr bwMode="auto">
          <a:xfrm>
            <a:off x="6876256" y="127794"/>
            <a:ext cx="99377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EFT</a:t>
            </a:r>
          </a:p>
        </p:txBody>
      </p:sp>
    </p:spTree>
    <p:extLst>
      <p:ext uri="{BB962C8B-B14F-4D97-AF65-F5344CB8AC3E}">
        <p14:creationId xmlns:p14="http://schemas.microsoft.com/office/powerpoint/2010/main" val="4201938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E537EA7C-9708-4E0A-922E-2B40D3E71ABB}" type="slidenum">
              <a:rPr lang="en-US" altLang="zh-CN" sz="1400" b="0">
                <a:solidFill>
                  <a:schemeClr val="tx1"/>
                </a:solidFill>
                <a:latin typeface="Arial" charset="0"/>
                <a:ea typeface="宋体" charset="-122"/>
              </a:rPr>
              <a:pPr algn="r"/>
              <a:t>146</a:t>
            </a:fld>
            <a:r>
              <a:rPr lang="en-US" altLang="zh-CN" sz="1400" b="0">
                <a:solidFill>
                  <a:schemeClr val="tx1"/>
                </a:solidFill>
                <a:latin typeface="Arial" charset="0"/>
                <a:ea typeface="宋体" charset="-122"/>
              </a:rPr>
              <a:t>/pp</a:t>
            </a:r>
          </a:p>
        </p:txBody>
      </p:sp>
      <p:sp>
        <p:nvSpPr>
          <p:cNvPr id="122884"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22885" name="Rectangle 5"/>
          <p:cNvSpPr>
            <a:spLocks noChangeArrowheads="1"/>
          </p:cNvSpPr>
          <p:nvPr/>
        </p:nvSpPr>
        <p:spPr bwMode="auto">
          <a:xfrm>
            <a:off x="611188"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对策：</a:t>
            </a:r>
          </a:p>
        </p:txBody>
      </p:sp>
      <p:sp>
        <p:nvSpPr>
          <p:cNvPr id="122886" name="Text Box 6"/>
          <p:cNvSpPr txBox="1">
            <a:spLocks noChangeArrowheads="1"/>
          </p:cNvSpPr>
          <p:nvPr/>
        </p:nvSpPr>
        <p:spPr bwMode="auto">
          <a:xfrm>
            <a:off x="609600" y="1295400"/>
            <a:ext cx="784860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66738" indent="-566738">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nSpc>
                <a:spcPct val="140000"/>
              </a:lnSpc>
            </a:pPr>
            <a:r>
              <a:rPr lang="zh-CN" altLang="en-US" sz="2400" dirty="0">
                <a:latin typeface="Arial" charset="0"/>
                <a:ea typeface="宋体" charset="-122"/>
              </a:rPr>
              <a:t>2、针对信号线：</a:t>
            </a:r>
          </a:p>
          <a:p>
            <a:pPr>
              <a:lnSpc>
                <a:spcPct val="140000"/>
              </a:lnSpc>
            </a:pPr>
            <a:r>
              <a:rPr lang="zh-CN" altLang="en-US" sz="2400" dirty="0">
                <a:latin typeface="Arial" charset="0"/>
                <a:ea typeface="宋体" charset="-122"/>
              </a:rPr>
              <a:t>     1）屏蔽（不是所有的场合都适用）</a:t>
            </a:r>
          </a:p>
          <a:p>
            <a:pPr>
              <a:lnSpc>
                <a:spcPct val="140000"/>
              </a:lnSpc>
            </a:pPr>
            <a:r>
              <a:rPr lang="zh-CN" altLang="en-US" sz="2400" dirty="0">
                <a:latin typeface="Arial" charset="0"/>
                <a:ea typeface="宋体" charset="-122"/>
              </a:rPr>
              <a:t>     2 ）共模扼流圈（外部手段）</a:t>
            </a:r>
          </a:p>
          <a:p>
            <a:pPr>
              <a:lnSpc>
                <a:spcPct val="140000"/>
              </a:lnSpc>
            </a:pPr>
            <a:r>
              <a:rPr lang="zh-CN" altLang="en-US" sz="2400" dirty="0">
                <a:latin typeface="Arial" charset="0"/>
                <a:ea typeface="宋体" charset="-122"/>
              </a:rPr>
              <a:t>     3）共模滤波电容、磁珠、光耦隔离等手段（内部）</a:t>
            </a:r>
          </a:p>
        </p:txBody>
      </p:sp>
      <p:graphicFrame>
        <p:nvGraphicFramePr>
          <p:cNvPr id="122887" name="Object 11"/>
          <p:cNvGraphicFramePr>
            <a:graphicFrameLocks noChangeAspect="1"/>
          </p:cNvGraphicFramePr>
          <p:nvPr/>
        </p:nvGraphicFramePr>
        <p:xfrm>
          <a:off x="914400" y="3581400"/>
          <a:ext cx="7010400" cy="3017838"/>
        </p:xfrm>
        <a:graphic>
          <a:graphicData uri="http://schemas.openxmlformats.org/presentationml/2006/ole">
            <mc:AlternateContent xmlns:mc="http://schemas.openxmlformats.org/markup-compatibility/2006">
              <mc:Choice xmlns:v="urn:schemas-microsoft-com:vml" Requires="v">
                <p:oleObj spid="_x0000_s39028" name="Visio" r:id="rId4" imgW="6689854" imgH="2880416" progId="Visio.Drawing.11">
                  <p:embed/>
                </p:oleObj>
              </mc:Choice>
              <mc:Fallback>
                <p:oleObj name="Visio" r:id="rId4" imgW="6689854" imgH="2880416" progId="Visio.Drawing.11">
                  <p:embed/>
                  <p:pic>
                    <p:nvPicPr>
                      <p:cNvPr id="12288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581400"/>
                        <a:ext cx="7010400" cy="301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2">
            <a:extLst>
              <a:ext uri="{FF2B5EF4-FFF2-40B4-BE49-F238E27FC236}">
                <a16:creationId xmlns:a16="http://schemas.microsoft.com/office/drawing/2014/main" id="{C04DCF22-908A-408D-9FFC-C40687F27066}"/>
              </a:ext>
            </a:extLst>
          </p:cNvPr>
          <p:cNvSpPr txBox="1">
            <a:spLocks noChangeArrowheads="1"/>
          </p:cNvSpPr>
          <p:nvPr/>
        </p:nvSpPr>
        <p:spPr bwMode="auto">
          <a:xfrm>
            <a:off x="6876256" y="127794"/>
            <a:ext cx="99377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EFT</a:t>
            </a:r>
          </a:p>
        </p:txBody>
      </p:sp>
    </p:spTree>
    <p:extLst>
      <p:ext uri="{BB962C8B-B14F-4D97-AF65-F5344CB8AC3E}">
        <p14:creationId xmlns:p14="http://schemas.microsoft.com/office/powerpoint/2010/main" val="117221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36F5C48D-7506-4D8D-A84C-F9BD1D79BBA4}" type="slidenum">
              <a:rPr lang="en-US" altLang="zh-CN" sz="1400" b="0">
                <a:solidFill>
                  <a:schemeClr val="tx1"/>
                </a:solidFill>
                <a:latin typeface="Arial" charset="0"/>
                <a:ea typeface="宋体" charset="-122"/>
              </a:rPr>
              <a:pPr algn="r"/>
              <a:t>147</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3017416" y="1005681"/>
            <a:ext cx="2058640" cy="427038"/>
          </a:xfr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400" dirty="0">
                <a:solidFill>
                  <a:srgbClr val="0000FF"/>
                </a:solidFill>
              </a:rPr>
              <a:t>浪涌抗扰度</a:t>
            </a:r>
          </a:p>
        </p:txBody>
      </p:sp>
      <p:sp>
        <p:nvSpPr>
          <p:cNvPr id="124932"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24933" name="Rectangle 5"/>
          <p:cNvSpPr>
            <a:spLocks noChangeArrowheads="1"/>
          </p:cNvSpPr>
          <p:nvPr/>
        </p:nvSpPr>
        <p:spPr bwMode="auto">
          <a:xfrm>
            <a:off x="611188" y="9906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实验目的</a:t>
            </a:r>
          </a:p>
        </p:txBody>
      </p:sp>
      <p:sp>
        <p:nvSpPr>
          <p:cNvPr id="124934" name="Text Box 7"/>
          <p:cNvSpPr txBox="1">
            <a:spLocks noChangeArrowheads="1"/>
          </p:cNvSpPr>
          <p:nvPr/>
        </p:nvSpPr>
        <p:spPr bwMode="auto">
          <a:xfrm>
            <a:off x="609600" y="16002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    模拟雷击造成的电源浪涌脉冲对设备的影响。</a:t>
            </a:r>
          </a:p>
        </p:txBody>
      </p:sp>
      <p:pic>
        <p:nvPicPr>
          <p:cNvPr id="12493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0"/>
            <a:ext cx="7848600"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6" name="Text Box 10"/>
          <p:cNvSpPr txBox="1">
            <a:spLocks noChangeArrowheads="1"/>
          </p:cNvSpPr>
          <p:nvPr/>
        </p:nvSpPr>
        <p:spPr bwMode="auto">
          <a:xfrm>
            <a:off x="4876800" y="2743200"/>
            <a:ext cx="35052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solidFill>
                  <a:srgbClr val="0000FF"/>
                </a:solidFill>
                <a:latin typeface="Arial" charset="0"/>
                <a:ea typeface="宋体" charset="-122"/>
              </a:rPr>
              <a:t> 雷击造成浪涌示意图</a:t>
            </a:r>
          </a:p>
        </p:txBody>
      </p:sp>
      <p:sp>
        <p:nvSpPr>
          <p:cNvPr id="9" name="Rectangle 2"/>
          <p:cNvSpPr txBox="1">
            <a:spLocks noChangeArrowheads="1"/>
          </p:cNvSpPr>
          <p:nvPr/>
        </p:nvSpPr>
        <p:spPr bwMode="auto">
          <a:xfrm>
            <a:off x="6379156" y="57150"/>
            <a:ext cx="202433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800" dirty="0">
                <a:solidFill>
                  <a:schemeClr val="bg1"/>
                </a:solidFill>
                <a:latin typeface="微软雅黑" pitchFamily="34" charset="-122"/>
                <a:ea typeface="微软雅黑" pitchFamily="34" charset="-122"/>
              </a:rPr>
              <a:t>浪涌抗扰度</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938458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2F532F74-74C3-428F-B7AC-86CB53439405}" type="slidenum">
              <a:rPr lang="en-US" altLang="zh-CN" sz="1400" b="0">
                <a:solidFill>
                  <a:schemeClr val="tx1"/>
                </a:solidFill>
                <a:latin typeface="Arial" charset="0"/>
                <a:ea typeface="宋体" charset="-122"/>
              </a:rPr>
              <a:pPr algn="r"/>
              <a:t>148</a:t>
            </a:fld>
            <a:r>
              <a:rPr lang="en-US" altLang="zh-CN" sz="1400" b="0">
                <a:solidFill>
                  <a:schemeClr val="tx1"/>
                </a:solidFill>
                <a:latin typeface="Arial" charset="0"/>
                <a:ea typeface="宋体" charset="-122"/>
              </a:rPr>
              <a:t>/pp</a:t>
            </a:r>
          </a:p>
        </p:txBody>
      </p:sp>
      <p:sp>
        <p:nvSpPr>
          <p:cNvPr id="125956"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25957" name="Rectangle 5"/>
          <p:cNvSpPr>
            <a:spLocks noChangeArrowheads="1"/>
          </p:cNvSpPr>
          <p:nvPr/>
        </p:nvSpPr>
        <p:spPr bwMode="auto">
          <a:xfrm>
            <a:off x="611188" y="9906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实验方法</a:t>
            </a:r>
          </a:p>
        </p:txBody>
      </p:sp>
      <p:sp>
        <p:nvSpPr>
          <p:cNvPr id="125958" name="Text Box 6"/>
          <p:cNvSpPr txBox="1">
            <a:spLocks noChangeArrowheads="1"/>
          </p:cNvSpPr>
          <p:nvPr/>
        </p:nvSpPr>
        <p:spPr bwMode="auto">
          <a:xfrm>
            <a:off x="1219200" y="44196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浪涌注入位置</a:t>
            </a:r>
          </a:p>
        </p:txBody>
      </p:sp>
      <p:pic>
        <p:nvPicPr>
          <p:cNvPr id="12595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914400"/>
            <a:ext cx="40386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5960" name="Object 11"/>
          <p:cNvGraphicFramePr>
            <a:graphicFrameLocks noChangeAspect="1"/>
          </p:cNvGraphicFramePr>
          <p:nvPr/>
        </p:nvGraphicFramePr>
        <p:xfrm>
          <a:off x="228600" y="1600200"/>
          <a:ext cx="4419600" cy="2619375"/>
        </p:xfrm>
        <a:graphic>
          <a:graphicData uri="http://schemas.openxmlformats.org/presentationml/2006/ole">
            <mc:AlternateContent xmlns:mc="http://schemas.openxmlformats.org/markup-compatibility/2006">
              <mc:Choice xmlns:v="urn:schemas-microsoft-com:vml" Requires="v">
                <p:oleObj spid="_x0000_s40052" name="Visio" r:id="rId5" imgW="5253582" imgH="3113234" progId="Visio.Drawing.11">
                  <p:embed/>
                </p:oleObj>
              </mc:Choice>
              <mc:Fallback>
                <p:oleObj name="Visio" r:id="rId5" imgW="5253582" imgH="3113234" progId="Visio.Drawing.11">
                  <p:embed/>
                  <p:pic>
                    <p:nvPicPr>
                      <p:cNvPr id="12596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600200"/>
                        <a:ext cx="44196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961" name="Text Box 12"/>
          <p:cNvSpPr txBox="1">
            <a:spLocks noChangeArrowheads="1"/>
          </p:cNvSpPr>
          <p:nvPr/>
        </p:nvSpPr>
        <p:spPr bwMode="auto">
          <a:xfrm>
            <a:off x="5638800" y="4130675"/>
            <a:ext cx="289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latin typeface="Arial" charset="0"/>
                <a:ea typeface="宋体" charset="-122"/>
              </a:rPr>
              <a:t>浪涌电压/电流波形</a:t>
            </a:r>
          </a:p>
          <a:p>
            <a:r>
              <a:rPr lang="en-US" altLang="zh-CN" sz="2400">
                <a:latin typeface="Arial" charset="0"/>
                <a:ea typeface="宋体" charset="-122"/>
              </a:rPr>
              <a:t>1.2/50  8/20</a:t>
            </a:r>
            <a:r>
              <a:rPr lang="zh-CN" altLang="en-US" sz="2400">
                <a:latin typeface="Arial" charset="0"/>
                <a:ea typeface="宋体" charset="-122"/>
              </a:rPr>
              <a:t>波形</a:t>
            </a:r>
          </a:p>
        </p:txBody>
      </p:sp>
      <p:sp>
        <p:nvSpPr>
          <p:cNvPr id="125962" name="Text Box 13"/>
          <p:cNvSpPr txBox="1">
            <a:spLocks noChangeArrowheads="1"/>
          </p:cNvSpPr>
          <p:nvPr/>
        </p:nvSpPr>
        <p:spPr bwMode="auto">
          <a:xfrm>
            <a:off x="457200" y="5181600"/>
            <a:ext cx="4953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solidFill>
                  <a:srgbClr val="FF0000"/>
                </a:solidFill>
                <a:latin typeface="Arial" charset="0"/>
                <a:ea typeface="宋体" charset="-122"/>
              </a:rPr>
              <a:t>1    :   18</a:t>
            </a:r>
            <a:r>
              <a:rPr lang="en-US" altLang="zh-CN" sz="2400">
                <a:solidFill>
                  <a:srgbClr val="FF0000"/>
                </a:solidFill>
                <a:latin typeface="Arial" charset="0"/>
                <a:ea typeface="宋体" charset="-122"/>
              </a:rPr>
              <a:t>uF</a:t>
            </a:r>
            <a:r>
              <a:rPr lang="zh-CN" altLang="en-US" sz="2400">
                <a:solidFill>
                  <a:srgbClr val="FF0000"/>
                </a:solidFill>
                <a:latin typeface="Arial" charset="0"/>
                <a:ea typeface="宋体" charset="-122"/>
              </a:rPr>
              <a:t>电容储能+2欧电阻</a:t>
            </a:r>
          </a:p>
          <a:p>
            <a:r>
              <a:rPr lang="zh-CN" altLang="en-US" sz="2400">
                <a:solidFill>
                  <a:srgbClr val="0000FF"/>
                </a:solidFill>
                <a:latin typeface="Arial" charset="0"/>
                <a:ea typeface="宋体" charset="-122"/>
              </a:rPr>
              <a:t>2/3 :   9</a:t>
            </a:r>
            <a:r>
              <a:rPr lang="en-US" altLang="zh-CN" sz="2400">
                <a:solidFill>
                  <a:srgbClr val="0000FF"/>
                </a:solidFill>
                <a:latin typeface="Arial" charset="0"/>
                <a:ea typeface="宋体" charset="-122"/>
              </a:rPr>
              <a:t>uF</a:t>
            </a:r>
            <a:r>
              <a:rPr lang="zh-CN" altLang="en-US" sz="2400">
                <a:solidFill>
                  <a:srgbClr val="0000FF"/>
                </a:solidFill>
                <a:latin typeface="Arial" charset="0"/>
                <a:ea typeface="宋体" charset="-122"/>
              </a:rPr>
              <a:t>电容储能+10欧电阻</a:t>
            </a:r>
          </a:p>
          <a:p>
            <a:r>
              <a:rPr lang="en-US" altLang="zh-CN" sz="2400">
                <a:solidFill>
                  <a:srgbClr val="FF9900"/>
                </a:solidFill>
                <a:latin typeface="Arial" charset="0"/>
                <a:ea typeface="宋体" charset="-122"/>
              </a:rPr>
              <a:t>4/5/6: 0.5uF</a:t>
            </a:r>
            <a:r>
              <a:rPr lang="zh-CN" altLang="en-US" sz="2400">
                <a:solidFill>
                  <a:srgbClr val="FF9900"/>
                </a:solidFill>
                <a:latin typeface="Arial" charset="0"/>
                <a:ea typeface="宋体" charset="-122"/>
              </a:rPr>
              <a:t>电容储能+40欧电阻</a:t>
            </a:r>
          </a:p>
        </p:txBody>
      </p:sp>
      <p:sp>
        <p:nvSpPr>
          <p:cNvPr id="125963" name="Text Box 14"/>
          <p:cNvSpPr txBox="1">
            <a:spLocks noChangeArrowheads="1"/>
          </p:cNvSpPr>
          <p:nvPr/>
        </p:nvSpPr>
        <p:spPr bwMode="auto">
          <a:xfrm>
            <a:off x="5715000" y="5181600"/>
            <a:ext cx="310547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dirty="0">
                <a:solidFill>
                  <a:srgbClr val="FF0000"/>
                </a:solidFill>
                <a:latin typeface="Arial" charset="0"/>
                <a:ea typeface="宋体" charset="-122"/>
              </a:rPr>
              <a:t>浪涌脉冲具有低频、大能量的特点，对设备具有毁坏性！</a:t>
            </a:r>
            <a:endParaRPr lang="en-US" altLang="zh-CN" sz="2400" dirty="0">
              <a:solidFill>
                <a:srgbClr val="FF0000"/>
              </a:solidFill>
              <a:latin typeface="Arial" charset="0"/>
              <a:ea typeface="宋体" charset="-122"/>
            </a:endParaRPr>
          </a:p>
        </p:txBody>
      </p:sp>
      <p:sp>
        <p:nvSpPr>
          <p:cNvPr id="13" name="Rectangle 2">
            <a:extLst>
              <a:ext uri="{FF2B5EF4-FFF2-40B4-BE49-F238E27FC236}">
                <a16:creationId xmlns:a16="http://schemas.microsoft.com/office/drawing/2014/main" id="{A642A8CA-0713-4FEC-ADCE-ACD4953294A8}"/>
              </a:ext>
            </a:extLst>
          </p:cNvPr>
          <p:cNvSpPr txBox="1">
            <a:spLocks noChangeArrowheads="1"/>
          </p:cNvSpPr>
          <p:nvPr/>
        </p:nvSpPr>
        <p:spPr bwMode="auto">
          <a:xfrm>
            <a:off x="6379156" y="57150"/>
            <a:ext cx="202433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800" dirty="0">
                <a:solidFill>
                  <a:schemeClr val="bg1"/>
                </a:solidFill>
                <a:latin typeface="微软雅黑" pitchFamily="34" charset="-122"/>
                <a:ea typeface="微软雅黑" pitchFamily="34" charset="-122"/>
              </a:rPr>
              <a:t>浪涌抗扰度</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7772733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02F9ADC5-FE51-4FDF-8DBF-B817F6A1D94E}" type="slidenum">
              <a:rPr lang="en-US" altLang="zh-CN" sz="1400" b="0">
                <a:solidFill>
                  <a:schemeClr val="tx1"/>
                </a:solidFill>
                <a:latin typeface="Arial" charset="0"/>
                <a:ea typeface="宋体" charset="-122"/>
              </a:rPr>
              <a:pPr algn="r"/>
              <a:t>149</a:t>
            </a:fld>
            <a:r>
              <a:rPr lang="en-US" altLang="zh-CN" sz="1400" b="0">
                <a:solidFill>
                  <a:schemeClr val="tx1"/>
                </a:solidFill>
                <a:latin typeface="Arial" charset="0"/>
                <a:ea typeface="宋体" charset="-122"/>
              </a:rPr>
              <a:t>/pp</a:t>
            </a:r>
          </a:p>
        </p:txBody>
      </p:sp>
      <p:sp>
        <p:nvSpPr>
          <p:cNvPr id="126980" name="Text Box 4"/>
          <p:cNvSpPr txBox="1">
            <a:spLocks noChangeArrowheads="1"/>
          </p:cNvSpPr>
          <p:nvPr/>
        </p:nvSpPr>
        <p:spPr bwMode="auto">
          <a:xfrm>
            <a:off x="838200" y="2079848"/>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26981" name="Rectangle 5"/>
          <p:cNvSpPr>
            <a:spLocks noChangeArrowheads="1"/>
          </p:cNvSpPr>
          <p:nvPr/>
        </p:nvSpPr>
        <p:spPr bwMode="auto">
          <a:xfrm>
            <a:off x="611188" y="11716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实验标准</a:t>
            </a:r>
          </a:p>
        </p:txBody>
      </p:sp>
      <p:grpSp>
        <p:nvGrpSpPr>
          <p:cNvPr id="126982" name="Group 88"/>
          <p:cNvGrpSpPr>
            <a:grpSpLocks/>
          </p:cNvGrpSpPr>
          <p:nvPr/>
        </p:nvGrpSpPr>
        <p:grpSpPr bwMode="auto">
          <a:xfrm>
            <a:off x="1371600" y="2384648"/>
            <a:ext cx="6553200" cy="3276600"/>
            <a:chOff x="-3" y="-3"/>
            <a:chExt cx="2410" cy="2064"/>
          </a:xfrm>
        </p:grpSpPr>
        <p:grpSp>
          <p:nvGrpSpPr>
            <p:cNvPr id="126983" name="Group 86"/>
            <p:cNvGrpSpPr>
              <a:grpSpLocks/>
            </p:cNvGrpSpPr>
            <p:nvPr/>
          </p:nvGrpSpPr>
          <p:grpSpPr bwMode="auto">
            <a:xfrm>
              <a:off x="0" y="0"/>
              <a:ext cx="2404" cy="2058"/>
              <a:chOff x="0" y="0"/>
              <a:chExt cx="2404" cy="2058"/>
            </a:xfrm>
          </p:grpSpPr>
          <p:grpSp>
            <p:nvGrpSpPr>
              <p:cNvPr id="126985" name="Group 63"/>
              <p:cNvGrpSpPr>
                <a:grpSpLocks/>
              </p:cNvGrpSpPr>
              <p:nvPr/>
            </p:nvGrpSpPr>
            <p:grpSpPr bwMode="auto">
              <a:xfrm>
                <a:off x="0" y="0"/>
                <a:ext cx="734" cy="423"/>
                <a:chOff x="0" y="0"/>
                <a:chExt cx="734" cy="423"/>
              </a:xfrm>
            </p:grpSpPr>
            <p:sp>
              <p:nvSpPr>
                <p:cNvPr id="127019" name="Rectangle 50"/>
                <p:cNvSpPr>
                  <a:spLocks noChangeArrowheads="1"/>
                </p:cNvSpPr>
                <p:nvPr/>
              </p:nvSpPr>
              <p:spPr bwMode="auto">
                <a:xfrm>
                  <a:off x="43" y="0"/>
                  <a:ext cx="648"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b="1">
                      <a:solidFill>
                        <a:srgbClr val="000000"/>
                      </a:solidFill>
                      <a:latin typeface="宋体" charset="-122"/>
                    </a:rPr>
                    <a:t>试验级别</a:t>
                  </a:r>
                  <a:endParaRPr lang="zh-CN" altLang="en-US" sz="2400">
                    <a:solidFill>
                      <a:srgbClr val="000000"/>
                    </a:solidFill>
                    <a:latin typeface="Times New Roman" pitchFamily="18" charset="0"/>
                    <a:cs typeface="Times New Roman" pitchFamily="18" charset="0"/>
                  </a:endParaRPr>
                </a:p>
                <a:p>
                  <a:pPr algn="ctr" eaLnBrk="0" hangingPunct="0"/>
                  <a:endParaRPr lang="zh-CN" altLang="en-US" sz="2400">
                    <a:solidFill>
                      <a:srgbClr val="000000"/>
                    </a:solidFill>
                  </a:endParaRPr>
                </a:p>
              </p:txBody>
            </p:sp>
            <p:sp>
              <p:nvSpPr>
                <p:cNvPr id="127020" name="Rectangle 62"/>
                <p:cNvSpPr>
                  <a:spLocks noChangeArrowheads="1"/>
                </p:cNvSpPr>
                <p:nvPr/>
              </p:nvSpPr>
              <p:spPr bwMode="auto">
                <a:xfrm>
                  <a:off x="0" y="0"/>
                  <a:ext cx="734" cy="4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986" name="Group 65"/>
              <p:cNvGrpSpPr>
                <a:grpSpLocks/>
              </p:cNvGrpSpPr>
              <p:nvPr/>
            </p:nvGrpSpPr>
            <p:grpSpPr bwMode="auto">
              <a:xfrm>
                <a:off x="734" y="0"/>
                <a:ext cx="1670" cy="423"/>
                <a:chOff x="734" y="0"/>
                <a:chExt cx="1670" cy="423"/>
              </a:xfrm>
            </p:grpSpPr>
            <p:sp>
              <p:nvSpPr>
                <p:cNvPr id="127017" name="Rectangle 51"/>
                <p:cNvSpPr>
                  <a:spLocks noChangeArrowheads="1"/>
                </p:cNvSpPr>
                <p:nvPr/>
              </p:nvSpPr>
              <p:spPr bwMode="auto">
                <a:xfrm>
                  <a:off x="777" y="0"/>
                  <a:ext cx="1584"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b="1">
                      <a:solidFill>
                        <a:srgbClr val="000000"/>
                      </a:solidFill>
                      <a:latin typeface="宋体" charset="-122"/>
                    </a:rPr>
                    <a:t>最大电压</a:t>
                  </a:r>
                  <a:r>
                    <a:rPr lang="en-US" altLang="zh-CN" sz="2400" b="1">
                      <a:solidFill>
                        <a:srgbClr val="000000"/>
                      </a:solidFill>
                      <a:latin typeface="Times New Roman" pitchFamily="18" charset="0"/>
                      <a:cs typeface="Times New Roman" pitchFamily="18" charset="0"/>
                    </a:rPr>
                    <a:t>kV</a:t>
                  </a:r>
                  <a:endParaRPr lang="en-US" altLang="zh-CN" sz="2400">
                    <a:solidFill>
                      <a:srgbClr val="000000"/>
                    </a:solidFill>
                    <a:latin typeface="Times New Roman" pitchFamily="18" charset="0"/>
                    <a:cs typeface="Times New Roman" pitchFamily="18" charset="0"/>
                  </a:endParaRPr>
                </a:p>
                <a:p>
                  <a:pPr algn="ctr" eaLnBrk="0" hangingPunct="0"/>
                  <a:r>
                    <a:rPr lang="en-US" altLang="zh-CN" sz="2400">
                      <a:solidFill>
                        <a:srgbClr val="000000"/>
                      </a:solidFill>
                      <a:cs typeface="Times New Roman" pitchFamily="18" charset="0"/>
                    </a:rPr>
                    <a:t> </a:t>
                  </a:r>
                  <a:endParaRPr lang="en-US" altLang="zh-CN" sz="2400">
                    <a:solidFill>
                      <a:srgbClr val="000000"/>
                    </a:solidFill>
                    <a:latin typeface="Times New Roman" pitchFamily="18" charset="0"/>
                    <a:cs typeface="Times New Roman" pitchFamily="18" charset="0"/>
                  </a:endParaRPr>
                </a:p>
                <a:p>
                  <a:pPr algn="ctr" eaLnBrk="0" hangingPunct="0"/>
                  <a:endParaRPr lang="en-US" altLang="zh-CN" sz="2400">
                    <a:solidFill>
                      <a:srgbClr val="000000"/>
                    </a:solidFill>
                  </a:endParaRPr>
                </a:p>
              </p:txBody>
            </p:sp>
            <p:sp>
              <p:nvSpPr>
                <p:cNvPr id="127018" name="Rectangle 64"/>
                <p:cNvSpPr>
                  <a:spLocks noChangeArrowheads="1"/>
                </p:cNvSpPr>
                <p:nvPr/>
              </p:nvSpPr>
              <p:spPr bwMode="auto">
                <a:xfrm>
                  <a:off x="734" y="0"/>
                  <a:ext cx="1670" cy="4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987" name="Group 67"/>
              <p:cNvGrpSpPr>
                <a:grpSpLocks/>
              </p:cNvGrpSpPr>
              <p:nvPr/>
            </p:nvGrpSpPr>
            <p:grpSpPr bwMode="auto">
              <a:xfrm>
                <a:off x="0" y="423"/>
                <a:ext cx="734" cy="327"/>
                <a:chOff x="0" y="423"/>
                <a:chExt cx="734" cy="327"/>
              </a:xfrm>
            </p:grpSpPr>
            <p:sp>
              <p:nvSpPr>
                <p:cNvPr id="127015" name="Rectangle 52"/>
                <p:cNvSpPr>
                  <a:spLocks noChangeArrowheads="1"/>
                </p:cNvSpPr>
                <p:nvPr/>
              </p:nvSpPr>
              <p:spPr bwMode="auto">
                <a:xfrm>
                  <a:off x="43" y="423"/>
                  <a:ext cx="6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1</a:t>
                  </a:r>
                </a:p>
                <a:p>
                  <a:pPr algn="ctr" eaLnBrk="0" hangingPunct="0"/>
                  <a:endParaRPr lang="zh-CN" altLang="en-US" sz="2400">
                    <a:solidFill>
                      <a:srgbClr val="000000"/>
                    </a:solidFill>
                    <a:cs typeface="Times New Roman" pitchFamily="18" charset="0"/>
                  </a:endParaRPr>
                </a:p>
              </p:txBody>
            </p:sp>
            <p:sp>
              <p:nvSpPr>
                <p:cNvPr id="127016" name="Rectangle 66"/>
                <p:cNvSpPr>
                  <a:spLocks noChangeArrowheads="1"/>
                </p:cNvSpPr>
                <p:nvPr/>
              </p:nvSpPr>
              <p:spPr bwMode="auto">
                <a:xfrm>
                  <a:off x="0" y="423"/>
                  <a:ext cx="734"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988" name="Group 69"/>
              <p:cNvGrpSpPr>
                <a:grpSpLocks/>
              </p:cNvGrpSpPr>
              <p:nvPr/>
            </p:nvGrpSpPr>
            <p:grpSpPr bwMode="auto">
              <a:xfrm>
                <a:off x="734" y="423"/>
                <a:ext cx="1670" cy="327"/>
                <a:chOff x="734" y="423"/>
                <a:chExt cx="1670" cy="327"/>
              </a:xfrm>
            </p:grpSpPr>
            <p:sp>
              <p:nvSpPr>
                <p:cNvPr id="127013" name="Rectangle 53"/>
                <p:cNvSpPr>
                  <a:spLocks noChangeArrowheads="1"/>
                </p:cNvSpPr>
                <p:nvPr/>
              </p:nvSpPr>
              <p:spPr bwMode="auto">
                <a:xfrm>
                  <a:off x="777" y="423"/>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0.5</a:t>
                  </a:r>
                </a:p>
                <a:p>
                  <a:pPr algn="ctr" eaLnBrk="0" hangingPunct="0"/>
                  <a:endParaRPr lang="zh-CN" altLang="en-US" sz="2400">
                    <a:solidFill>
                      <a:srgbClr val="000000"/>
                    </a:solidFill>
                    <a:cs typeface="Times New Roman" pitchFamily="18" charset="0"/>
                  </a:endParaRPr>
                </a:p>
              </p:txBody>
            </p:sp>
            <p:sp>
              <p:nvSpPr>
                <p:cNvPr id="127014" name="Rectangle 68"/>
                <p:cNvSpPr>
                  <a:spLocks noChangeArrowheads="1"/>
                </p:cNvSpPr>
                <p:nvPr/>
              </p:nvSpPr>
              <p:spPr bwMode="auto">
                <a:xfrm>
                  <a:off x="734" y="423"/>
                  <a:ext cx="1670"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989" name="Group 71"/>
              <p:cNvGrpSpPr>
                <a:grpSpLocks/>
              </p:cNvGrpSpPr>
              <p:nvPr/>
            </p:nvGrpSpPr>
            <p:grpSpPr bwMode="auto">
              <a:xfrm>
                <a:off x="0" y="750"/>
                <a:ext cx="734" cy="327"/>
                <a:chOff x="0" y="750"/>
                <a:chExt cx="734" cy="327"/>
              </a:xfrm>
            </p:grpSpPr>
            <p:sp>
              <p:nvSpPr>
                <p:cNvPr id="127011" name="Rectangle 54"/>
                <p:cNvSpPr>
                  <a:spLocks noChangeArrowheads="1"/>
                </p:cNvSpPr>
                <p:nvPr/>
              </p:nvSpPr>
              <p:spPr bwMode="auto">
                <a:xfrm>
                  <a:off x="43" y="750"/>
                  <a:ext cx="6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2</a:t>
                  </a:r>
                </a:p>
                <a:p>
                  <a:pPr algn="ctr" eaLnBrk="0" hangingPunct="0"/>
                  <a:endParaRPr lang="zh-CN" altLang="en-US" sz="2400">
                    <a:solidFill>
                      <a:srgbClr val="000000"/>
                    </a:solidFill>
                    <a:cs typeface="Times New Roman" pitchFamily="18" charset="0"/>
                  </a:endParaRPr>
                </a:p>
              </p:txBody>
            </p:sp>
            <p:sp>
              <p:nvSpPr>
                <p:cNvPr id="127012" name="Rectangle 70"/>
                <p:cNvSpPr>
                  <a:spLocks noChangeArrowheads="1"/>
                </p:cNvSpPr>
                <p:nvPr/>
              </p:nvSpPr>
              <p:spPr bwMode="auto">
                <a:xfrm>
                  <a:off x="0" y="750"/>
                  <a:ext cx="734"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990" name="Group 73"/>
              <p:cNvGrpSpPr>
                <a:grpSpLocks/>
              </p:cNvGrpSpPr>
              <p:nvPr/>
            </p:nvGrpSpPr>
            <p:grpSpPr bwMode="auto">
              <a:xfrm>
                <a:off x="734" y="750"/>
                <a:ext cx="1670" cy="327"/>
                <a:chOff x="734" y="750"/>
                <a:chExt cx="1670" cy="327"/>
              </a:xfrm>
            </p:grpSpPr>
            <p:sp>
              <p:nvSpPr>
                <p:cNvPr id="127009" name="Rectangle 55"/>
                <p:cNvSpPr>
                  <a:spLocks noChangeArrowheads="1"/>
                </p:cNvSpPr>
                <p:nvPr/>
              </p:nvSpPr>
              <p:spPr bwMode="auto">
                <a:xfrm>
                  <a:off x="777" y="750"/>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1</a:t>
                  </a:r>
                </a:p>
                <a:p>
                  <a:pPr algn="ctr" eaLnBrk="0" hangingPunct="0"/>
                  <a:endParaRPr lang="zh-CN" altLang="en-US" sz="2400">
                    <a:solidFill>
                      <a:srgbClr val="000000"/>
                    </a:solidFill>
                    <a:cs typeface="Times New Roman" pitchFamily="18" charset="0"/>
                  </a:endParaRPr>
                </a:p>
              </p:txBody>
            </p:sp>
            <p:sp>
              <p:nvSpPr>
                <p:cNvPr id="127010" name="Rectangle 72"/>
                <p:cNvSpPr>
                  <a:spLocks noChangeArrowheads="1"/>
                </p:cNvSpPr>
                <p:nvPr/>
              </p:nvSpPr>
              <p:spPr bwMode="auto">
                <a:xfrm>
                  <a:off x="734" y="750"/>
                  <a:ext cx="1670"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991" name="Group 75"/>
              <p:cNvGrpSpPr>
                <a:grpSpLocks/>
              </p:cNvGrpSpPr>
              <p:nvPr/>
            </p:nvGrpSpPr>
            <p:grpSpPr bwMode="auto">
              <a:xfrm>
                <a:off x="0" y="1077"/>
                <a:ext cx="734" cy="327"/>
                <a:chOff x="0" y="1077"/>
                <a:chExt cx="734" cy="327"/>
              </a:xfrm>
            </p:grpSpPr>
            <p:sp>
              <p:nvSpPr>
                <p:cNvPr id="127007" name="Rectangle 56"/>
                <p:cNvSpPr>
                  <a:spLocks noChangeArrowheads="1"/>
                </p:cNvSpPr>
                <p:nvPr/>
              </p:nvSpPr>
              <p:spPr bwMode="auto">
                <a:xfrm>
                  <a:off x="43" y="1077"/>
                  <a:ext cx="6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3</a:t>
                  </a:r>
                </a:p>
                <a:p>
                  <a:pPr algn="ctr" eaLnBrk="0" hangingPunct="0"/>
                  <a:endParaRPr lang="zh-CN" altLang="en-US" sz="2400">
                    <a:solidFill>
                      <a:srgbClr val="000000"/>
                    </a:solidFill>
                    <a:cs typeface="Times New Roman" pitchFamily="18" charset="0"/>
                  </a:endParaRPr>
                </a:p>
              </p:txBody>
            </p:sp>
            <p:sp>
              <p:nvSpPr>
                <p:cNvPr id="127008" name="Rectangle 74"/>
                <p:cNvSpPr>
                  <a:spLocks noChangeArrowheads="1"/>
                </p:cNvSpPr>
                <p:nvPr/>
              </p:nvSpPr>
              <p:spPr bwMode="auto">
                <a:xfrm>
                  <a:off x="0" y="1077"/>
                  <a:ext cx="734"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992" name="Group 77"/>
              <p:cNvGrpSpPr>
                <a:grpSpLocks/>
              </p:cNvGrpSpPr>
              <p:nvPr/>
            </p:nvGrpSpPr>
            <p:grpSpPr bwMode="auto">
              <a:xfrm>
                <a:off x="734" y="1077"/>
                <a:ext cx="1670" cy="327"/>
                <a:chOff x="734" y="1077"/>
                <a:chExt cx="1670" cy="327"/>
              </a:xfrm>
            </p:grpSpPr>
            <p:sp>
              <p:nvSpPr>
                <p:cNvPr id="127005" name="Rectangle 57"/>
                <p:cNvSpPr>
                  <a:spLocks noChangeArrowheads="1"/>
                </p:cNvSpPr>
                <p:nvPr/>
              </p:nvSpPr>
              <p:spPr bwMode="auto">
                <a:xfrm>
                  <a:off x="777" y="1077"/>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2</a:t>
                  </a:r>
                </a:p>
                <a:p>
                  <a:pPr algn="ctr" eaLnBrk="0" hangingPunct="0"/>
                  <a:endParaRPr lang="zh-CN" altLang="en-US" sz="2400">
                    <a:solidFill>
                      <a:srgbClr val="000000"/>
                    </a:solidFill>
                    <a:cs typeface="Times New Roman" pitchFamily="18" charset="0"/>
                  </a:endParaRPr>
                </a:p>
              </p:txBody>
            </p:sp>
            <p:sp>
              <p:nvSpPr>
                <p:cNvPr id="127006" name="Rectangle 76"/>
                <p:cNvSpPr>
                  <a:spLocks noChangeArrowheads="1"/>
                </p:cNvSpPr>
                <p:nvPr/>
              </p:nvSpPr>
              <p:spPr bwMode="auto">
                <a:xfrm>
                  <a:off x="734" y="1077"/>
                  <a:ext cx="1670"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993" name="Group 79"/>
              <p:cNvGrpSpPr>
                <a:grpSpLocks/>
              </p:cNvGrpSpPr>
              <p:nvPr/>
            </p:nvGrpSpPr>
            <p:grpSpPr bwMode="auto">
              <a:xfrm>
                <a:off x="0" y="1404"/>
                <a:ext cx="734" cy="327"/>
                <a:chOff x="0" y="1404"/>
                <a:chExt cx="734" cy="327"/>
              </a:xfrm>
            </p:grpSpPr>
            <p:sp>
              <p:nvSpPr>
                <p:cNvPr id="127003" name="Rectangle 58"/>
                <p:cNvSpPr>
                  <a:spLocks noChangeArrowheads="1"/>
                </p:cNvSpPr>
                <p:nvPr/>
              </p:nvSpPr>
              <p:spPr bwMode="auto">
                <a:xfrm>
                  <a:off x="43" y="1404"/>
                  <a:ext cx="6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4</a:t>
                  </a:r>
                </a:p>
                <a:p>
                  <a:pPr algn="ctr" eaLnBrk="0" hangingPunct="0"/>
                  <a:endParaRPr lang="zh-CN" altLang="en-US" sz="2400">
                    <a:solidFill>
                      <a:srgbClr val="000000"/>
                    </a:solidFill>
                    <a:cs typeface="Times New Roman" pitchFamily="18" charset="0"/>
                  </a:endParaRPr>
                </a:p>
              </p:txBody>
            </p:sp>
            <p:sp>
              <p:nvSpPr>
                <p:cNvPr id="127004" name="Rectangle 78"/>
                <p:cNvSpPr>
                  <a:spLocks noChangeArrowheads="1"/>
                </p:cNvSpPr>
                <p:nvPr/>
              </p:nvSpPr>
              <p:spPr bwMode="auto">
                <a:xfrm>
                  <a:off x="0" y="1404"/>
                  <a:ext cx="734"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994" name="Group 81"/>
              <p:cNvGrpSpPr>
                <a:grpSpLocks/>
              </p:cNvGrpSpPr>
              <p:nvPr/>
            </p:nvGrpSpPr>
            <p:grpSpPr bwMode="auto">
              <a:xfrm>
                <a:off x="734" y="1404"/>
                <a:ext cx="1670" cy="327"/>
                <a:chOff x="734" y="1404"/>
                <a:chExt cx="1670" cy="327"/>
              </a:xfrm>
            </p:grpSpPr>
            <p:sp>
              <p:nvSpPr>
                <p:cNvPr id="127001" name="Rectangle 59"/>
                <p:cNvSpPr>
                  <a:spLocks noChangeArrowheads="1"/>
                </p:cNvSpPr>
                <p:nvPr/>
              </p:nvSpPr>
              <p:spPr bwMode="auto">
                <a:xfrm>
                  <a:off x="777" y="1404"/>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4</a:t>
                  </a:r>
                </a:p>
                <a:p>
                  <a:pPr algn="ctr" eaLnBrk="0" hangingPunct="0"/>
                  <a:endParaRPr lang="zh-CN" altLang="en-US" sz="2400">
                    <a:solidFill>
                      <a:srgbClr val="000000"/>
                    </a:solidFill>
                    <a:cs typeface="Times New Roman" pitchFamily="18" charset="0"/>
                  </a:endParaRPr>
                </a:p>
              </p:txBody>
            </p:sp>
            <p:sp>
              <p:nvSpPr>
                <p:cNvPr id="127002" name="Rectangle 80"/>
                <p:cNvSpPr>
                  <a:spLocks noChangeArrowheads="1"/>
                </p:cNvSpPr>
                <p:nvPr/>
              </p:nvSpPr>
              <p:spPr bwMode="auto">
                <a:xfrm>
                  <a:off x="734" y="1404"/>
                  <a:ext cx="1670"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995" name="Group 83"/>
              <p:cNvGrpSpPr>
                <a:grpSpLocks/>
              </p:cNvGrpSpPr>
              <p:nvPr/>
            </p:nvGrpSpPr>
            <p:grpSpPr bwMode="auto">
              <a:xfrm>
                <a:off x="0" y="1731"/>
                <a:ext cx="734" cy="327"/>
                <a:chOff x="0" y="1731"/>
                <a:chExt cx="734" cy="327"/>
              </a:xfrm>
            </p:grpSpPr>
            <p:sp>
              <p:nvSpPr>
                <p:cNvPr id="126999" name="Rectangle 60"/>
                <p:cNvSpPr>
                  <a:spLocks noChangeArrowheads="1"/>
                </p:cNvSpPr>
                <p:nvPr/>
              </p:nvSpPr>
              <p:spPr bwMode="auto">
                <a:xfrm>
                  <a:off x="43" y="1731"/>
                  <a:ext cx="6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solidFill>
                        <a:srgbClr val="000000"/>
                      </a:solidFill>
                      <a:latin typeface="Times New Roman" pitchFamily="18" charset="0"/>
                      <a:cs typeface="Times New Roman" pitchFamily="18" charset="0"/>
                    </a:rPr>
                    <a:t>5</a:t>
                  </a:r>
                </a:p>
                <a:p>
                  <a:pPr algn="ctr" eaLnBrk="0" hangingPunct="0"/>
                  <a:endParaRPr lang="zh-CN" altLang="en-US" sz="2400">
                    <a:solidFill>
                      <a:srgbClr val="000000"/>
                    </a:solidFill>
                    <a:cs typeface="Times New Roman" pitchFamily="18" charset="0"/>
                  </a:endParaRPr>
                </a:p>
              </p:txBody>
            </p:sp>
            <p:sp>
              <p:nvSpPr>
                <p:cNvPr id="127000" name="Rectangle 82"/>
                <p:cNvSpPr>
                  <a:spLocks noChangeArrowheads="1"/>
                </p:cNvSpPr>
                <p:nvPr/>
              </p:nvSpPr>
              <p:spPr bwMode="auto">
                <a:xfrm>
                  <a:off x="0" y="1731"/>
                  <a:ext cx="734"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996" name="Group 85"/>
              <p:cNvGrpSpPr>
                <a:grpSpLocks/>
              </p:cNvGrpSpPr>
              <p:nvPr/>
            </p:nvGrpSpPr>
            <p:grpSpPr bwMode="auto">
              <a:xfrm>
                <a:off x="734" y="1731"/>
                <a:ext cx="1670" cy="327"/>
                <a:chOff x="734" y="1731"/>
                <a:chExt cx="1670" cy="327"/>
              </a:xfrm>
            </p:grpSpPr>
            <p:sp>
              <p:nvSpPr>
                <p:cNvPr id="126997" name="Rectangle 61"/>
                <p:cNvSpPr>
                  <a:spLocks noChangeArrowheads="1"/>
                </p:cNvSpPr>
                <p:nvPr/>
              </p:nvSpPr>
              <p:spPr bwMode="auto">
                <a:xfrm>
                  <a:off x="777" y="1731"/>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2400">
                      <a:solidFill>
                        <a:srgbClr val="000000"/>
                      </a:solidFill>
                      <a:latin typeface="Times New Roman" pitchFamily="18" charset="0"/>
                      <a:cs typeface="Times New Roman" pitchFamily="18" charset="0"/>
                    </a:rPr>
                    <a:t>X</a:t>
                  </a:r>
                </a:p>
                <a:p>
                  <a:pPr algn="ctr" eaLnBrk="0" hangingPunct="0"/>
                  <a:endParaRPr lang="en-US" altLang="zh-CN" sz="2400">
                    <a:solidFill>
                      <a:srgbClr val="000000"/>
                    </a:solidFill>
                    <a:cs typeface="Times New Roman" pitchFamily="18" charset="0"/>
                  </a:endParaRPr>
                </a:p>
              </p:txBody>
            </p:sp>
            <p:sp>
              <p:nvSpPr>
                <p:cNvPr id="126998" name="Rectangle 84"/>
                <p:cNvSpPr>
                  <a:spLocks noChangeArrowheads="1"/>
                </p:cNvSpPr>
                <p:nvPr/>
              </p:nvSpPr>
              <p:spPr bwMode="auto">
                <a:xfrm>
                  <a:off x="734" y="1731"/>
                  <a:ext cx="1670" cy="327"/>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26984" name="Rectangle 87"/>
            <p:cNvSpPr>
              <a:spLocks noChangeArrowheads="1"/>
            </p:cNvSpPr>
            <p:nvPr/>
          </p:nvSpPr>
          <p:spPr bwMode="auto">
            <a:xfrm>
              <a:off x="-3" y="-3"/>
              <a:ext cx="2410" cy="206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6" name="Rectangle 2">
            <a:extLst>
              <a:ext uri="{FF2B5EF4-FFF2-40B4-BE49-F238E27FC236}">
                <a16:creationId xmlns:a16="http://schemas.microsoft.com/office/drawing/2014/main" id="{BF3FD63C-C9ED-4676-BAE0-5172A0E85383}"/>
              </a:ext>
            </a:extLst>
          </p:cNvPr>
          <p:cNvSpPr txBox="1">
            <a:spLocks noChangeArrowheads="1"/>
          </p:cNvSpPr>
          <p:nvPr/>
        </p:nvSpPr>
        <p:spPr bwMode="auto">
          <a:xfrm>
            <a:off x="6379156" y="57150"/>
            <a:ext cx="202433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800" dirty="0">
                <a:solidFill>
                  <a:schemeClr val="bg1"/>
                </a:solidFill>
                <a:latin typeface="微软雅黑" pitchFamily="34" charset="-122"/>
                <a:ea typeface="微软雅黑" pitchFamily="34" charset="-122"/>
              </a:rPr>
              <a:t>浪涌抗扰度</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11469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安全防护器件</a:t>
            </a:r>
          </a:p>
        </p:txBody>
      </p:sp>
      <p:sp>
        <p:nvSpPr>
          <p:cNvPr id="30" name="矩形 29">
            <a:extLst>
              <a:ext uri="{FF2B5EF4-FFF2-40B4-BE49-F238E27FC236}">
                <a16:creationId xmlns:a16="http://schemas.microsoft.com/office/drawing/2014/main" id="{2BFA8148-4BBF-4539-B3B9-456875D05919}"/>
              </a:ext>
            </a:extLst>
          </p:cNvPr>
          <p:cNvSpPr/>
          <p:nvPr/>
        </p:nvSpPr>
        <p:spPr>
          <a:xfrm>
            <a:off x="467544" y="1114291"/>
            <a:ext cx="2040944"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被动保护器件</a:t>
            </a:r>
          </a:p>
        </p:txBody>
      </p:sp>
      <p:pic>
        <p:nvPicPr>
          <p:cNvPr id="9" name="图片 8" descr="C:\Users\Administrator\AppData\Local\Temp\enhtmlclip\640(355).jpg">
            <a:extLst>
              <a:ext uri="{FF2B5EF4-FFF2-40B4-BE49-F238E27FC236}">
                <a16:creationId xmlns:a16="http://schemas.microsoft.com/office/drawing/2014/main" id="{3122A44A-41E8-4534-9E12-A95222645E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9552" y="2066021"/>
            <a:ext cx="5274310" cy="1492250"/>
          </a:xfrm>
          <a:prstGeom prst="rect">
            <a:avLst/>
          </a:prstGeom>
          <a:noFill/>
          <a:ln>
            <a:noFill/>
          </a:ln>
        </p:spPr>
      </p:pic>
      <p:sp>
        <p:nvSpPr>
          <p:cNvPr id="6" name="矩形 5">
            <a:extLst>
              <a:ext uri="{FF2B5EF4-FFF2-40B4-BE49-F238E27FC236}">
                <a16:creationId xmlns:a16="http://schemas.microsoft.com/office/drawing/2014/main" id="{C87B753A-5428-430C-A7FD-94D8B467E7D2}"/>
              </a:ext>
            </a:extLst>
          </p:cNvPr>
          <p:cNvSpPr/>
          <p:nvPr/>
        </p:nvSpPr>
        <p:spPr>
          <a:xfrm>
            <a:off x="539552" y="1726511"/>
            <a:ext cx="3286477" cy="338554"/>
          </a:xfrm>
          <a:prstGeom prst="rect">
            <a:avLst/>
          </a:prstGeom>
        </p:spPr>
        <p:txBody>
          <a:bodyPr wrap="none">
            <a:spAutoFit/>
          </a:bodyPr>
          <a:lstStyle/>
          <a:p>
            <a:r>
              <a:rPr lang="zh-CN" altLang="zh-CN" sz="1600" kern="0" dirty="0">
                <a:solidFill>
                  <a:srgbClr val="0000FF"/>
                </a:solidFill>
                <a:ea typeface="黑体" panose="02010609060101010101" pitchFamily="49" charset="-122"/>
                <a:cs typeface="宋体" panose="02010600030101010101" pitchFamily="2" charset="-122"/>
              </a:rPr>
              <a:t>下图是典型的传统电路保护方案：</a:t>
            </a:r>
            <a:endParaRPr lang="zh-CN" altLang="en-US" sz="1600" dirty="0">
              <a:solidFill>
                <a:srgbClr val="0000FF"/>
              </a:solidFill>
            </a:endParaRPr>
          </a:p>
        </p:txBody>
      </p:sp>
      <p:sp>
        <p:nvSpPr>
          <p:cNvPr id="8" name="矩形 7">
            <a:extLst>
              <a:ext uri="{FF2B5EF4-FFF2-40B4-BE49-F238E27FC236}">
                <a16:creationId xmlns:a16="http://schemas.microsoft.com/office/drawing/2014/main" id="{29C39182-3BF1-4C56-AA7A-EAC032680443}"/>
              </a:ext>
            </a:extLst>
          </p:cNvPr>
          <p:cNvSpPr/>
          <p:nvPr/>
        </p:nvSpPr>
        <p:spPr>
          <a:xfrm>
            <a:off x="5878889" y="2065065"/>
            <a:ext cx="3096344" cy="2262158"/>
          </a:xfrm>
          <a:prstGeom prst="rect">
            <a:avLst/>
          </a:prstGeom>
          <a:solidFill>
            <a:schemeClr val="accent3">
              <a:lumMod val="40000"/>
              <a:lumOff val="60000"/>
            </a:schemeClr>
          </a:solidFill>
        </p:spPr>
        <p:txBody>
          <a:bodyPr wrap="square">
            <a:spAutoFit/>
          </a:bodyPr>
          <a:lstStyle/>
          <a:p>
            <a:pPr>
              <a:lnSpc>
                <a:spcPct val="150000"/>
              </a:lnSpc>
            </a:pPr>
            <a:r>
              <a:rPr lang="zh-CN" altLang="zh-CN" sz="1600" kern="0" dirty="0">
                <a:solidFill>
                  <a:srgbClr val="C00000"/>
                </a:solidFill>
                <a:ea typeface="黑体" panose="02010609060101010101" pitchFamily="49" charset="-122"/>
                <a:cs typeface="宋体" panose="02010600030101010101" pitchFamily="2" charset="-122"/>
              </a:rPr>
              <a:t>当输入电压过高，可以使用瞬态电压抑制器件，如瞬态抑制二极管（</a:t>
            </a:r>
            <a:r>
              <a:rPr lang="en-US" altLang="zh-CN" sz="1600" kern="0" dirty="0">
                <a:solidFill>
                  <a:srgbClr val="C00000"/>
                </a:solidFill>
                <a:ea typeface="黑体" panose="02010609060101010101" pitchFamily="49" charset="-122"/>
                <a:cs typeface="宋体" panose="02010600030101010101" pitchFamily="2" charset="-122"/>
              </a:rPr>
              <a:t>TVS</a:t>
            </a:r>
            <a:r>
              <a:rPr lang="zh-CN" altLang="zh-CN" sz="1600" kern="0" dirty="0">
                <a:solidFill>
                  <a:srgbClr val="C00000"/>
                </a:solidFill>
                <a:ea typeface="黑体" panose="02010609060101010101" pitchFamily="49" charset="-122"/>
                <a:cs typeface="宋体" panose="02010600030101010101" pitchFamily="2" charset="-122"/>
              </a:rPr>
              <a:t>），把过多的能量传导到地。当电流过大，可以串联保险丝，过大地电流会使保险丝熔断，从而保护电路。</a:t>
            </a:r>
            <a:endParaRPr lang="zh-CN" altLang="en-US" sz="1600" dirty="0">
              <a:solidFill>
                <a:srgbClr val="C00000"/>
              </a:solidFill>
            </a:endParaRPr>
          </a:p>
        </p:txBody>
      </p:sp>
      <p:sp>
        <p:nvSpPr>
          <p:cNvPr id="11" name="矩形 10">
            <a:extLst>
              <a:ext uri="{FF2B5EF4-FFF2-40B4-BE49-F238E27FC236}">
                <a16:creationId xmlns:a16="http://schemas.microsoft.com/office/drawing/2014/main" id="{803B8696-8A7C-40A3-B088-C9F76281F7F3}"/>
              </a:ext>
            </a:extLst>
          </p:cNvPr>
          <p:cNvSpPr/>
          <p:nvPr/>
        </p:nvSpPr>
        <p:spPr>
          <a:xfrm>
            <a:off x="317116" y="4490768"/>
            <a:ext cx="2310668" cy="1156855"/>
          </a:xfrm>
          <a:prstGeom prst="rect">
            <a:avLst/>
          </a:prstGeom>
          <a:solidFill>
            <a:schemeClr val="accent6">
              <a:lumMod val="60000"/>
              <a:lumOff val="40000"/>
            </a:schemeClr>
          </a:solidFill>
        </p:spPr>
        <p:txBody>
          <a:bodyPr wrap="square">
            <a:spAutoFit/>
          </a:bodyPr>
          <a:lstStyle/>
          <a:p>
            <a:pPr>
              <a:lnSpc>
                <a:spcPct val="150000"/>
              </a:lnSpc>
            </a:pPr>
            <a:r>
              <a:rPr lang="zh-CN" altLang="zh-CN" sz="1600" kern="0" spc="40" dirty="0">
                <a:solidFill>
                  <a:srgbClr val="7030A0"/>
                </a:solidFill>
                <a:ea typeface="微软雅黑" panose="020B0503020204020204" pitchFamily="34" charset="-122"/>
                <a:cs typeface="宋体" panose="02010600030101010101" pitchFamily="2" charset="-122"/>
              </a:rPr>
              <a:t>过压</a:t>
            </a:r>
            <a:r>
              <a:rPr lang="zh-CN" altLang="en-US" sz="1600" kern="0" spc="40" dirty="0">
                <a:solidFill>
                  <a:srgbClr val="7030A0"/>
                </a:solidFill>
                <a:ea typeface="微软雅黑" panose="020B0503020204020204" pitchFamily="34" charset="-122"/>
                <a:cs typeface="宋体" panose="02010600030101010101" pitchFamily="2" charset="-122"/>
              </a:rPr>
              <a:t>防护</a:t>
            </a:r>
            <a:r>
              <a:rPr lang="zh-CN" altLang="zh-CN" sz="1600" kern="0" spc="40" dirty="0">
                <a:solidFill>
                  <a:srgbClr val="7030A0"/>
                </a:solidFill>
                <a:ea typeface="微软雅黑" panose="020B0503020204020204" pitchFamily="34" charset="-122"/>
                <a:cs typeface="宋体" panose="02010600030101010101" pitchFamily="2" charset="-122"/>
              </a:rPr>
              <a:t>器件分为</a:t>
            </a:r>
            <a:r>
              <a:rPr lang="zh-CN" altLang="en-US" sz="1600" kern="0" spc="40" dirty="0">
                <a:solidFill>
                  <a:srgbClr val="7030A0"/>
                </a:solidFill>
                <a:ea typeface="微软雅黑" panose="020B0503020204020204" pitchFamily="34" charset="-122"/>
                <a:cs typeface="宋体" panose="02010600030101010101" pitchFamily="2" charset="-122"/>
              </a:rPr>
              <a:t>：</a:t>
            </a:r>
            <a:endParaRPr lang="en-US" altLang="zh-CN" sz="1600" kern="0" spc="40" dirty="0">
              <a:solidFill>
                <a:srgbClr val="7030A0"/>
              </a:solidFill>
              <a:ea typeface="微软雅黑" panose="020B0503020204020204" pitchFamily="34" charset="-122"/>
              <a:cs typeface="宋体" panose="02010600030101010101" pitchFamily="2" charset="-122"/>
            </a:endParaRPr>
          </a:p>
          <a:p>
            <a:pPr marL="400050" indent="-400050">
              <a:lnSpc>
                <a:spcPct val="150000"/>
              </a:lnSpc>
              <a:buFont typeface="+mj-lt"/>
              <a:buAutoNum type="romanUcPeriod"/>
            </a:pPr>
            <a:r>
              <a:rPr lang="zh-CN" altLang="zh-CN" sz="1600" kern="0" spc="40" dirty="0">
                <a:solidFill>
                  <a:srgbClr val="7030A0"/>
                </a:solidFill>
                <a:ea typeface="微软雅黑" panose="020B0503020204020204" pitchFamily="34" charset="-122"/>
                <a:cs typeface="宋体" panose="02010600030101010101" pitchFamily="2" charset="-122"/>
              </a:rPr>
              <a:t>钳位型过压器件</a:t>
            </a:r>
            <a:endParaRPr lang="en-US" altLang="zh-CN" sz="1600" kern="0" spc="40" dirty="0">
              <a:solidFill>
                <a:srgbClr val="7030A0"/>
              </a:solidFill>
              <a:ea typeface="微软雅黑" panose="020B0503020204020204" pitchFamily="34" charset="-122"/>
              <a:cs typeface="宋体" panose="02010600030101010101" pitchFamily="2" charset="-122"/>
            </a:endParaRPr>
          </a:p>
          <a:p>
            <a:pPr marL="400050" indent="-400050">
              <a:lnSpc>
                <a:spcPct val="150000"/>
              </a:lnSpc>
              <a:buFont typeface="+mj-lt"/>
              <a:buAutoNum type="romanUcPeriod"/>
            </a:pPr>
            <a:r>
              <a:rPr lang="zh-CN" altLang="zh-CN" sz="1600" kern="0" spc="40" dirty="0">
                <a:solidFill>
                  <a:srgbClr val="7030A0"/>
                </a:solidFill>
                <a:ea typeface="微软雅黑" panose="020B0503020204020204" pitchFamily="34" charset="-122"/>
                <a:cs typeface="宋体" panose="02010600030101010101" pitchFamily="2" charset="-122"/>
              </a:rPr>
              <a:t>开关型过压器件</a:t>
            </a:r>
            <a:endParaRPr lang="en-US" altLang="zh-CN" sz="1600" kern="0" spc="40" dirty="0">
              <a:solidFill>
                <a:srgbClr val="7030A0"/>
              </a:solidFill>
              <a:ea typeface="微软雅黑" panose="020B0503020204020204" pitchFamily="34" charset="-122"/>
              <a:cs typeface="宋体" panose="02010600030101010101" pitchFamily="2" charset="-122"/>
            </a:endParaRPr>
          </a:p>
        </p:txBody>
      </p:sp>
      <p:sp>
        <p:nvSpPr>
          <p:cNvPr id="12" name="矩形 11">
            <a:extLst>
              <a:ext uri="{FF2B5EF4-FFF2-40B4-BE49-F238E27FC236}">
                <a16:creationId xmlns:a16="http://schemas.microsoft.com/office/drawing/2014/main" id="{D2712AE5-7166-4A47-87B2-48B54E335246}"/>
              </a:ext>
            </a:extLst>
          </p:cNvPr>
          <p:cNvSpPr/>
          <p:nvPr/>
        </p:nvSpPr>
        <p:spPr>
          <a:xfrm>
            <a:off x="2966392" y="4490768"/>
            <a:ext cx="5998095" cy="1346907"/>
          </a:xfrm>
          <a:prstGeom prst="rect">
            <a:avLst/>
          </a:prstGeom>
          <a:solidFill>
            <a:schemeClr val="accent4">
              <a:lumMod val="75000"/>
            </a:schemeClr>
          </a:solidFill>
        </p:spPr>
        <p:txBody>
          <a:bodyPr wrap="square">
            <a:spAutoFit/>
          </a:bodyPr>
          <a:lstStyle/>
          <a:p>
            <a:pPr marL="285750" indent="-285750">
              <a:lnSpc>
                <a:spcPct val="150000"/>
              </a:lnSpc>
              <a:buFont typeface="Wingdings" panose="05000000000000000000" pitchFamily="2" charset="2"/>
              <a:buChar char="Ø"/>
            </a:pPr>
            <a:r>
              <a:rPr lang="zh-CN" altLang="zh-CN" sz="1400" kern="0" spc="40" dirty="0">
                <a:solidFill>
                  <a:schemeClr val="bg1">
                    <a:lumMod val="75000"/>
                  </a:schemeClr>
                </a:solidFill>
                <a:ea typeface="微软雅黑" panose="020B0503020204020204" pitchFamily="34" charset="-122"/>
                <a:cs typeface="宋体" panose="02010600030101010101" pitchFamily="2" charset="-122"/>
              </a:rPr>
              <a:t>开关型过压器件就是我们熟知的防雷器件：陶瓷气体放电管、半导体放电管和玻璃放电管；</a:t>
            </a:r>
            <a:endParaRPr lang="en-US" altLang="zh-CN" sz="1400" kern="0" spc="40" dirty="0">
              <a:solidFill>
                <a:schemeClr val="bg1">
                  <a:lumMod val="75000"/>
                </a:schemeClr>
              </a:solidFill>
              <a:ea typeface="微软雅黑" panose="020B0503020204020204" pitchFamily="34" charset="-122"/>
              <a:cs typeface="宋体" panose="02010600030101010101" pitchFamily="2" charset="-122"/>
            </a:endParaRPr>
          </a:p>
          <a:p>
            <a:pPr marL="285750" indent="-285750">
              <a:lnSpc>
                <a:spcPct val="150000"/>
              </a:lnSpc>
              <a:buFont typeface="Wingdings" panose="05000000000000000000" pitchFamily="2" charset="2"/>
              <a:buChar char="Ø"/>
            </a:pPr>
            <a:r>
              <a:rPr lang="zh-CN" altLang="zh-CN" sz="1400" kern="0" spc="40" dirty="0">
                <a:solidFill>
                  <a:schemeClr val="bg1">
                    <a:lumMod val="75000"/>
                  </a:schemeClr>
                </a:solidFill>
                <a:ea typeface="微软雅黑" panose="020B0503020204020204" pitchFamily="34" charset="-122"/>
                <a:cs typeface="宋体" panose="02010600030101010101" pitchFamily="2" charset="-122"/>
              </a:rPr>
              <a:t>钳位型过压器件有瞬态抑制二极管、压敏电阻、贴片压敏电阻和</a:t>
            </a:r>
            <a:r>
              <a:rPr lang="en-US" altLang="zh-CN" sz="1400" kern="0" spc="40" dirty="0">
                <a:solidFill>
                  <a:schemeClr val="bg1">
                    <a:lumMod val="75000"/>
                  </a:schemeClr>
                </a:solidFill>
                <a:ea typeface="微软雅黑" panose="020B0503020204020204" pitchFamily="34" charset="-122"/>
                <a:cs typeface="宋体" panose="02010600030101010101" pitchFamily="2" charset="-122"/>
              </a:rPr>
              <a:t>ESD</a:t>
            </a:r>
            <a:r>
              <a:rPr lang="zh-CN" altLang="zh-CN" sz="1400" kern="0" spc="40" dirty="0">
                <a:solidFill>
                  <a:schemeClr val="bg1">
                    <a:lumMod val="75000"/>
                  </a:schemeClr>
                </a:solidFill>
                <a:ea typeface="微软雅黑" panose="020B0503020204020204" pitchFamily="34" charset="-122"/>
                <a:cs typeface="宋体" panose="02010600030101010101" pitchFamily="2" charset="-122"/>
              </a:rPr>
              <a:t>放电二极管；</a:t>
            </a:r>
            <a:endParaRPr lang="zh-CN" altLang="en-US" sz="1400" dirty="0">
              <a:solidFill>
                <a:schemeClr val="bg1">
                  <a:lumMod val="75000"/>
                </a:schemeClr>
              </a:solidFill>
            </a:endParaRPr>
          </a:p>
        </p:txBody>
      </p:sp>
    </p:spTree>
    <p:extLst>
      <p:ext uri="{BB962C8B-B14F-4D97-AF65-F5344CB8AC3E}">
        <p14:creationId xmlns:p14="http://schemas.microsoft.com/office/powerpoint/2010/main" val="3642608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CD3D1523-83DA-47AD-9320-028C00AFADF9}" type="slidenum">
              <a:rPr lang="en-US" altLang="zh-CN" sz="1400" b="0">
                <a:solidFill>
                  <a:schemeClr val="tx1"/>
                </a:solidFill>
                <a:latin typeface="Arial" charset="0"/>
                <a:ea typeface="宋体" charset="-122"/>
              </a:rPr>
              <a:pPr algn="r"/>
              <a:t>150</a:t>
            </a:fld>
            <a:r>
              <a:rPr lang="en-US" altLang="zh-CN" sz="1400" b="0">
                <a:solidFill>
                  <a:schemeClr val="tx1"/>
                </a:solidFill>
                <a:latin typeface="Arial" charset="0"/>
                <a:ea typeface="宋体" charset="-122"/>
              </a:rPr>
              <a:t>/pp</a:t>
            </a:r>
          </a:p>
        </p:txBody>
      </p:sp>
      <p:sp>
        <p:nvSpPr>
          <p:cNvPr id="128004"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28005" name="Rectangle 5"/>
          <p:cNvSpPr>
            <a:spLocks noChangeArrowheads="1"/>
          </p:cNvSpPr>
          <p:nvPr/>
        </p:nvSpPr>
        <p:spPr bwMode="auto">
          <a:xfrm>
            <a:off x="611188" y="9906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对策</a:t>
            </a:r>
          </a:p>
        </p:txBody>
      </p:sp>
      <p:graphicFrame>
        <p:nvGraphicFramePr>
          <p:cNvPr id="128006" name="Object 45"/>
          <p:cNvGraphicFramePr>
            <a:graphicFrameLocks noChangeAspect="1"/>
          </p:cNvGraphicFramePr>
          <p:nvPr/>
        </p:nvGraphicFramePr>
        <p:xfrm>
          <a:off x="304800" y="1524000"/>
          <a:ext cx="7924800" cy="3673475"/>
        </p:xfrm>
        <a:graphic>
          <a:graphicData uri="http://schemas.openxmlformats.org/presentationml/2006/ole">
            <mc:AlternateContent xmlns:mc="http://schemas.openxmlformats.org/markup-compatibility/2006">
              <mc:Choice xmlns:v="urn:schemas-microsoft-com:vml" Requires="v">
                <p:oleObj spid="_x0000_s41076" name="Visio" r:id="rId4" imgW="6839442" imgH="3170595" progId="Visio.Drawing.11">
                  <p:embed/>
                </p:oleObj>
              </mc:Choice>
              <mc:Fallback>
                <p:oleObj name="Visio" r:id="rId4" imgW="6839442" imgH="3170595" progId="Visio.Drawing.11">
                  <p:embed/>
                  <p:pic>
                    <p:nvPicPr>
                      <p:cNvPr id="128006"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524000"/>
                        <a:ext cx="792480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07" name="Text Box 46"/>
          <p:cNvSpPr txBox="1">
            <a:spLocks noChangeArrowheads="1"/>
          </p:cNvSpPr>
          <p:nvPr/>
        </p:nvSpPr>
        <p:spPr bwMode="auto">
          <a:xfrm>
            <a:off x="1676400" y="5562600"/>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r>
              <a:rPr lang="zh-CN" altLang="en-US" sz="2400">
                <a:solidFill>
                  <a:srgbClr val="FF0000"/>
                </a:solidFill>
                <a:latin typeface="Arial" charset="0"/>
                <a:ea typeface="宋体" charset="-122"/>
              </a:rPr>
              <a:t>所有可能遭雷击的端口加装浪涌抑制器件</a:t>
            </a:r>
          </a:p>
        </p:txBody>
      </p:sp>
      <p:sp>
        <p:nvSpPr>
          <p:cNvPr id="9" name="Rectangle 2">
            <a:extLst>
              <a:ext uri="{FF2B5EF4-FFF2-40B4-BE49-F238E27FC236}">
                <a16:creationId xmlns:a16="http://schemas.microsoft.com/office/drawing/2014/main" id="{EC393277-B44D-4AD9-8E07-B1848E1206FE}"/>
              </a:ext>
            </a:extLst>
          </p:cNvPr>
          <p:cNvSpPr txBox="1">
            <a:spLocks noChangeArrowheads="1"/>
          </p:cNvSpPr>
          <p:nvPr/>
        </p:nvSpPr>
        <p:spPr bwMode="auto">
          <a:xfrm>
            <a:off x="6379156" y="57150"/>
            <a:ext cx="202433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800" dirty="0">
                <a:solidFill>
                  <a:schemeClr val="bg1"/>
                </a:solidFill>
                <a:latin typeface="微软雅黑" pitchFamily="34" charset="-122"/>
                <a:ea typeface="微软雅黑" pitchFamily="34" charset="-122"/>
              </a:rPr>
              <a:t>浪涌抗扰度</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320441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B4DB8167-718D-4201-BD46-6770882F10F1}" type="slidenum">
              <a:rPr lang="en-US" altLang="zh-CN" sz="1400" b="0">
                <a:solidFill>
                  <a:schemeClr val="tx1"/>
                </a:solidFill>
                <a:latin typeface="Arial" charset="0"/>
                <a:ea typeface="宋体" charset="-122"/>
              </a:rPr>
              <a:pPr algn="r"/>
              <a:t>151</a:t>
            </a:fld>
            <a:r>
              <a:rPr lang="en-US" altLang="zh-CN" sz="1400" b="0">
                <a:solidFill>
                  <a:schemeClr val="tx1"/>
                </a:solidFill>
                <a:latin typeface="Arial" charset="0"/>
                <a:ea typeface="宋体" charset="-122"/>
              </a:rPr>
              <a:t>/pp</a:t>
            </a:r>
          </a:p>
        </p:txBody>
      </p:sp>
      <p:sp>
        <p:nvSpPr>
          <p:cNvPr id="129029" name="Rectangle 5"/>
          <p:cNvSpPr>
            <a:spLocks noChangeArrowheads="1"/>
          </p:cNvSpPr>
          <p:nvPr/>
        </p:nvSpPr>
        <p:spPr bwMode="auto">
          <a:xfrm>
            <a:off x="611188" y="990600"/>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浪涌抑制器件</a:t>
            </a:r>
          </a:p>
        </p:txBody>
      </p:sp>
      <p:sp>
        <p:nvSpPr>
          <p:cNvPr id="129030" name="Rectangle 9"/>
          <p:cNvSpPr>
            <a:spLocks noChangeArrowheads="1"/>
          </p:cNvSpPr>
          <p:nvPr/>
        </p:nvSpPr>
        <p:spPr bwMode="auto">
          <a:xfrm>
            <a:off x="4572000" y="4572000"/>
            <a:ext cx="3962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0" hangingPunct="0">
              <a:spcBef>
                <a:spcPct val="20000"/>
              </a:spcBef>
              <a:buFont typeface="Wingdings" pitchFamily="2" charset="2"/>
              <a:buNone/>
            </a:pPr>
            <a:r>
              <a:rPr lang="zh-CN" altLang="en-US" sz="3200" b="1" dirty="0">
                <a:solidFill>
                  <a:srgbClr val="000000"/>
                </a:solidFill>
                <a:latin typeface="Verdana" pitchFamily="34" charset="0"/>
                <a:ea typeface="华文中宋" pitchFamily="2" charset="-122"/>
              </a:rPr>
              <a:t> 左上：气体放电管</a:t>
            </a:r>
          </a:p>
          <a:p>
            <a:pPr marL="342900" indent="-342900" algn="l" eaLnBrk="0" hangingPunct="0">
              <a:spcBef>
                <a:spcPct val="20000"/>
              </a:spcBef>
              <a:buFont typeface="Wingdings" pitchFamily="2" charset="2"/>
              <a:buNone/>
            </a:pPr>
            <a:r>
              <a:rPr lang="zh-CN" altLang="en-US" sz="3200" b="1" dirty="0">
                <a:solidFill>
                  <a:srgbClr val="000000"/>
                </a:solidFill>
                <a:latin typeface="Verdana" pitchFamily="34" charset="0"/>
                <a:ea typeface="华文中宋" pitchFamily="2" charset="-122"/>
              </a:rPr>
              <a:t> 上：   压敏电阻</a:t>
            </a:r>
          </a:p>
          <a:p>
            <a:pPr marL="342900" indent="-342900" algn="l" eaLnBrk="0" hangingPunct="0">
              <a:spcBef>
                <a:spcPct val="20000"/>
              </a:spcBef>
              <a:buFont typeface="Wingdings" pitchFamily="2" charset="2"/>
              <a:buNone/>
            </a:pPr>
            <a:r>
              <a:rPr lang="zh-CN" altLang="en-US" sz="3200" b="1" dirty="0">
                <a:solidFill>
                  <a:srgbClr val="000000"/>
                </a:solidFill>
                <a:latin typeface="Verdana" pitchFamily="34" charset="0"/>
                <a:ea typeface="华文中宋" pitchFamily="2" charset="-122"/>
              </a:rPr>
              <a:t> 左：   </a:t>
            </a:r>
            <a:r>
              <a:rPr lang="en-US" altLang="zh-CN" sz="3200" b="1" dirty="0">
                <a:solidFill>
                  <a:srgbClr val="000000"/>
                </a:solidFill>
                <a:latin typeface="Verdana" pitchFamily="34" charset="0"/>
                <a:ea typeface="华文中宋" pitchFamily="2" charset="-122"/>
              </a:rPr>
              <a:t>TVS</a:t>
            </a:r>
            <a:r>
              <a:rPr lang="zh-CN" altLang="en-US" sz="3200" b="1" dirty="0">
                <a:solidFill>
                  <a:srgbClr val="000000"/>
                </a:solidFill>
                <a:latin typeface="Verdana" pitchFamily="34" charset="0"/>
                <a:ea typeface="华文中宋" pitchFamily="2" charset="-122"/>
              </a:rPr>
              <a:t>管</a:t>
            </a:r>
          </a:p>
        </p:txBody>
      </p:sp>
      <p:pic>
        <p:nvPicPr>
          <p:cNvPr id="129031" name="Picture 10" descr="C:\Documents and Settings\shark\桌面\20050725135112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676400"/>
            <a:ext cx="33528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2" name="Picture 11" descr="C:\Documents and Settings\shark\桌面\20064291159225293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71638"/>
            <a:ext cx="33528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3" name="Picture 12" descr="C:\Documents and Settings\shark\桌面\213643705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254500"/>
            <a:ext cx="33528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64227EF-BD2F-487F-9095-D1F309BED31C}"/>
              </a:ext>
            </a:extLst>
          </p:cNvPr>
          <p:cNvSpPr txBox="1">
            <a:spLocks noChangeArrowheads="1"/>
          </p:cNvSpPr>
          <p:nvPr/>
        </p:nvSpPr>
        <p:spPr bwMode="auto">
          <a:xfrm>
            <a:off x="6379156" y="57150"/>
            <a:ext cx="202433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800" dirty="0">
                <a:solidFill>
                  <a:schemeClr val="bg1"/>
                </a:solidFill>
                <a:latin typeface="微软雅黑" pitchFamily="34" charset="-122"/>
                <a:ea typeface="微软雅黑" pitchFamily="34" charset="-122"/>
              </a:rPr>
              <a:t>浪涌抗扰度</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59287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670E03B4-3933-45F8-90B4-D0738408F5DD}" type="slidenum">
              <a:rPr lang="en-US" altLang="zh-CN" sz="1400" b="0">
                <a:solidFill>
                  <a:schemeClr val="tx1"/>
                </a:solidFill>
                <a:latin typeface="Arial" charset="0"/>
                <a:ea typeface="宋体" charset="-122"/>
              </a:rPr>
              <a:pPr algn="r"/>
              <a:t>152</a:t>
            </a:fld>
            <a:r>
              <a:rPr lang="en-US" altLang="zh-CN" sz="1400" b="0">
                <a:solidFill>
                  <a:schemeClr val="tx1"/>
                </a:solidFill>
                <a:latin typeface="Arial" charset="0"/>
                <a:ea typeface="宋体" charset="-122"/>
              </a:rPr>
              <a:t>/pp</a:t>
            </a:r>
          </a:p>
        </p:txBody>
      </p:sp>
      <p:sp>
        <p:nvSpPr>
          <p:cNvPr id="130052"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30053" name="Rectangle 5"/>
          <p:cNvSpPr>
            <a:spLocks noChangeArrowheads="1"/>
          </p:cNvSpPr>
          <p:nvPr/>
        </p:nvSpPr>
        <p:spPr bwMode="auto">
          <a:xfrm>
            <a:off x="611188" y="990600"/>
            <a:ext cx="304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浪涌抑制器件特性</a:t>
            </a:r>
          </a:p>
        </p:txBody>
      </p:sp>
      <p:pic>
        <p:nvPicPr>
          <p:cNvPr id="130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8001000"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A26F269A-0637-499A-8926-D59BEBBABB23}"/>
              </a:ext>
            </a:extLst>
          </p:cNvPr>
          <p:cNvSpPr txBox="1">
            <a:spLocks noChangeArrowheads="1"/>
          </p:cNvSpPr>
          <p:nvPr/>
        </p:nvSpPr>
        <p:spPr bwMode="auto">
          <a:xfrm>
            <a:off x="6379156" y="57150"/>
            <a:ext cx="202433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800" dirty="0">
                <a:solidFill>
                  <a:schemeClr val="bg1"/>
                </a:solidFill>
                <a:latin typeface="微软雅黑" pitchFamily="34" charset="-122"/>
                <a:ea typeface="微软雅黑" pitchFamily="34" charset="-122"/>
              </a:rPr>
              <a:t>浪涌抗扰度</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946332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5A058C54-2DB3-4169-852F-5100FBB3E0CD}" type="slidenum">
              <a:rPr lang="en-US" altLang="zh-CN" sz="1400" b="0">
                <a:solidFill>
                  <a:schemeClr val="tx1"/>
                </a:solidFill>
                <a:latin typeface="Arial" charset="0"/>
                <a:ea typeface="宋体" charset="-122"/>
              </a:rPr>
              <a:pPr algn="r"/>
              <a:t>153</a:t>
            </a:fld>
            <a:r>
              <a:rPr lang="en-US" altLang="zh-CN" sz="1400" b="0">
                <a:solidFill>
                  <a:schemeClr val="tx1"/>
                </a:solidFill>
                <a:latin typeface="Arial" charset="0"/>
                <a:ea typeface="宋体" charset="-122"/>
              </a:rPr>
              <a:t>/pp</a:t>
            </a:r>
          </a:p>
        </p:txBody>
      </p:sp>
      <p:sp>
        <p:nvSpPr>
          <p:cNvPr id="131077" name="Rectangle 5"/>
          <p:cNvSpPr>
            <a:spLocks noChangeArrowheads="1"/>
          </p:cNvSpPr>
          <p:nvPr/>
        </p:nvSpPr>
        <p:spPr bwMode="auto">
          <a:xfrm>
            <a:off x="687388" y="1066800"/>
            <a:ext cx="304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浪涌抑制器件的组合</a:t>
            </a:r>
          </a:p>
        </p:txBody>
      </p:sp>
      <p:pic>
        <p:nvPicPr>
          <p:cNvPr id="131078" name="Picture 7"/>
          <p:cNvPicPr>
            <a:picLocks noChangeAspect="1" noChangeArrowheads="1"/>
          </p:cNvPicPr>
          <p:nvPr/>
        </p:nvPicPr>
        <p:blipFill>
          <a:blip r:embed="rId3">
            <a:extLst>
              <a:ext uri="{28A0092B-C50C-407E-A947-70E740481C1C}">
                <a14:useLocalDpi xmlns:a14="http://schemas.microsoft.com/office/drawing/2010/main" val="0"/>
              </a:ext>
            </a:extLst>
          </a:blip>
          <a:srcRect r="2438"/>
          <a:stretch>
            <a:fillRect/>
          </a:stretch>
        </p:blipFill>
        <p:spPr bwMode="auto">
          <a:xfrm>
            <a:off x="762000" y="1676400"/>
            <a:ext cx="7620000" cy="47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055CB6AA-71FC-476A-BAF3-546714ACFE4E}"/>
              </a:ext>
            </a:extLst>
          </p:cNvPr>
          <p:cNvSpPr txBox="1">
            <a:spLocks noChangeArrowheads="1"/>
          </p:cNvSpPr>
          <p:nvPr/>
        </p:nvSpPr>
        <p:spPr bwMode="auto">
          <a:xfrm>
            <a:off x="6379156" y="57150"/>
            <a:ext cx="2024336"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800" dirty="0">
                <a:solidFill>
                  <a:schemeClr val="bg1"/>
                </a:solidFill>
                <a:latin typeface="微软雅黑" pitchFamily="34" charset="-122"/>
                <a:ea typeface="微软雅黑" pitchFamily="34" charset="-122"/>
              </a:rPr>
              <a:t>浪涌抗扰度</a:t>
            </a:r>
            <a:endParaRPr lang="en-US"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984249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971600" y="2564904"/>
            <a:ext cx="8065269" cy="1347044"/>
          </a:xfrm>
        </p:spPr>
        <p:txBody>
          <a:bodyPr/>
          <a:lstStyle/>
          <a:p>
            <a:pPr algn="ctr">
              <a:lnSpc>
                <a:spcPct val="150000"/>
              </a:lnSpc>
              <a:defRPr/>
            </a:pPr>
            <a:r>
              <a:rPr lang="zh-CN" altLang="en-US" sz="6000" dirty="0">
                <a:solidFill>
                  <a:srgbClr val="0000FF"/>
                </a:solidFill>
                <a:latin typeface="黑体" pitchFamily="49" charset="-122"/>
                <a:ea typeface="黑体" pitchFamily="49" charset="-122"/>
              </a:rPr>
              <a:t>谢  谢！</a:t>
            </a:r>
            <a:endParaRPr lang="zh-CN" altLang="en-US" sz="2800" dirty="0">
              <a:solidFill>
                <a:srgbClr val="0000FF"/>
              </a:solidFill>
              <a:latin typeface="黑体" pitchFamily="49" charset="-122"/>
              <a:ea typeface="黑体" pitchFamily="49" charset="-122"/>
            </a:endParaRPr>
          </a:p>
        </p:txBody>
      </p:sp>
      <p:sp>
        <p:nvSpPr>
          <p:cNvPr id="5" name="标题 1"/>
          <p:cNvSpPr txBox="1">
            <a:spLocks/>
          </p:cNvSpPr>
          <p:nvPr/>
        </p:nvSpPr>
        <p:spPr bwMode="auto">
          <a:xfrm>
            <a:off x="5683076"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800" dirty="0">
                <a:solidFill>
                  <a:schemeClr val="bg1"/>
                </a:solidFill>
                <a:latin typeface="黑体" panose="02010609060101010101" pitchFamily="49" charset="-122"/>
                <a:ea typeface="黑体" panose="02010609060101010101" pitchFamily="49" charset="-122"/>
              </a:rPr>
              <a:t>谢 谢</a:t>
            </a:r>
            <a:endParaRPr lang="zh-CN" altLang="en-US" sz="2800" dirty="0">
              <a:solidFill>
                <a:schemeClr val="bg1"/>
              </a:solidFill>
            </a:endParaRPr>
          </a:p>
        </p:txBody>
      </p:sp>
    </p:spTree>
    <p:extLst>
      <p:ext uri="{BB962C8B-B14F-4D97-AF65-F5344CB8AC3E}">
        <p14:creationId xmlns:p14="http://schemas.microsoft.com/office/powerpoint/2010/main" val="2184529808"/>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安全防护概述</a:t>
            </a:r>
          </a:p>
        </p:txBody>
      </p:sp>
      <p:sp>
        <p:nvSpPr>
          <p:cNvPr id="3" name="矩形 2">
            <a:extLst>
              <a:ext uri="{FF2B5EF4-FFF2-40B4-BE49-F238E27FC236}">
                <a16:creationId xmlns:a16="http://schemas.microsoft.com/office/drawing/2014/main" id="{25E56001-94D8-4044-8DC3-5E1A500700EB}"/>
              </a:ext>
            </a:extLst>
          </p:cNvPr>
          <p:cNvSpPr/>
          <p:nvPr/>
        </p:nvSpPr>
        <p:spPr>
          <a:xfrm>
            <a:off x="611560" y="1190768"/>
            <a:ext cx="2659703" cy="461665"/>
          </a:xfrm>
          <a:prstGeom prst="rect">
            <a:avLst/>
          </a:prstGeom>
          <a:solidFill>
            <a:schemeClr val="tx2">
              <a:lumMod val="20000"/>
              <a:lumOff val="80000"/>
            </a:schemeClr>
          </a:solidFill>
          <a:ln>
            <a:noFill/>
          </a:ln>
        </p:spPr>
        <p:txBody>
          <a:bodyPr wrap="none">
            <a:spAutoFit/>
          </a:bodyPr>
          <a:lstStyle/>
          <a:p>
            <a:pPr algn="ctr" eaLnBrk="1" hangingPunct="1"/>
            <a:r>
              <a:rPr lang="zh-CN" altLang="zh-CN" sz="2400" dirty="0">
                <a:solidFill>
                  <a:srgbClr val="0000FF"/>
                </a:solidFill>
                <a:latin typeface="黑体" pitchFamily="49" charset="-122"/>
                <a:ea typeface="黑体" pitchFamily="49" charset="-122"/>
              </a:rPr>
              <a:t>瞬态电压抑制器件</a:t>
            </a:r>
            <a:endParaRPr lang="zh-CN" altLang="en-US" sz="2400" dirty="0">
              <a:solidFill>
                <a:srgbClr val="0000FF"/>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65E3839F-034C-4AAD-BFE2-8B6FFC23CE41}"/>
              </a:ext>
            </a:extLst>
          </p:cNvPr>
          <p:cNvSpPr/>
          <p:nvPr/>
        </p:nvSpPr>
        <p:spPr>
          <a:xfrm>
            <a:off x="611560" y="1716262"/>
            <a:ext cx="6552728" cy="784830"/>
          </a:xfrm>
          <a:prstGeom prst="rect">
            <a:avLst/>
          </a:prstGeom>
          <a:solidFill>
            <a:schemeClr val="accent3">
              <a:lumMod val="20000"/>
              <a:lumOff val="80000"/>
            </a:schemeClr>
          </a:solidFill>
        </p:spPr>
        <p:txBody>
          <a:bodyPr wrap="square">
            <a:spAutoFit/>
          </a:bodyPr>
          <a:lstStyle/>
          <a:p>
            <a:pPr>
              <a:lnSpc>
                <a:spcPct val="150000"/>
              </a:lnSpc>
            </a:pPr>
            <a:r>
              <a:rPr lang="zh-CN" altLang="en-US" sz="1600" kern="0" dirty="0">
                <a:solidFill>
                  <a:schemeClr val="accent2">
                    <a:lumMod val="75000"/>
                  </a:schemeClr>
                </a:solidFill>
                <a:ea typeface="黑体" panose="02010609060101010101" pitchFamily="49" charset="-122"/>
              </a:rPr>
              <a:t>瞬态电压抑制器件</a:t>
            </a:r>
            <a:r>
              <a:rPr lang="zh-CN" altLang="zh-CN" sz="1600" kern="0" dirty="0">
                <a:solidFill>
                  <a:schemeClr val="accent2">
                    <a:lumMod val="75000"/>
                  </a:schemeClr>
                </a:solidFill>
                <a:ea typeface="黑体" panose="02010609060101010101" pitchFamily="49" charset="-122"/>
              </a:rPr>
              <a:t>结构和特性有一定的区别，但都有类似的工作方式：当电压超过器件阈值时，分流多余的电流。</a:t>
            </a:r>
            <a:endParaRPr lang="zh-CN" altLang="en-US" sz="1600" kern="0" dirty="0">
              <a:solidFill>
                <a:schemeClr val="accent2">
                  <a:lumMod val="75000"/>
                </a:schemeClr>
              </a:solidFill>
              <a:ea typeface="黑体" panose="02010609060101010101" pitchFamily="49" charset="-122"/>
            </a:endParaRPr>
          </a:p>
        </p:txBody>
      </p:sp>
      <p:pic>
        <p:nvPicPr>
          <p:cNvPr id="13" name="图片 12" descr="C:\Users\Administrator\AppData\Local\Temp\enhtmlclip\640(356).jpg">
            <a:extLst>
              <a:ext uri="{FF2B5EF4-FFF2-40B4-BE49-F238E27FC236}">
                <a16:creationId xmlns:a16="http://schemas.microsoft.com/office/drawing/2014/main" id="{BB5A2F5B-EF30-47E3-B27F-CFB725F634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5576" y="2852936"/>
            <a:ext cx="3306445" cy="2231390"/>
          </a:xfrm>
          <a:prstGeom prst="rect">
            <a:avLst/>
          </a:prstGeom>
          <a:noFill/>
          <a:ln>
            <a:noFill/>
          </a:ln>
        </p:spPr>
      </p:pic>
      <p:sp>
        <p:nvSpPr>
          <p:cNvPr id="10" name="矩形 9">
            <a:extLst>
              <a:ext uri="{FF2B5EF4-FFF2-40B4-BE49-F238E27FC236}">
                <a16:creationId xmlns:a16="http://schemas.microsoft.com/office/drawing/2014/main" id="{33D0DE91-0399-4CA1-8F8B-A837B1AE616A}"/>
              </a:ext>
            </a:extLst>
          </p:cNvPr>
          <p:cNvSpPr/>
          <p:nvPr/>
        </p:nvSpPr>
        <p:spPr>
          <a:xfrm>
            <a:off x="4355976" y="3140968"/>
            <a:ext cx="3672408" cy="1702389"/>
          </a:xfrm>
          <a:prstGeom prst="rect">
            <a:avLst/>
          </a:prstGeom>
          <a:solidFill>
            <a:schemeClr val="accent2">
              <a:lumMod val="20000"/>
              <a:lumOff val="80000"/>
            </a:schemeClr>
          </a:solidFill>
        </p:spPr>
        <p:txBody>
          <a:bodyPr wrap="square">
            <a:spAutoFit/>
          </a:bodyPr>
          <a:lstStyle/>
          <a:p>
            <a:pPr>
              <a:lnSpc>
                <a:spcPct val="150000"/>
              </a:lnSpc>
            </a:pPr>
            <a:r>
              <a:rPr lang="zh-CN" altLang="en-US" sz="1800" b="0" kern="0" dirty="0">
                <a:solidFill>
                  <a:srgbClr val="0000FF"/>
                </a:solidFill>
                <a:ea typeface="黑体" panose="02010609060101010101" pitchFamily="49" charset="-122"/>
                <a:cs typeface="宋体" panose="02010600030101010101" pitchFamily="2" charset="-122"/>
              </a:rPr>
              <a:t>以</a:t>
            </a:r>
            <a:r>
              <a:rPr lang="en-US" altLang="zh-CN" sz="1800" b="0" kern="0" dirty="0">
                <a:solidFill>
                  <a:srgbClr val="0000FF"/>
                </a:solidFill>
                <a:ea typeface="黑体" panose="02010609060101010101" pitchFamily="49" charset="-122"/>
                <a:cs typeface="宋体" panose="02010600030101010101" pitchFamily="2" charset="-122"/>
              </a:rPr>
              <a:t>TVS</a:t>
            </a:r>
            <a:r>
              <a:rPr lang="zh-CN" altLang="en-US" sz="1800" b="0" kern="0" dirty="0">
                <a:solidFill>
                  <a:srgbClr val="0000FF"/>
                </a:solidFill>
                <a:ea typeface="黑体" panose="02010609060101010101" pitchFamily="49" charset="-122"/>
                <a:cs typeface="宋体" panose="02010600030101010101" pitchFamily="2" charset="-122"/>
              </a:rPr>
              <a:t>为例，</a:t>
            </a:r>
            <a:r>
              <a:rPr lang="zh-CN" altLang="zh-CN" sz="1800" b="0" kern="0" dirty="0">
                <a:solidFill>
                  <a:srgbClr val="0000FF"/>
                </a:solidFill>
                <a:ea typeface="黑体" panose="02010609060101010101" pitchFamily="49" charset="-122"/>
                <a:cs typeface="宋体" panose="02010600030101010101" pitchFamily="2" charset="-122"/>
              </a:rPr>
              <a:t>当输入端出现过电压情况时，</a:t>
            </a:r>
            <a:r>
              <a:rPr lang="en-US" altLang="zh-CN" sz="1800" b="0" kern="0" dirty="0">
                <a:solidFill>
                  <a:srgbClr val="0000FF"/>
                </a:solidFill>
                <a:ea typeface="黑体" panose="02010609060101010101" pitchFamily="49" charset="-122"/>
                <a:cs typeface="宋体" panose="02010600030101010101" pitchFamily="2" charset="-122"/>
              </a:rPr>
              <a:t>TVS</a:t>
            </a:r>
            <a:r>
              <a:rPr lang="zh-CN" altLang="zh-CN" sz="1800" b="0" kern="0" dirty="0">
                <a:solidFill>
                  <a:srgbClr val="0000FF"/>
                </a:solidFill>
                <a:ea typeface="黑体" panose="02010609060101010101" pitchFamily="49" charset="-122"/>
                <a:cs typeface="宋体" panose="02010600030101010101" pitchFamily="2" charset="-122"/>
              </a:rPr>
              <a:t>导通，并通过将多余的能量分流到地（</a:t>
            </a:r>
            <a:r>
              <a:rPr lang="en-US" altLang="zh-CN" sz="1800" b="0" kern="0" dirty="0">
                <a:solidFill>
                  <a:srgbClr val="0000FF"/>
                </a:solidFill>
                <a:ea typeface="黑体" panose="02010609060101010101" pitchFamily="49" charset="-122"/>
                <a:cs typeface="宋体" panose="02010600030101010101" pitchFamily="2" charset="-122"/>
              </a:rPr>
              <a:t>GND</a:t>
            </a:r>
            <a:r>
              <a:rPr lang="zh-CN" altLang="zh-CN" sz="1800" b="0" kern="0" dirty="0">
                <a:solidFill>
                  <a:srgbClr val="0000FF"/>
                </a:solidFill>
                <a:ea typeface="黑体" panose="02010609060101010101" pitchFamily="49" charset="-122"/>
                <a:cs typeface="宋体" panose="02010600030101010101" pitchFamily="2" charset="-122"/>
              </a:rPr>
              <a:t>），来保护电路免受过压的危险。</a:t>
            </a:r>
            <a:endParaRPr lang="zh-CN" altLang="en-US" sz="1800" b="0" dirty="0">
              <a:solidFill>
                <a:srgbClr val="0000FF"/>
              </a:solidFill>
            </a:endParaRPr>
          </a:p>
        </p:txBody>
      </p:sp>
    </p:spTree>
    <p:extLst>
      <p:ext uri="{BB962C8B-B14F-4D97-AF65-F5344CB8AC3E}">
        <p14:creationId xmlns:p14="http://schemas.microsoft.com/office/powerpoint/2010/main" val="400288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2273860"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放电管（</a:t>
            </a:r>
            <a:r>
              <a:rPr lang="en-US" altLang="zh-CN" sz="2400" dirty="0">
                <a:solidFill>
                  <a:srgbClr val="0000FF"/>
                </a:solidFill>
                <a:latin typeface="黑体" pitchFamily="49" charset="-122"/>
                <a:ea typeface="黑体" pitchFamily="49" charset="-122"/>
              </a:rPr>
              <a:t>GDT</a:t>
            </a:r>
            <a:r>
              <a:rPr lang="zh-CN" altLang="en-US" sz="2400" dirty="0">
                <a:solidFill>
                  <a:srgbClr val="0000FF"/>
                </a:solidFill>
                <a:latin typeface="黑体" pitchFamily="49" charset="-122"/>
                <a:ea typeface="黑体" pitchFamily="49" charset="-122"/>
              </a:rPr>
              <a:t>）</a:t>
            </a:r>
          </a:p>
        </p:txBody>
      </p:sp>
      <p:pic>
        <p:nvPicPr>
          <p:cNvPr id="14" name="图片 13" descr="C:\Users\Administrator\AppData\Local\Microsoft\Windows\INetCache\Content.MSO\5CB3194A.tmp">
            <a:extLst>
              <a:ext uri="{FF2B5EF4-FFF2-40B4-BE49-F238E27FC236}">
                <a16:creationId xmlns:a16="http://schemas.microsoft.com/office/drawing/2014/main" id="{60C8E190-65A7-4593-8C5A-F6A36A657F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537" y="1700809"/>
            <a:ext cx="2520280" cy="1440160"/>
          </a:xfrm>
          <a:prstGeom prst="rect">
            <a:avLst/>
          </a:prstGeom>
          <a:noFill/>
          <a:ln>
            <a:noFill/>
          </a:ln>
        </p:spPr>
      </p:pic>
      <p:pic>
        <p:nvPicPr>
          <p:cNvPr id="15" name="图片 14" descr="C:\Users\Administrator\AppData\Local\Microsoft\Windows\INetCache\Content.MSO\D6A65EC9.tmp">
            <a:extLst>
              <a:ext uri="{FF2B5EF4-FFF2-40B4-BE49-F238E27FC236}">
                <a16:creationId xmlns:a16="http://schemas.microsoft.com/office/drawing/2014/main" id="{01DE0136-3B5A-45CB-BDE9-F064C55714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3407" y="3327377"/>
            <a:ext cx="5544614" cy="848360"/>
          </a:xfrm>
          <a:prstGeom prst="rect">
            <a:avLst/>
          </a:prstGeom>
          <a:noFill/>
          <a:ln>
            <a:noFill/>
          </a:ln>
        </p:spPr>
      </p:pic>
      <p:sp>
        <p:nvSpPr>
          <p:cNvPr id="3" name="矩形 2">
            <a:extLst>
              <a:ext uri="{FF2B5EF4-FFF2-40B4-BE49-F238E27FC236}">
                <a16:creationId xmlns:a16="http://schemas.microsoft.com/office/drawing/2014/main" id="{544F5500-1D82-405C-9BE6-2FE935E750FD}"/>
              </a:ext>
            </a:extLst>
          </p:cNvPr>
          <p:cNvSpPr/>
          <p:nvPr/>
        </p:nvSpPr>
        <p:spPr>
          <a:xfrm>
            <a:off x="3132113" y="1644769"/>
            <a:ext cx="5616623" cy="1569660"/>
          </a:xfrm>
          <a:prstGeom prst="rect">
            <a:avLst/>
          </a:prstGeom>
          <a:solidFill>
            <a:schemeClr val="accent3">
              <a:lumMod val="20000"/>
              <a:lumOff val="80000"/>
            </a:schemeClr>
          </a:solidFill>
        </p:spPr>
        <p:txBody>
          <a:bodyPr wrap="square">
            <a:spAutoFit/>
          </a:bodyPr>
          <a:lstStyle/>
          <a:p>
            <a:pPr marL="285750" indent="-285750">
              <a:buFont typeface="Wingdings" panose="05000000000000000000" pitchFamily="2" charset="2"/>
              <a:buChar char="n"/>
            </a:pPr>
            <a:r>
              <a:rPr lang="zh-CN" altLang="en-US" sz="1600" kern="0" spc="40" dirty="0">
                <a:solidFill>
                  <a:srgbClr val="FF0000"/>
                </a:solidFill>
                <a:ea typeface="Microsoft YaHei UI" panose="020B0503020204020204" pitchFamily="34" charset="-122"/>
                <a:cs typeface="宋体" panose="02010600030101010101" pitchFamily="2" charset="-122"/>
              </a:rPr>
              <a:t>原理：</a:t>
            </a:r>
            <a:endParaRPr lang="en-US" altLang="zh-CN" sz="1600" kern="0" spc="40" dirty="0">
              <a:solidFill>
                <a:srgbClr val="FF0000"/>
              </a:solidFill>
              <a:ea typeface="Microsoft YaHei UI" panose="020B0503020204020204" pitchFamily="34" charset="-122"/>
              <a:cs typeface="宋体" panose="02010600030101010101" pitchFamily="2" charset="-122"/>
            </a:endParaRPr>
          </a:p>
          <a:p>
            <a:r>
              <a:rPr lang="en-US" altLang="zh-CN" sz="1600" kern="0" spc="40" dirty="0">
                <a:solidFill>
                  <a:schemeClr val="tx2">
                    <a:lumMod val="75000"/>
                  </a:schemeClr>
                </a:solidFill>
                <a:ea typeface="Microsoft YaHei UI" panose="020B0503020204020204" pitchFamily="34" charset="-122"/>
                <a:cs typeface="宋体" panose="02010600030101010101" pitchFamily="2" charset="-122"/>
              </a:rPr>
              <a:t>     </a:t>
            </a:r>
            <a:r>
              <a:rPr lang="zh-CN" altLang="zh-CN" sz="1600" kern="0" spc="40" dirty="0">
                <a:solidFill>
                  <a:schemeClr val="tx2">
                    <a:lumMod val="75000"/>
                  </a:schemeClr>
                </a:solidFill>
                <a:ea typeface="Microsoft YaHei UI" panose="020B0503020204020204" pitchFamily="34" charset="-122"/>
                <a:cs typeface="宋体" panose="02010600030101010101" pitchFamily="2" charset="-122"/>
              </a:rPr>
              <a:t>气体放电管是一种开关型保护器件，工作原理是气体放电。当两极间电压足够大时，极间间隙将放电击穿，由原来的绝缘状态转化为导电状态，类似短路。导电状态下两极间维持的电压很低，一般在</a:t>
            </a:r>
            <a:r>
              <a:rPr lang="en-US" altLang="zh-CN" sz="1600" kern="0" spc="40" dirty="0">
                <a:solidFill>
                  <a:schemeClr val="tx2">
                    <a:lumMod val="75000"/>
                  </a:schemeClr>
                </a:solidFill>
                <a:ea typeface="Microsoft YaHei UI" panose="020B0503020204020204" pitchFamily="34" charset="-122"/>
                <a:cs typeface="宋体" panose="02010600030101010101" pitchFamily="2" charset="-122"/>
              </a:rPr>
              <a:t>20</a:t>
            </a:r>
            <a:r>
              <a:rPr lang="zh-CN" altLang="zh-CN" sz="1600" kern="0" spc="40" dirty="0">
                <a:solidFill>
                  <a:schemeClr val="tx2">
                    <a:lumMod val="75000"/>
                  </a:schemeClr>
                </a:solidFill>
                <a:ea typeface="Microsoft YaHei UI" panose="020B0503020204020204" pitchFamily="34" charset="-122"/>
                <a:cs typeface="宋体" panose="02010600030101010101" pitchFamily="2" charset="-122"/>
              </a:rPr>
              <a:t>～</a:t>
            </a:r>
            <a:r>
              <a:rPr lang="en-US" altLang="zh-CN" sz="1600" kern="0" spc="40" dirty="0">
                <a:solidFill>
                  <a:schemeClr val="tx2">
                    <a:lumMod val="75000"/>
                  </a:schemeClr>
                </a:solidFill>
                <a:ea typeface="Microsoft YaHei UI" panose="020B0503020204020204" pitchFamily="34" charset="-122"/>
                <a:cs typeface="宋体" panose="02010600030101010101" pitchFamily="2" charset="-122"/>
              </a:rPr>
              <a:t>50V</a:t>
            </a:r>
            <a:r>
              <a:rPr lang="zh-CN" altLang="zh-CN" sz="1600" kern="0" spc="40" dirty="0">
                <a:solidFill>
                  <a:schemeClr val="tx2">
                    <a:lumMod val="75000"/>
                  </a:schemeClr>
                </a:solidFill>
                <a:ea typeface="Microsoft YaHei UI" panose="020B0503020204020204" pitchFamily="34" charset="-122"/>
                <a:cs typeface="宋体" panose="02010600030101010101" pitchFamily="2" charset="-122"/>
              </a:rPr>
              <a:t>，因此可以起到保护后级电路的效果。</a:t>
            </a:r>
            <a:endParaRPr lang="zh-CN" altLang="en-US" sz="1600" dirty="0">
              <a:solidFill>
                <a:schemeClr val="tx2">
                  <a:lumMod val="75000"/>
                </a:schemeClr>
              </a:solidFill>
            </a:endParaRPr>
          </a:p>
        </p:txBody>
      </p:sp>
      <p:sp>
        <p:nvSpPr>
          <p:cNvPr id="5" name="矩形 4">
            <a:extLst>
              <a:ext uri="{FF2B5EF4-FFF2-40B4-BE49-F238E27FC236}">
                <a16:creationId xmlns:a16="http://schemas.microsoft.com/office/drawing/2014/main" id="{41FCA3B6-3ABB-4403-9E77-E162D5F5F079}"/>
              </a:ext>
            </a:extLst>
          </p:cNvPr>
          <p:cNvSpPr/>
          <p:nvPr/>
        </p:nvSpPr>
        <p:spPr>
          <a:xfrm>
            <a:off x="395536" y="4269669"/>
            <a:ext cx="3744416" cy="1403461"/>
          </a:xfrm>
          <a:prstGeom prst="rect">
            <a:avLst/>
          </a:prstGeom>
          <a:solidFill>
            <a:schemeClr val="accent4">
              <a:lumMod val="20000"/>
              <a:lumOff val="80000"/>
            </a:schemeClr>
          </a:solidFill>
        </p:spPr>
        <p:txBody>
          <a:bodyPr wrap="square">
            <a:spAutoFit/>
          </a:bodyPr>
          <a:lstStyle/>
          <a:p>
            <a:pPr marL="285750" indent="-285750">
              <a:buFont typeface="Wingdings" panose="05000000000000000000" pitchFamily="2" charset="2"/>
              <a:buChar char="ü"/>
            </a:pPr>
            <a:r>
              <a:rPr lang="zh-CN" altLang="zh-CN" sz="1600" kern="0" spc="40" dirty="0">
                <a:solidFill>
                  <a:srgbClr val="FF0000"/>
                </a:solidFill>
                <a:ea typeface="Microsoft YaHei UI" panose="020B0503020204020204" pitchFamily="34" charset="-122"/>
                <a:cs typeface="宋体" panose="02010600030101010101" pitchFamily="2" charset="-122"/>
              </a:rPr>
              <a:t>主要指标：</a:t>
            </a:r>
            <a:endParaRPr lang="en-US" altLang="zh-CN" sz="1600" kern="0" spc="40" dirty="0">
              <a:solidFill>
                <a:srgbClr val="FF0000"/>
              </a:solidFill>
              <a:ea typeface="Microsoft YaHei UI" panose="020B0503020204020204" pitchFamily="34" charset="-122"/>
              <a:cs typeface="宋体" panose="02010600030101010101" pitchFamily="2" charset="-122"/>
            </a:endParaRPr>
          </a:p>
          <a:p>
            <a:pPr>
              <a:lnSpc>
                <a:spcPct val="150000"/>
              </a:lnSpc>
            </a:pPr>
            <a:r>
              <a:rPr lang="en-US" altLang="zh-CN" sz="1600" kern="0" spc="40" dirty="0">
                <a:solidFill>
                  <a:srgbClr val="0000FF"/>
                </a:solidFill>
                <a:ea typeface="Microsoft YaHei UI" panose="020B0503020204020204" pitchFamily="34" charset="-122"/>
                <a:cs typeface="宋体" panose="02010600030101010101" pitchFamily="2" charset="-122"/>
              </a:rPr>
              <a:t>    </a:t>
            </a:r>
            <a:r>
              <a:rPr lang="zh-CN" altLang="zh-CN" sz="1600" kern="0" spc="40" dirty="0">
                <a:solidFill>
                  <a:srgbClr val="0000FF"/>
                </a:solidFill>
                <a:ea typeface="Microsoft YaHei UI" panose="020B0503020204020204" pitchFamily="34" charset="-122"/>
                <a:cs typeface="宋体" panose="02010600030101010101" pitchFamily="2" charset="-122"/>
              </a:rPr>
              <a:t>响应时间、直流击穿电压、冲击击穿电压、通流容量、绝缘电阻、极间电容、续流遮断时间。</a:t>
            </a:r>
            <a:endParaRPr lang="zh-CN" altLang="en-US" sz="1600" dirty="0">
              <a:solidFill>
                <a:srgbClr val="0000FF"/>
              </a:solidFill>
            </a:endParaRPr>
          </a:p>
        </p:txBody>
      </p:sp>
      <p:pic>
        <p:nvPicPr>
          <p:cNvPr id="26" name="图片 25" descr="C:\Users\Administrator\AppData\Local\Temp\enhtmlclip\640(234).png">
            <a:extLst>
              <a:ext uri="{FF2B5EF4-FFF2-40B4-BE49-F238E27FC236}">
                <a16:creationId xmlns:a16="http://schemas.microsoft.com/office/drawing/2014/main" id="{D4135EC9-A411-44D5-8AF9-6408D753141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4211174"/>
            <a:ext cx="4176464" cy="2244130"/>
          </a:xfrm>
          <a:prstGeom prst="rect">
            <a:avLst/>
          </a:prstGeom>
          <a:noFill/>
          <a:ln>
            <a:noFill/>
          </a:ln>
        </p:spPr>
      </p:pic>
    </p:spTree>
    <p:extLst>
      <p:ext uri="{BB962C8B-B14F-4D97-AF65-F5344CB8AC3E}">
        <p14:creationId xmlns:p14="http://schemas.microsoft.com/office/powerpoint/2010/main" val="2213006426"/>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5" y="1052736"/>
            <a:ext cx="1728181"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放电管种类</a:t>
            </a:r>
          </a:p>
        </p:txBody>
      </p:sp>
      <p:sp>
        <p:nvSpPr>
          <p:cNvPr id="17" name="Rectangle 3"/>
          <p:cNvSpPr>
            <a:spLocks noChangeArrowheads="1"/>
          </p:cNvSpPr>
          <p:nvPr/>
        </p:nvSpPr>
        <p:spPr bwMode="auto">
          <a:xfrm>
            <a:off x="395533" y="3861048"/>
            <a:ext cx="2427257" cy="2448272"/>
          </a:xfrm>
          <a:prstGeom prst="rect">
            <a:avLst/>
          </a:prstGeom>
          <a:solidFill>
            <a:srgbClr val="FEE3D2"/>
          </a:solidFill>
          <a:ln>
            <a:noFill/>
          </a:ln>
        </p:spPr>
        <p:txBody>
          <a:bodyPr wrap="square">
            <a:noAutofit/>
          </a:bodyPr>
          <a:lstStyle/>
          <a:p>
            <a:pPr algn="l" eaLnBrk="0" hangingPunct="0">
              <a:spcBef>
                <a:spcPct val="20000"/>
              </a:spcBef>
              <a:buFont typeface="Wingdings" pitchFamily="2" charset="2"/>
              <a:buNone/>
            </a:pPr>
            <a:r>
              <a:rPr lang="zh-CN" altLang="en-US" sz="1800" dirty="0">
                <a:solidFill>
                  <a:srgbClr val="C00000"/>
                </a:solidFill>
                <a:latin typeface="黑体" pitchFamily="49" charset="-122"/>
                <a:ea typeface="黑体" pitchFamily="49" charset="-122"/>
              </a:rPr>
              <a:t>陶瓷气体放电管：</a:t>
            </a:r>
            <a:endParaRPr lang="en-US" altLang="zh-CN" sz="1800" dirty="0">
              <a:solidFill>
                <a:srgbClr val="C00000"/>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800" b="1" dirty="0">
                <a:solidFill>
                  <a:srgbClr val="0000FF"/>
                </a:solidFill>
                <a:latin typeface="黑体" pitchFamily="49" charset="-122"/>
                <a:ea typeface="黑体" pitchFamily="49" charset="-122"/>
              </a:rPr>
              <a:t>最常用的防雷器件</a:t>
            </a:r>
            <a:endParaRPr lang="en-US" altLang="zh-CN" sz="1800" b="1" dirty="0">
              <a:solidFill>
                <a:srgbClr val="0000FF"/>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800" dirty="0">
                <a:solidFill>
                  <a:srgbClr val="0000FF"/>
                </a:solidFill>
                <a:latin typeface="黑体" pitchFamily="49" charset="-122"/>
                <a:ea typeface="黑体" pitchFamily="49" charset="-122"/>
              </a:rPr>
              <a:t>无论电源和信号都可以用</a:t>
            </a:r>
            <a:endParaRPr lang="en-US" altLang="zh-CN" sz="1800" dirty="0">
              <a:solidFill>
                <a:srgbClr val="0000FF"/>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800" dirty="0">
                <a:solidFill>
                  <a:srgbClr val="0000FF"/>
                </a:solidFill>
                <a:latin typeface="黑体" pitchFamily="49" charset="-122"/>
                <a:ea typeface="黑体" pitchFamily="49" charset="-122"/>
              </a:rPr>
              <a:t>流通量大、级间电容小、绝缘电阻高，击穿电压可选范围大</a:t>
            </a:r>
            <a:endParaRPr lang="en-US" altLang="zh-CN" sz="1800" dirty="0">
              <a:solidFill>
                <a:srgbClr val="0000FF"/>
              </a:solidFill>
              <a:latin typeface="黑体" pitchFamily="49" charset="-122"/>
              <a:ea typeface="黑体" pitchFamily="49" charset="-122"/>
            </a:endParaRPr>
          </a:p>
        </p:txBody>
      </p:sp>
      <p:cxnSp>
        <p:nvCxnSpPr>
          <p:cNvPr id="18" name="直接连接符 17"/>
          <p:cNvCxnSpPr/>
          <p:nvPr/>
        </p:nvCxnSpPr>
        <p:spPr>
          <a:xfrm flipV="1">
            <a:off x="3059832" y="1758564"/>
            <a:ext cx="0" cy="4269463"/>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3"/>
          <p:cNvSpPr>
            <a:spLocks noChangeArrowheads="1"/>
          </p:cNvSpPr>
          <p:nvPr/>
        </p:nvSpPr>
        <p:spPr bwMode="auto">
          <a:xfrm>
            <a:off x="3275856" y="3861048"/>
            <a:ext cx="2664296" cy="2474524"/>
          </a:xfrm>
          <a:prstGeom prst="rect">
            <a:avLst/>
          </a:prstGeom>
          <a:solidFill>
            <a:srgbClr val="FEE3D2"/>
          </a:solidFill>
          <a:ln>
            <a:noFill/>
          </a:ln>
        </p:spPr>
        <p:txBody>
          <a:bodyPr wrap="square">
            <a:spAutoFit/>
          </a:bodyPr>
          <a:lstStyle/>
          <a:p>
            <a:pPr algn="l" eaLnBrk="0" hangingPunct="0">
              <a:spcBef>
                <a:spcPct val="20000"/>
              </a:spcBef>
              <a:buFont typeface="Wingdings" pitchFamily="2" charset="2"/>
              <a:buNone/>
            </a:pPr>
            <a:r>
              <a:rPr lang="zh-CN" altLang="en-US" sz="1800" dirty="0">
                <a:solidFill>
                  <a:srgbClr val="C00000"/>
                </a:solidFill>
                <a:latin typeface="黑体" pitchFamily="49" charset="-122"/>
                <a:ea typeface="黑体" pitchFamily="49" charset="-122"/>
              </a:rPr>
              <a:t>半导体放电管：</a:t>
            </a:r>
            <a:endParaRPr lang="en-US" altLang="zh-CN" sz="1800" dirty="0">
              <a:solidFill>
                <a:srgbClr val="C00000"/>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800" b="1" dirty="0">
                <a:solidFill>
                  <a:srgbClr val="0000FF"/>
                </a:solidFill>
                <a:latin typeface="黑体" pitchFamily="49" charset="-122"/>
                <a:ea typeface="黑体" pitchFamily="49" charset="-122"/>
              </a:rPr>
              <a:t>是一种过压保护器件</a:t>
            </a:r>
            <a:endParaRPr lang="en-US" altLang="zh-CN" sz="1800" b="1" dirty="0">
              <a:solidFill>
                <a:srgbClr val="FF0000"/>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800" dirty="0">
                <a:solidFill>
                  <a:srgbClr val="0000FF"/>
                </a:solidFill>
                <a:latin typeface="黑体" pitchFamily="49" charset="-122"/>
                <a:ea typeface="黑体" pitchFamily="49" charset="-122"/>
              </a:rPr>
              <a:t>使用时直接跨接在被保护电路两端</a:t>
            </a:r>
            <a:endParaRPr lang="en-US" altLang="zh-CN" sz="1800" dirty="0">
              <a:solidFill>
                <a:srgbClr val="0000FF"/>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800" dirty="0">
                <a:solidFill>
                  <a:srgbClr val="0000FF"/>
                </a:solidFill>
                <a:latin typeface="黑体" pitchFamily="49" charset="-122"/>
                <a:ea typeface="黑体" pitchFamily="49" charset="-122"/>
              </a:rPr>
              <a:t>精确导通、快速响应（响应时间</a:t>
            </a:r>
            <a:r>
              <a:rPr lang="en-US" altLang="zh-CN" sz="1800" dirty="0">
                <a:solidFill>
                  <a:srgbClr val="0000FF"/>
                </a:solidFill>
                <a:latin typeface="黑体" pitchFamily="49" charset="-122"/>
                <a:ea typeface="黑体" pitchFamily="49" charset="-122"/>
              </a:rPr>
              <a:t>ns</a:t>
            </a:r>
            <a:r>
              <a:rPr lang="zh-CN" altLang="en-US" sz="1800" dirty="0">
                <a:solidFill>
                  <a:srgbClr val="0000FF"/>
                </a:solidFill>
                <a:latin typeface="黑体" pitchFamily="49" charset="-122"/>
                <a:ea typeface="黑体" pitchFamily="49" charset="-122"/>
              </a:rPr>
              <a:t>级）、浪涌吸收能力强、双向对称、可靠性高</a:t>
            </a:r>
            <a:endParaRPr lang="en-US" altLang="zh-CN" sz="1800" dirty="0">
              <a:solidFill>
                <a:srgbClr val="0000FF"/>
              </a:solidFill>
              <a:latin typeface="黑体" pitchFamily="49" charset="-122"/>
              <a:ea typeface="黑体" pitchFamily="49" charset="-122"/>
            </a:endParaRPr>
          </a:p>
        </p:txBody>
      </p:sp>
      <p:cxnSp>
        <p:nvCxnSpPr>
          <p:cNvPr id="23" name="直接连接符 22"/>
          <p:cNvCxnSpPr/>
          <p:nvPr/>
        </p:nvCxnSpPr>
        <p:spPr>
          <a:xfrm flipV="1">
            <a:off x="6012160" y="1701165"/>
            <a:ext cx="0" cy="4269463"/>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3"/>
          <p:cNvSpPr>
            <a:spLocks noChangeArrowheads="1"/>
          </p:cNvSpPr>
          <p:nvPr/>
        </p:nvSpPr>
        <p:spPr bwMode="auto">
          <a:xfrm>
            <a:off x="6142393" y="3883576"/>
            <a:ext cx="2664296" cy="2569759"/>
          </a:xfrm>
          <a:prstGeom prst="rect">
            <a:avLst/>
          </a:prstGeom>
          <a:solidFill>
            <a:srgbClr val="FEE3D2"/>
          </a:solidFill>
          <a:ln>
            <a:noFill/>
          </a:ln>
        </p:spPr>
        <p:txBody>
          <a:bodyPr wrap="square">
            <a:noAutofit/>
          </a:bodyPr>
          <a:lstStyle/>
          <a:p>
            <a:pPr algn="l" eaLnBrk="0" hangingPunct="0">
              <a:spcBef>
                <a:spcPct val="20000"/>
              </a:spcBef>
              <a:buFont typeface="Wingdings" pitchFamily="2" charset="2"/>
              <a:buNone/>
            </a:pPr>
            <a:r>
              <a:rPr lang="zh-CN" altLang="en-US" sz="1800" dirty="0">
                <a:solidFill>
                  <a:srgbClr val="C00000"/>
                </a:solidFill>
                <a:latin typeface="黑体" pitchFamily="49" charset="-122"/>
                <a:ea typeface="黑体" pitchFamily="49" charset="-122"/>
              </a:rPr>
              <a:t>玻璃放电管（强效放电管、防雷管）（</a:t>
            </a:r>
            <a:r>
              <a:rPr lang="en-US" altLang="zh-CN" sz="1800" dirty="0">
                <a:solidFill>
                  <a:srgbClr val="C00000"/>
                </a:solidFill>
                <a:latin typeface="黑体" pitchFamily="49" charset="-122"/>
                <a:ea typeface="黑体" pitchFamily="49" charset="-122"/>
              </a:rPr>
              <a:t>GGD</a:t>
            </a:r>
            <a:r>
              <a:rPr lang="zh-CN" altLang="en-US" sz="1800" dirty="0">
                <a:solidFill>
                  <a:srgbClr val="C00000"/>
                </a:solidFill>
                <a:latin typeface="黑体" pitchFamily="49" charset="-122"/>
                <a:ea typeface="黑体" pitchFamily="49" charset="-122"/>
              </a:rPr>
              <a:t>）：</a:t>
            </a:r>
            <a:endParaRPr lang="en-US" altLang="zh-CN" sz="1800" dirty="0">
              <a:solidFill>
                <a:srgbClr val="C00000"/>
              </a:solidFill>
              <a:latin typeface="黑体" pitchFamily="49" charset="-122"/>
              <a:ea typeface="黑体" pitchFamily="49" charset="-122"/>
            </a:endParaRPr>
          </a:p>
          <a:p>
            <a:pPr marL="285750" indent="-285750" algn="l" eaLnBrk="0" hangingPunct="0">
              <a:spcBef>
                <a:spcPct val="20000"/>
              </a:spcBef>
              <a:buFont typeface="Wingdings" pitchFamily="2" charset="2"/>
              <a:buChar char="l"/>
            </a:pPr>
            <a:r>
              <a:rPr lang="zh-CN" altLang="en-US" sz="1200" b="1" dirty="0">
                <a:solidFill>
                  <a:srgbClr val="0000FF"/>
                </a:solidFill>
                <a:latin typeface="黑体" pitchFamily="49" charset="-122"/>
                <a:ea typeface="黑体" pitchFamily="49" charset="-122"/>
              </a:rPr>
              <a:t>新型放电管</a:t>
            </a:r>
            <a:r>
              <a:rPr lang="zh-CN" altLang="en-US" sz="1200" dirty="0">
                <a:solidFill>
                  <a:srgbClr val="0000FF"/>
                </a:solidFill>
                <a:latin typeface="黑体" pitchFamily="49" charset="-122"/>
                <a:ea typeface="黑体" pitchFamily="49" charset="-122"/>
              </a:rPr>
              <a:t>，</a:t>
            </a:r>
            <a:r>
              <a:rPr lang="zh-CN" altLang="en-US" sz="1200" b="1" dirty="0">
                <a:solidFill>
                  <a:srgbClr val="0000FF"/>
                </a:solidFill>
                <a:latin typeface="黑体" pitchFamily="49" charset="-122"/>
                <a:ea typeface="黑体" pitchFamily="49" charset="-122"/>
              </a:rPr>
              <a:t>兼具陶瓷、半导体两种的优点</a:t>
            </a:r>
            <a:endParaRPr lang="en-US" altLang="zh-CN" sz="1200" b="1" dirty="0">
              <a:solidFill>
                <a:srgbClr val="0000FF"/>
              </a:solidFill>
              <a:latin typeface="黑体" pitchFamily="49" charset="-122"/>
              <a:ea typeface="黑体" pitchFamily="49" charset="-122"/>
            </a:endParaRPr>
          </a:p>
          <a:p>
            <a:pPr marL="285750" indent="-285750">
              <a:spcBef>
                <a:spcPct val="20000"/>
              </a:spcBef>
              <a:buFont typeface="Wingdings" pitchFamily="2" charset="2"/>
              <a:buChar char="l"/>
            </a:pPr>
            <a:r>
              <a:rPr lang="zh-CN" altLang="en-US" sz="1200" dirty="0">
                <a:solidFill>
                  <a:srgbClr val="0000FF"/>
                </a:solidFill>
                <a:latin typeface="黑体" pitchFamily="49" charset="-122"/>
                <a:ea typeface="黑体" pitchFamily="49" charset="-122"/>
              </a:rPr>
              <a:t>绝缘电阻高（≥</a:t>
            </a:r>
            <a:r>
              <a:rPr lang="en-US" altLang="zh-CN" sz="1200" dirty="0">
                <a:solidFill>
                  <a:srgbClr val="0000FF"/>
                </a:solidFill>
                <a:latin typeface="黑体" pitchFamily="49" charset="-122"/>
                <a:ea typeface="黑体" pitchFamily="49" charset="-122"/>
              </a:rPr>
              <a:t>108Ω</a:t>
            </a:r>
            <a:r>
              <a:rPr lang="zh-CN" altLang="en-US" sz="1200" dirty="0">
                <a:solidFill>
                  <a:srgbClr val="0000FF"/>
                </a:solidFill>
                <a:latin typeface="黑体" pitchFamily="49" charset="-122"/>
                <a:ea typeface="黑体" pitchFamily="49" charset="-122"/>
              </a:rPr>
              <a:t>）极间电容小（</a:t>
            </a:r>
            <a:r>
              <a:rPr lang="zh-CN" altLang="zh-CN" sz="1200" dirty="0">
                <a:solidFill>
                  <a:srgbClr val="0000FF"/>
                </a:solidFill>
                <a:latin typeface="黑体" pitchFamily="49" charset="-122"/>
                <a:ea typeface="黑体" pitchFamily="49" charset="-122"/>
              </a:rPr>
              <a:t>≤</a:t>
            </a:r>
            <a:r>
              <a:rPr lang="en-US" altLang="zh-CN" sz="1200" dirty="0">
                <a:solidFill>
                  <a:srgbClr val="0000FF"/>
                </a:solidFill>
                <a:latin typeface="黑体" pitchFamily="49" charset="-122"/>
                <a:ea typeface="黑体" pitchFamily="49" charset="-122"/>
              </a:rPr>
              <a:t>0.8pF</a:t>
            </a:r>
            <a:r>
              <a:rPr lang="zh-CN" altLang="en-US" sz="1200" dirty="0">
                <a:solidFill>
                  <a:srgbClr val="0000FF"/>
                </a:solidFill>
                <a:latin typeface="黑体" pitchFamily="49" charset="-122"/>
                <a:ea typeface="黑体" pitchFamily="49" charset="-122"/>
              </a:rPr>
              <a:t>）放电电流较大（最大</a:t>
            </a:r>
            <a:r>
              <a:rPr lang="en-US" altLang="zh-CN" sz="1200" dirty="0">
                <a:solidFill>
                  <a:srgbClr val="0000FF"/>
                </a:solidFill>
                <a:latin typeface="黑体" pitchFamily="49" charset="-122"/>
                <a:ea typeface="黑体" pitchFamily="49" charset="-122"/>
              </a:rPr>
              <a:t>3kA</a:t>
            </a:r>
            <a:r>
              <a:rPr lang="zh-CN" altLang="en-US" sz="1200" dirty="0">
                <a:solidFill>
                  <a:srgbClr val="0000FF"/>
                </a:solidFill>
                <a:latin typeface="黑体" pitchFamily="49" charset="-122"/>
                <a:ea typeface="黑体" pitchFamily="49" charset="-122"/>
              </a:rPr>
              <a:t>）、双向对称、反应速度快、性能稳定可靠、导通后电压较低，直流击穿电压高（</a:t>
            </a:r>
            <a:r>
              <a:rPr lang="en-US" altLang="zh-CN" sz="1200" dirty="0">
                <a:solidFill>
                  <a:srgbClr val="0000FF"/>
                </a:solidFill>
                <a:latin typeface="黑体" pitchFamily="49" charset="-122"/>
                <a:ea typeface="黑体" pitchFamily="49" charset="-122"/>
              </a:rPr>
              <a:t>5000V</a:t>
            </a:r>
            <a:r>
              <a:rPr lang="zh-CN" altLang="en-US" sz="1200" dirty="0">
                <a:solidFill>
                  <a:srgbClr val="0000FF"/>
                </a:solidFill>
                <a:latin typeface="黑体" pitchFamily="49" charset="-122"/>
                <a:ea typeface="黑体" pitchFamily="49" charset="-122"/>
              </a:rPr>
              <a:t>），体积小、寿命长；</a:t>
            </a:r>
            <a:endParaRPr lang="en-US" altLang="zh-CN" sz="1200" dirty="0">
              <a:solidFill>
                <a:srgbClr val="0000FF"/>
              </a:solidFill>
              <a:latin typeface="黑体" pitchFamily="49" charset="-122"/>
              <a:ea typeface="黑体" pitchFamily="49" charset="-122"/>
            </a:endParaRPr>
          </a:p>
          <a:p>
            <a:pPr marL="285750" indent="-285750">
              <a:spcBef>
                <a:spcPct val="20000"/>
              </a:spcBef>
              <a:buFont typeface="Wingdings" pitchFamily="2" charset="2"/>
              <a:buChar char="l"/>
            </a:pPr>
            <a:r>
              <a:rPr lang="zh-CN" altLang="en-US" sz="1200" dirty="0">
                <a:solidFill>
                  <a:srgbClr val="0000FF"/>
                </a:solidFill>
                <a:latin typeface="黑体" pitchFamily="49" charset="-122"/>
                <a:ea typeface="黑体" pitchFamily="49" charset="-122"/>
              </a:rPr>
              <a:t>缺点：直流击穿电压分散性较大（</a:t>
            </a:r>
            <a:r>
              <a:rPr lang="en-US" altLang="zh-CN" sz="1200" dirty="0">
                <a:solidFill>
                  <a:srgbClr val="0000FF"/>
                </a:solidFill>
                <a:latin typeface="黑体" pitchFamily="49" charset="-122"/>
                <a:ea typeface="黑体" pitchFamily="49" charset="-122"/>
              </a:rPr>
              <a:t>±20%</a:t>
            </a:r>
            <a:r>
              <a:rPr lang="zh-CN" altLang="en-US" sz="1200" dirty="0">
                <a:solidFill>
                  <a:srgbClr val="0000FF"/>
                </a:solidFill>
                <a:latin typeface="黑体" pitchFamily="49" charset="-122"/>
                <a:ea typeface="黑体" pitchFamily="49" charset="-122"/>
              </a:rPr>
              <a:t>）</a:t>
            </a:r>
            <a:endParaRPr lang="en-US" altLang="zh-CN" sz="1200" dirty="0">
              <a:solidFill>
                <a:srgbClr val="0000FF"/>
              </a:solidFill>
              <a:latin typeface="黑体" pitchFamily="49" charset="-122"/>
              <a:ea typeface="黑体" pitchFamily="49" charset="-122"/>
            </a:endParaRPr>
          </a:p>
        </p:txBody>
      </p:sp>
      <p:pic>
        <p:nvPicPr>
          <p:cNvPr id="12" name="图片 11" descr="C:\Users\Administrator\AppData\Local\Temp\enhtmlclip\640(360).jpg">
            <a:extLst>
              <a:ext uri="{FF2B5EF4-FFF2-40B4-BE49-F238E27FC236}">
                <a16:creationId xmlns:a16="http://schemas.microsoft.com/office/drawing/2014/main" id="{1310BF17-E6B7-486F-B5B3-BFC1C6B708F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859350"/>
            <a:ext cx="2427258" cy="1519833"/>
          </a:xfrm>
          <a:prstGeom prst="rect">
            <a:avLst/>
          </a:prstGeom>
          <a:noFill/>
          <a:ln>
            <a:noFill/>
          </a:ln>
        </p:spPr>
      </p:pic>
      <p:pic>
        <p:nvPicPr>
          <p:cNvPr id="13" name="图片 12" descr="C:\Users\Administrator\AppData\Local\Temp\enhtmlclip\640(361).jpg">
            <a:extLst>
              <a:ext uri="{FF2B5EF4-FFF2-40B4-BE49-F238E27FC236}">
                <a16:creationId xmlns:a16="http://schemas.microsoft.com/office/drawing/2014/main" id="{4E8EB553-55E7-4597-9090-D9BCEFC00E8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96870" y="1859349"/>
            <a:ext cx="2478231" cy="1519833"/>
          </a:xfrm>
          <a:prstGeom prst="rect">
            <a:avLst/>
          </a:prstGeom>
          <a:noFill/>
          <a:ln>
            <a:noFill/>
          </a:ln>
        </p:spPr>
      </p:pic>
      <p:pic>
        <p:nvPicPr>
          <p:cNvPr id="19" name="图片 18" descr="C:\Users\Administrator\AppData\Local\Temp\enhtmlclip\640(362).jpg">
            <a:extLst>
              <a:ext uri="{FF2B5EF4-FFF2-40B4-BE49-F238E27FC236}">
                <a16:creationId xmlns:a16="http://schemas.microsoft.com/office/drawing/2014/main" id="{7965093A-CD2E-4492-8804-8BF4CBCE06D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1" y="1875855"/>
            <a:ext cx="2348701" cy="1503327"/>
          </a:xfrm>
          <a:prstGeom prst="rect">
            <a:avLst/>
          </a:prstGeom>
          <a:noFill/>
          <a:ln>
            <a:noFill/>
          </a:ln>
        </p:spPr>
      </p:pic>
    </p:spTree>
    <p:extLst>
      <p:ext uri="{BB962C8B-B14F-4D97-AF65-F5344CB8AC3E}">
        <p14:creationId xmlns:p14="http://schemas.microsoft.com/office/powerpoint/2010/main" val="2428550986"/>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2273860"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放电管（</a:t>
            </a:r>
            <a:r>
              <a:rPr lang="en-US" altLang="zh-CN" sz="2400" dirty="0">
                <a:solidFill>
                  <a:srgbClr val="0000FF"/>
                </a:solidFill>
                <a:latin typeface="黑体" pitchFamily="49" charset="-122"/>
                <a:ea typeface="黑体" pitchFamily="49" charset="-122"/>
              </a:rPr>
              <a:t>GDT</a:t>
            </a:r>
            <a:r>
              <a:rPr lang="zh-CN" altLang="en-US" sz="2400" dirty="0">
                <a:solidFill>
                  <a:srgbClr val="0000FF"/>
                </a:solidFill>
                <a:latin typeface="黑体" pitchFamily="49" charset="-122"/>
                <a:ea typeface="黑体" pitchFamily="49" charset="-122"/>
              </a:rPr>
              <a:t>）</a:t>
            </a:r>
          </a:p>
        </p:txBody>
      </p:sp>
      <p:sp>
        <p:nvSpPr>
          <p:cNvPr id="7" name="矩形 6">
            <a:extLst>
              <a:ext uri="{FF2B5EF4-FFF2-40B4-BE49-F238E27FC236}">
                <a16:creationId xmlns:a16="http://schemas.microsoft.com/office/drawing/2014/main" id="{9AB8FD68-35AE-46ED-B3CB-726177F11E7B}"/>
              </a:ext>
            </a:extLst>
          </p:cNvPr>
          <p:cNvSpPr/>
          <p:nvPr/>
        </p:nvSpPr>
        <p:spPr>
          <a:xfrm>
            <a:off x="395536" y="1821219"/>
            <a:ext cx="4536504" cy="1526572"/>
          </a:xfrm>
          <a:prstGeom prst="rect">
            <a:avLst/>
          </a:prstGeom>
          <a:solidFill>
            <a:schemeClr val="accent6">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en-US" sz="1600" kern="0" spc="40" dirty="0">
                <a:solidFill>
                  <a:srgbClr val="FF0000"/>
                </a:solidFill>
                <a:ea typeface="Microsoft YaHei UI" panose="020B0503020204020204" pitchFamily="34" charset="-122"/>
                <a:cs typeface="宋体" panose="02010600030101010101" pitchFamily="2" charset="-122"/>
              </a:rPr>
              <a:t>缺点：</a:t>
            </a:r>
            <a:endParaRPr lang="en-US" altLang="zh-CN" sz="1600" kern="0" spc="40" dirty="0">
              <a:solidFill>
                <a:srgbClr val="FF0000"/>
              </a:solidFill>
              <a:ea typeface="Microsoft YaHei UI" panose="020B0503020204020204" pitchFamily="34" charset="-122"/>
              <a:cs typeface="宋体" panose="02010600030101010101" pitchFamily="2" charset="-122"/>
            </a:endParaRPr>
          </a:p>
          <a:p>
            <a:pPr>
              <a:lnSpc>
                <a:spcPct val="150000"/>
              </a:lnSpc>
            </a:pPr>
            <a:r>
              <a:rPr lang="en-US" altLang="zh-CN" sz="1600" kern="0" spc="40" dirty="0">
                <a:solidFill>
                  <a:srgbClr val="0000FF"/>
                </a:solidFill>
                <a:ea typeface="Microsoft YaHei UI" panose="020B0503020204020204" pitchFamily="34" charset="-122"/>
                <a:cs typeface="宋体" panose="02010600030101010101" pitchFamily="2" charset="-122"/>
              </a:rPr>
              <a:t>     </a:t>
            </a:r>
            <a:r>
              <a:rPr lang="zh-CN" altLang="zh-CN" sz="1600" kern="0" spc="40" dirty="0">
                <a:solidFill>
                  <a:srgbClr val="0000FF"/>
                </a:solidFill>
                <a:ea typeface="Microsoft YaHei UI" panose="020B0503020204020204" pitchFamily="34" charset="-122"/>
                <a:cs typeface="宋体" panose="02010600030101010101" pitchFamily="2" charset="-122"/>
              </a:rPr>
              <a:t>响应时间可以达到数百</a:t>
            </a:r>
            <a:r>
              <a:rPr lang="en-US" altLang="zh-CN" sz="1600" kern="0" spc="40" dirty="0">
                <a:solidFill>
                  <a:srgbClr val="0000FF"/>
                </a:solidFill>
                <a:ea typeface="Microsoft YaHei UI" panose="020B0503020204020204" pitchFamily="34" charset="-122"/>
                <a:cs typeface="宋体" panose="02010600030101010101" pitchFamily="2" charset="-122"/>
              </a:rPr>
              <a:t>ns</a:t>
            </a:r>
            <a:r>
              <a:rPr lang="zh-CN" altLang="zh-CN" sz="1600" kern="0" spc="40" dirty="0">
                <a:solidFill>
                  <a:srgbClr val="0000FF"/>
                </a:solidFill>
                <a:ea typeface="Microsoft YaHei UI" panose="020B0503020204020204" pitchFamily="34" charset="-122"/>
                <a:cs typeface="宋体" panose="02010600030101010101" pitchFamily="2" charset="-122"/>
              </a:rPr>
              <a:t>以至数</a:t>
            </a:r>
            <a:r>
              <a:rPr lang="en-US" altLang="zh-CN" sz="1600" kern="0" spc="40" dirty="0" err="1">
                <a:solidFill>
                  <a:srgbClr val="0000FF"/>
                </a:solidFill>
                <a:ea typeface="Microsoft YaHei UI" panose="020B0503020204020204" pitchFamily="34" charset="-122"/>
                <a:cs typeface="宋体" panose="02010600030101010101" pitchFamily="2" charset="-122"/>
              </a:rPr>
              <a:t>ms</a:t>
            </a:r>
            <a:r>
              <a:rPr lang="zh-CN" altLang="zh-CN" sz="1600" kern="0" spc="40" dirty="0">
                <a:solidFill>
                  <a:srgbClr val="0000FF"/>
                </a:solidFill>
                <a:ea typeface="Microsoft YaHei UI" panose="020B0503020204020204" pitchFamily="34" charset="-122"/>
                <a:cs typeface="宋体" panose="02010600030101010101" pitchFamily="2" charset="-122"/>
              </a:rPr>
              <a:t>，在</a:t>
            </a:r>
            <a:r>
              <a:rPr lang="zh-CN" altLang="zh-CN" sz="1600" kern="0" spc="40" dirty="0">
                <a:solidFill>
                  <a:srgbClr val="0000FF"/>
                </a:solidFill>
                <a:ea typeface="Microsoft YaHei UI" panose="020B0503020204020204" pitchFamily="34" charset="-122"/>
              </a:rPr>
              <a:t>保护器件中是最慢的。</a:t>
            </a:r>
            <a:r>
              <a:rPr lang="zh-CN" altLang="en-US" sz="1600" kern="0" spc="40" dirty="0">
                <a:solidFill>
                  <a:srgbClr val="0000FF"/>
                </a:solidFill>
                <a:ea typeface="Microsoft YaHei UI" panose="020B0503020204020204" pitchFamily="34" charset="-122"/>
              </a:rPr>
              <a:t>续流维持电压</a:t>
            </a:r>
            <a:r>
              <a:rPr lang="en-US" altLang="zh-CN" sz="1600" kern="0" spc="40" dirty="0">
                <a:solidFill>
                  <a:srgbClr val="0000FF"/>
                </a:solidFill>
                <a:ea typeface="Microsoft YaHei UI" panose="020B0503020204020204" pitchFamily="34" charset="-122"/>
              </a:rPr>
              <a:t>20~50V</a:t>
            </a:r>
            <a:r>
              <a:rPr lang="zh-CN" altLang="en-US" sz="1600" kern="0" spc="40" dirty="0">
                <a:solidFill>
                  <a:srgbClr val="0000FF"/>
                </a:solidFill>
                <a:ea typeface="Microsoft YaHei UI" panose="020B0503020204020204" pitchFamily="34" charset="-122"/>
              </a:rPr>
              <a:t>，线间电压超过</a:t>
            </a:r>
            <a:r>
              <a:rPr lang="en-US" altLang="zh-CN" sz="1600" kern="0" spc="40" dirty="0">
                <a:solidFill>
                  <a:srgbClr val="0000FF"/>
                </a:solidFill>
                <a:ea typeface="Microsoft YaHei UI" panose="020B0503020204020204" pitchFamily="34" charset="-122"/>
              </a:rPr>
              <a:t>15V</a:t>
            </a:r>
            <a:r>
              <a:rPr lang="zh-CN" altLang="en-US" sz="1600" kern="0" spc="40" dirty="0">
                <a:solidFill>
                  <a:srgbClr val="0000FF"/>
                </a:solidFill>
                <a:ea typeface="Microsoft YaHei UI" panose="020B0503020204020204" pitchFamily="34" charset="-122"/>
              </a:rPr>
              <a:t>不可以直接使用。</a:t>
            </a:r>
          </a:p>
        </p:txBody>
      </p:sp>
      <p:sp>
        <p:nvSpPr>
          <p:cNvPr id="9" name="矩形 8">
            <a:extLst>
              <a:ext uri="{FF2B5EF4-FFF2-40B4-BE49-F238E27FC236}">
                <a16:creationId xmlns:a16="http://schemas.microsoft.com/office/drawing/2014/main" id="{67754E34-F787-4772-9836-6FE44358F2E9}"/>
              </a:ext>
            </a:extLst>
          </p:cNvPr>
          <p:cNvSpPr/>
          <p:nvPr/>
        </p:nvSpPr>
        <p:spPr>
          <a:xfrm>
            <a:off x="395536" y="3347791"/>
            <a:ext cx="4536504" cy="3003899"/>
          </a:xfrm>
          <a:prstGeom prst="rect">
            <a:avLst/>
          </a:prstGeom>
          <a:solidFill>
            <a:schemeClr val="accent5">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en-US" sz="1600" kern="0" spc="40" dirty="0">
                <a:solidFill>
                  <a:srgbClr val="FF0000"/>
                </a:solidFill>
                <a:ea typeface="Microsoft YaHei UI" panose="020B0503020204020204" pitchFamily="34" charset="-122"/>
                <a:cs typeface="宋体" panose="02010600030101010101" pitchFamily="2" charset="-122"/>
              </a:rPr>
              <a:t>优点：</a:t>
            </a:r>
            <a:endParaRPr lang="en-US" altLang="zh-CN" sz="1600" kern="0" spc="40" dirty="0">
              <a:solidFill>
                <a:srgbClr val="FF0000"/>
              </a:solidFill>
              <a:ea typeface="Microsoft YaHei UI" panose="020B0503020204020204" pitchFamily="34" charset="-122"/>
              <a:cs typeface="宋体" panose="02010600030101010101" pitchFamily="2" charset="-122"/>
            </a:endParaRPr>
          </a:p>
          <a:p>
            <a:pPr>
              <a:lnSpc>
                <a:spcPct val="150000"/>
              </a:lnSpc>
            </a:pPr>
            <a:r>
              <a:rPr lang="en-US" altLang="zh-CN" sz="1600" kern="0" spc="40" dirty="0">
                <a:solidFill>
                  <a:srgbClr val="0000FF"/>
                </a:solidFill>
                <a:ea typeface="Microsoft YaHei UI" panose="020B0503020204020204" pitchFamily="34" charset="-122"/>
                <a:cs typeface="宋体" panose="02010600030101010101" pitchFamily="2" charset="-122"/>
              </a:rPr>
              <a:t>    </a:t>
            </a:r>
            <a:r>
              <a:rPr lang="zh-CN" altLang="zh-CN" sz="1600" kern="0" spc="40" dirty="0">
                <a:solidFill>
                  <a:srgbClr val="0000FF"/>
                </a:solidFill>
                <a:ea typeface="Microsoft YaHei UI" panose="020B0503020204020204" pitchFamily="34" charset="-122"/>
              </a:rPr>
              <a:t>通流量比压敏电阻和</a:t>
            </a:r>
            <a:r>
              <a:rPr lang="en-US" altLang="zh-CN" sz="1600" kern="0" spc="40" dirty="0">
                <a:solidFill>
                  <a:srgbClr val="0000FF"/>
                </a:solidFill>
                <a:ea typeface="Microsoft YaHei UI" panose="020B0503020204020204" pitchFamily="34" charset="-122"/>
              </a:rPr>
              <a:t>TVS</a:t>
            </a:r>
            <a:r>
              <a:rPr lang="zh-CN" altLang="zh-CN" sz="1600" kern="0" spc="40" dirty="0">
                <a:solidFill>
                  <a:srgbClr val="0000FF"/>
                </a:solidFill>
                <a:ea typeface="Microsoft YaHei UI" panose="020B0503020204020204" pitchFamily="34" charset="-122"/>
              </a:rPr>
              <a:t>管要大，</a:t>
            </a:r>
            <a:r>
              <a:rPr lang="zh-CN" altLang="en-US" sz="1600" kern="0" spc="40" dirty="0">
                <a:solidFill>
                  <a:srgbClr val="0000FF"/>
                </a:solidFill>
                <a:ea typeface="Microsoft YaHei UI" panose="020B0503020204020204" pitchFamily="34" charset="-122"/>
              </a:rPr>
              <a:t>其</a:t>
            </a:r>
            <a:r>
              <a:rPr lang="zh-CN" altLang="zh-CN" sz="1600" kern="0" spc="40" dirty="0">
                <a:solidFill>
                  <a:srgbClr val="0000FF"/>
                </a:solidFill>
                <a:ea typeface="Microsoft YaHei UI" panose="020B0503020204020204" pitchFamily="34" charset="-122"/>
              </a:rPr>
              <a:t>与</a:t>
            </a:r>
            <a:r>
              <a:rPr lang="en-US" altLang="zh-CN" sz="1600" kern="0" spc="40" dirty="0">
                <a:solidFill>
                  <a:srgbClr val="0000FF"/>
                </a:solidFill>
                <a:ea typeface="Microsoft YaHei UI" panose="020B0503020204020204" pitchFamily="34" charset="-122"/>
              </a:rPr>
              <a:t>TVS</a:t>
            </a:r>
            <a:r>
              <a:rPr lang="zh-CN" altLang="zh-CN" sz="1600" kern="0" spc="40" dirty="0">
                <a:solidFill>
                  <a:srgbClr val="0000FF"/>
                </a:solidFill>
                <a:ea typeface="Microsoft YaHei UI" panose="020B0503020204020204" pitchFamily="34" charset="-122"/>
              </a:rPr>
              <a:t>等保护器件合用时应使大部分的过电流通过放电管泄放。气体放电管的绝缘电阻高，可以达到千兆欧姆的量级。极间电容的值非常小，一般在</a:t>
            </a:r>
            <a:r>
              <a:rPr lang="en-US" altLang="zh-CN" sz="1600" kern="0" spc="40" dirty="0">
                <a:solidFill>
                  <a:srgbClr val="0000FF"/>
                </a:solidFill>
                <a:ea typeface="Microsoft YaHei UI" panose="020B0503020204020204" pitchFamily="34" charset="-122"/>
              </a:rPr>
              <a:t>5pF</a:t>
            </a:r>
            <a:r>
              <a:rPr lang="zh-CN" altLang="zh-CN" sz="1600" kern="0" spc="40" dirty="0">
                <a:solidFill>
                  <a:srgbClr val="0000FF"/>
                </a:solidFill>
                <a:ea typeface="Microsoft YaHei UI" panose="020B0503020204020204" pitchFamily="34" charset="-122"/>
              </a:rPr>
              <a:t>以下，极间漏电流非常小，为</a:t>
            </a:r>
            <a:r>
              <a:rPr lang="en-US" altLang="zh-CN" sz="1600" kern="0" spc="40" dirty="0" err="1">
                <a:solidFill>
                  <a:srgbClr val="0000FF"/>
                </a:solidFill>
                <a:ea typeface="Microsoft YaHei UI" panose="020B0503020204020204" pitchFamily="34" charset="-122"/>
              </a:rPr>
              <a:t>nA</a:t>
            </a:r>
            <a:r>
              <a:rPr lang="zh-CN" altLang="zh-CN" sz="1600" kern="0" spc="40" dirty="0">
                <a:solidFill>
                  <a:srgbClr val="0000FF"/>
                </a:solidFill>
                <a:ea typeface="Microsoft YaHei UI" panose="020B0503020204020204" pitchFamily="34" charset="-122"/>
              </a:rPr>
              <a:t>级。因此气体放电管并接在线路上对线路基本不会构成什么影响。</a:t>
            </a:r>
            <a:endParaRPr lang="zh-CN" altLang="en-US" sz="1600" kern="0" spc="40" dirty="0">
              <a:solidFill>
                <a:srgbClr val="0000FF"/>
              </a:solidFill>
              <a:ea typeface="Microsoft YaHei UI" panose="020B0503020204020204" pitchFamily="34" charset="-122"/>
            </a:endParaRPr>
          </a:p>
        </p:txBody>
      </p:sp>
      <p:sp>
        <p:nvSpPr>
          <p:cNvPr id="16" name="矩形 15">
            <a:extLst>
              <a:ext uri="{FF2B5EF4-FFF2-40B4-BE49-F238E27FC236}">
                <a16:creationId xmlns:a16="http://schemas.microsoft.com/office/drawing/2014/main" id="{258D5825-1192-4E3D-B46E-29DFC523E22D}"/>
              </a:ext>
            </a:extLst>
          </p:cNvPr>
          <p:cNvSpPr/>
          <p:nvPr/>
        </p:nvSpPr>
        <p:spPr>
          <a:xfrm>
            <a:off x="4932040" y="1821219"/>
            <a:ext cx="4032448" cy="1900264"/>
          </a:xfrm>
          <a:prstGeom prst="rect">
            <a:avLst/>
          </a:prstGeom>
          <a:solidFill>
            <a:schemeClr val="accent3">
              <a:lumMod val="20000"/>
              <a:lumOff val="80000"/>
            </a:schemeClr>
          </a:solidFill>
        </p:spPr>
        <p:txBody>
          <a:bodyPr wrap="square">
            <a:spAutoFit/>
          </a:bodyPr>
          <a:lstStyle/>
          <a:p>
            <a:pPr marL="285750" indent="-285750" algn="just">
              <a:lnSpc>
                <a:spcPct val="150000"/>
              </a:lnSpc>
              <a:spcAft>
                <a:spcPts val="0"/>
              </a:spcAft>
              <a:buFont typeface="Wingdings" panose="05000000000000000000" pitchFamily="2" charset="2"/>
              <a:buChar char="u"/>
            </a:pPr>
            <a:r>
              <a:rPr lang="zh-CN" altLang="en-US" sz="1600" kern="0" spc="40" dirty="0">
                <a:solidFill>
                  <a:srgbClr val="FF0000"/>
                </a:solidFill>
                <a:latin typeface="等线" panose="02010600030101010101" pitchFamily="2" charset="-122"/>
                <a:ea typeface="Microsoft YaHei UI" panose="020B0503020204020204" pitchFamily="34" charset="-122"/>
                <a:cs typeface="宋体" panose="02010600030101010101" pitchFamily="2" charset="-122"/>
              </a:rPr>
              <a:t>用途：</a:t>
            </a:r>
            <a:endParaRPr lang="en-US" altLang="zh-CN" sz="1600" kern="0" spc="40" dirty="0">
              <a:solidFill>
                <a:srgbClr val="FF0000"/>
              </a:solidFill>
              <a:latin typeface="等线" panose="02010600030101010101" pitchFamily="2" charset="-122"/>
              <a:ea typeface="Microsoft YaHei UI" panose="020B0503020204020204" pitchFamily="34" charset="-122"/>
              <a:cs typeface="宋体" panose="02010600030101010101" pitchFamily="2" charset="-122"/>
            </a:endParaRPr>
          </a:p>
          <a:p>
            <a:pPr algn="just">
              <a:lnSpc>
                <a:spcPct val="150000"/>
              </a:lnSpc>
              <a:spcAft>
                <a:spcPts val="0"/>
              </a:spcAft>
            </a:pPr>
            <a:r>
              <a:rPr lang="en-US" altLang="zh-CN" sz="1600" kern="0" spc="40" dirty="0">
                <a:solidFill>
                  <a:srgbClr val="7030A0"/>
                </a:solidFill>
                <a:latin typeface="等线" panose="02010600030101010101" pitchFamily="2" charset="-122"/>
                <a:ea typeface="Microsoft YaHei UI" panose="020B0503020204020204" pitchFamily="34" charset="-122"/>
                <a:cs typeface="宋体" panose="02010600030101010101" pitchFamily="2" charset="-122"/>
              </a:rPr>
              <a:t>       </a:t>
            </a:r>
            <a:r>
              <a:rPr lang="zh-CN" altLang="zh-CN" sz="1600" kern="0" spc="40" dirty="0">
                <a:solidFill>
                  <a:srgbClr val="7030A0"/>
                </a:solidFill>
                <a:latin typeface="等线" panose="02010600030101010101" pitchFamily="2" charset="-122"/>
                <a:ea typeface="Microsoft YaHei UI" panose="020B0503020204020204" pitchFamily="34" charset="-122"/>
                <a:cs typeface="宋体" panose="02010600030101010101" pitchFamily="2" charset="-122"/>
              </a:rPr>
              <a:t>气体放电管主要可应用在交流电源口相线、中线的对地保护；直流</a:t>
            </a:r>
            <a:r>
              <a:rPr lang="en-US" altLang="zh-CN" sz="1600" kern="0" spc="40" dirty="0">
                <a:solidFill>
                  <a:srgbClr val="7030A0"/>
                </a:solidFill>
                <a:latin typeface="等线" panose="02010600030101010101" pitchFamily="2" charset="-122"/>
                <a:ea typeface="Microsoft YaHei UI" panose="020B0503020204020204" pitchFamily="34" charset="-122"/>
                <a:cs typeface="宋体" panose="02010600030101010101" pitchFamily="2" charset="-122"/>
              </a:rPr>
              <a:t>RTN</a:t>
            </a:r>
            <a:r>
              <a:rPr lang="zh-CN" altLang="zh-CN" sz="1600" kern="0" spc="40" dirty="0">
                <a:solidFill>
                  <a:srgbClr val="7030A0"/>
                </a:solidFill>
                <a:latin typeface="等线" panose="02010600030101010101" pitchFamily="2" charset="-122"/>
                <a:ea typeface="Microsoft YaHei UI" panose="020B0503020204020204" pitchFamily="34" charset="-122"/>
                <a:cs typeface="宋体" panose="02010600030101010101" pitchFamily="2" charset="-122"/>
              </a:rPr>
              <a:t>和保护地之间的保护；信号口线对地的保护；天馈口馈线芯线对屏蔽层的保护。</a:t>
            </a:r>
            <a:endParaRPr lang="zh-CN" altLang="zh-CN" sz="1600" kern="100" dirty="0">
              <a:solidFill>
                <a:srgbClr val="7030A0"/>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descr="C:\Users\Administrator\AppData\Local\Temp\enhtmlclip\640(92).jpg">
            <a:extLst>
              <a:ext uri="{FF2B5EF4-FFF2-40B4-BE49-F238E27FC236}">
                <a16:creationId xmlns:a16="http://schemas.microsoft.com/office/drawing/2014/main" id="{6B36D60D-C202-40D8-85B6-08E20B658B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25710" y="3719579"/>
            <a:ext cx="4032448" cy="1077574"/>
          </a:xfrm>
          <a:prstGeom prst="rect">
            <a:avLst/>
          </a:prstGeom>
          <a:noFill/>
          <a:ln>
            <a:noFill/>
          </a:ln>
        </p:spPr>
      </p:pic>
      <p:pic>
        <p:nvPicPr>
          <p:cNvPr id="12" name="图片 11" descr="C:\Users\Administrator\AppData\Local\Microsoft\Windows\INetCache\Content.MSO\D5476CAA.tmp">
            <a:extLst>
              <a:ext uri="{FF2B5EF4-FFF2-40B4-BE49-F238E27FC236}">
                <a16:creationId xmlns:a16="http://schemas.microsoft.com/office/drawing/2014/main" id="{E46169C3-A922-4BC3-BD86-4D40888B060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25710" y="4840634"/>
            <a:ext cx="4032448" cy="1684710"/>
          </a:xfrm>
          <a:prstGeom prst="rect">
            <a:avLst/>
          </a:prstGeom>
          <a:noFill/>
          <a:ln>
            <a:noFill/>
          </a:ln>
        </p:spPr>
      </p:pic>
    </p:spTree>
    <p:extLst>
      <p:ext uri="{BB962C8B-B14F-4D97-AF65-F5344CB8AC3E}">
        <p14:creationId xmlns:p14="http://schemas.microsoft.com/office/powerpoint/2010/main" val="1249033975"/>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467544" y="2265000"/>
            <a:ext cx="8496944" cy="1347044"/>
          </a:xfrm>
        </p:spPr>
        <p:txBody>
          <a:bodyPr/>
          <a:lstStyle/>
          <a:p>
            <a:pPr algn="ctr">
              <a:lnSpc>
                <a:spcPct val="150000"/>
              </a:lnSpc>
              <a:defRPr/>
            </a:pPr>
            <a:r>
              <a:rPr lang="zh-CN" altLang="en-US" sz="4800" dirty="0">
                <a:solidFill>
                  <a:srgbClr val="0000FF"/>
                </a:solidFill>
                <a:latin typeface="黑体" pitchFamily="49" charset="-122"/>
                <a:ea typeface="黑体" pitchFamily="49" charset="-122"/>
              </a:rPr>
              <a:t>第六讲 电子产品安全防护技术</a:t>
            </a:r>
          </a:p>
        </p:txBody>
      </p:sp>
      <p:cxnSp>
        <p:nvCxnSpPr>
          <p:cNvPr id="6" name="直接连接符 5"/>
          <p:cNvCxnSpPr/>
          <p:nvPr/>
        </p:nvCxnSpPr>
        <p:spPr>
          <a:xfrm>
            <a:off x="460375" y="3859460"/>
            <a:ext cx="5286375" cy="1588"/>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60813" y="3858319"/>
            <a:ext cx="4572000" cy="15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安全防护</a:t>
            </a:r>
            <a:endParaRPr lang="zh-CN" altLang="en-US" dirty="0">
              <a:solidFill>
                <a:schemeClr val="bg1"/>
              </a:solidFill>
            </a:endParaRPr>
          </a:p>
        </p:txBody>
      </p:sp>
      <p:sp>
        <p:nvSpPr>
          <p:cNvPr id="4" name="矩形 3"/>
          <p:cNvSpPr/>
          <p:nvPr/>
        </p:nvSpPr>
        <p:spPr>
          <a:xfrm>
            <a:off x="5348416" y="4691810"/>
            <a:ext cx="3365024" cy="584775"/>
          </a:xfrm>
          <a:prstGeom prst="rect">
            <a:avLst/>
          </a:prstGeom>
        </p:spPr>
        <p:txBody>
          <a:bodyPr wrap="none">
            <a:spAutoFit/>
          </a:bodyPr>
          <a:lstStyle/>
          <a:p>
            <a:r>
              <a:rPr lang="zh-CN" altLang="en-US" sz="3200" dirty="0">
                <a:solidFill>
                  <a:srgbClr val="0000FF"/>
                </a:solidFill>
                <a:latin typeface="Times New Roman" panose="02020603050405020304" pitchFamily="18" charset="0"/>
                <a:ea typeface="仿宋_GB2312"/>
                <a:cs typeface="Times New Roman" panose="02020603050405020304" pitchFamily="18" charset="0"/>
              </a:rPr>
              <a:t>授课学时： </a:t>
            </a:r>
            <a:r>
              <a:rPr lang="en-US" altLang="zh-CN" sz="3200" dirty="0">
                <a:solidFill>
                  <a:srgbClr val="0000FF"/>
                </a:solidFill>
                <a:latin typeface="Times New Roman" panose="02020603050405020304" pitchFamily="18" charset="0"/>
                <a:ea typeface="仿宋_GB2312"/>
                <a:cs typeface="Times New Roman" panose="02020603050405020304" pitchFamily="18" charset="0"/>
              </a:rPr>
              <a:t>4</a:t>
            </a:r>
            <a:r>
              <a:rPr lang="zh-CN" altLang="en-US" sz="3200" dirty="0">
                <a:solidFill>
                  <a:srgbClr val="0000FF"/>
                </a:solidFill>
                <a:latin typeface="Times New Roman" panose="02020603050405020304" pitchFamily="18" charset="0"/>
                <a:ea typeface="仿宋_GB2312"/>
                <a:cs typeface="Times New Roman" panose="02020603050405020304" pitchFamily="18" charset="0"/>
              </a:rPr>
              <a:t>学时</a:t>
            </a:r>
          </a:p>
        </p:txBody>
      </p:sp>
    </p:spTree>
    <p:extLst>
      <p:ext uri="{BB962C8B-B14F-4D97-AF65-F5344CB8AC3E}">
        <p14:creationId xmlns:p14="http://schemas.microsoft.com/office/powerpoint/2010/main" val="3584630699"/>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4176464"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放电管设计及使用注意事项：</a:t>
            </a:r>
          </a:p>
        </p:txBody>
      </p:sp>
      <p:sp>
        <p:nvSpPr>
          <p:cNvPr id="10" name="矩形 9">
            <a:extLst>
              <a:ext uri="{FF2B5EF4-FFF2-40B4-BE49-F238E27FC236}">
                <a16:creationId xmlns:a16="http://schemas.microsoft.com/office/drawing/2014/main" id="{E7CDBE5F-0E40-4DF8-B005-A064318AEBAC}"/>
              </a:ext>
            </a:extLst>
          </p:cNvPr>
          <p:cNvSpPr/>
          <p:nvPr/>
        </p:nvSpPr>
        <p:spPr>
          <a:xfrm>
            <a:off x="395535" y="3782449"/>
            <a:ext cx="8338332" cy="830997"/>
          </a:xfrm>
          <a:prstGeom prst="rect">
            <a:avLst/>
          </a:prstGeom>
          <a:solidFill>
            <a:srgbClr val="FFFF66"/>
          </a:solidFill>
        </p:spPr>
        <p:txBody>
          <a:bodyPr wrap="square">
            <a:spAutoFit/>
          </a:bodyPr>
          <a:lstStyle/>
          <a:p>
            <a:r>
              <a:rPr lang="en-US" altLang="zh-CN" sz="1600" b="0" dirty="0">
                <a:solidFill>
                  <a:srgbClr val="0000FF"/>
                </a:solidFill>
                <a:latin typeface="-apple-system"/>
              </a:rPr>
              <a:t>6</a:t>
            </a:r>
            <a:r>
              <a:rPr lang="zh-CN" altLang="en-US" sz="1600" b="0" dirty="0">
                <a:solidFill>
                  <a:srgbClr val="0000FF"/>
                </a:solidFill>
                <a:latin typeface="-apple-system"/>
              </a:rPr>
              <a:t>）</a:t>
            </a:r>
            <a:r>
              <a:rPr lang="zh-CN" altLang="zh-CN" sz="1600" b="0" kern="0" spc="40" dirty="0">
                <a:solidFill>
                  <a:srgbClr val="0000FF"/>
                </a:solidFill>
                <a:ea typeface="Microsoft YaHei UI" panose="020B0503020204020204" pitchFamily="34" charset="-122"/>
                <a:cs typeface="宋体" panose="02010600030101010101" pitchFamily="2" charset="-122"/>
              </a:rPr>
              <a:t>气体放电管使用寿命相对较短，多次冲击后性能会下降，同时其他放电管在长时间使用会有漏气失效这种自然失效的情况，因此由气体放电管构成的防雷器长时间使用后存在维护及更换的问题。</a:t>
            </a:r>
            <a:endParaRPr lang="zh-CN" altLang="en-US" sz="1600" b="0" dirty="0">
              <a:solidFill>
                <a:srgbClr val="0000FF"/>
              </a:solidFill>
            </a:endParaRPr>
          </a:p>
        </p:txBody>
      </p:sp>
      <p:sp>
        <p:nvSpPr>
          <p:cNvPr id="12" name="矩形 11">
            <a:extLst>
              <a:ext uri="{FF2B5EF4-FFF2-40B4-BE49-F238E27FC236}">
                <a16:creationId xmlns:a16="http://schemas.microsoft.com/office/drawing/2014/main" id="{1C527D68-CB83-4ACD-84BF-6E6BBA2C80F2}"/>
              </a:ext>
            </a:extLst>
          </p:cNvPr>
          <p:cNvSpPr/>
          <p:nvPr/>
        </p:nvSpPr>
        <p:spPr>
          <a:xfrm>
            <a:off x="395535" y="1632572"/>
            <a:ext cx="8352927" cy="338554"/>
          </a:xfrm>
          <a:prstGeom prst="rect">
            <a:avLst/>
          </a:prstGeom>
          <a:solidFill>
            <a:schemeClr val="accent4">
              <a:lumMod val="20000"/>
              <a:lumOff val="80000"/>
            </a:schemeClr>
          </a:solidFill>
        </p:spPr>
        <p:txBody>
          <a:bodyPr wrap="square">
            <a:spAutoFit/>
          </a:bodyPr>
          <a:lstStyle/>
          <a:p>
            <a:r>
              <a:rPr lang="en-US" altLang="zh-CN" sz="1600" b="0" dirty="0">
                <a:solidFill>
                  <a:schemeClr val="accent2">
                    <a:lumMod val="50000"/>
                  </a:schemeClr>
                </a:solidFill>
                <a:latin typeface="-apple-system"/>
              </a:rPr>
              <a:t>1</a:t>
            </a:r>
            <a:r>
              <a:rPr lang="zh-CN" altLang="en-US" sz="1600" b="0" dirty="0">
                <a:solidFill>
                  <a:schemeClr val="accent2">
                    <a:lumMod val="50000"/>
                  </a:schemeClr>
                </a:solidFill>
                <a:latin typeface="-apple-system"/>
              </a:rPr>
              <a:t>）不影响线路的正常工作</a:t>
            </a:r>
            <a:r>
              <a:rPr lang="en-US" altLang="zh-CN" sz="1600" b="0" dirty="0">
                <a:solidFill>
                  <a:schemeClr val="accent2">
                    <a:lumMod val="50000"/>
                  </a:schemeClr>
                </a:solidFill>
                <a:latin typeface="-apple-system"/>
              </a:rPr>
              <a:t>:</a:t>
            </a:r>
            <a:r>
              <a:rPr lang="zh-CN" altLang="en-US" sz="1600" b="0" dirty="0">
                <a:solidFill>
                  <a:schemeClr val="accent2">
                    <a:lumMod val="50000"/>
                  </a:schemeClr>
                </a:solidFill>
                <a:latin typeface="-apple-system"/>
              </a:rPr>
              <a:t>直流击穿电压 </a:t>
            </a:r>
            <a:r>
              <a:rPr lang="en-US" altLang="zh-CN" sz="1600" b="0" dirty="0">
                <a:solidFill>
                  <a:schemeClr val="accent2">
                    <a:lumMod val="50000"/>
                  </a:schemeClr>
                </a:solidFill>
                <a:latin typeface="-apple-system"/>
              </a:rPr>
              <a:t>&gt; </a:t>
            </a:r>
            <a:r>
              <a:rPr lang="zh-CN" altLang="en-US" sz="1600" b="0" dirty="0">
                <a:solidFill>
                  <a:schemeClr val="accent2">
                    <a:lumMod val="50000"/>
                  </a:schemeClr>
                </a:solidFill>
                <a:latin typeface="-apple-system"/>
              </a:rPr>
              <a:t>线路的最大正常工作电压</a:t>
            </a:r>
            <a:endParaRPr lang="zh-CN" altLang="en-US" sz="1600" dirty="0">
              <a:solidFill>
                <a:schemeClr val="accent2">
                  <a:lumMod val="50000"/>
                </a:schemeClr>
              </a:solidFill>
            </a:endParaRPr>
          </a:p>
        </p:txBody>
      </p:sp>
      <p:sp>
        <p:nvSpPr>
          <p:cNvPr id="13" name="矩形 12">
            <a:extLst>
              <a:ext uri="{FF2B5EF4-FFF2-40B4-BE49-F238E27FC236}">
                <a16:creationId xmlns:a16="http://schemas.microsoft.com/office/drawing/2014/main" id="{D1AAFEA5-B391-4C18-9BF3-6ABF9C41FA54}"/>
              </a:ext>
            </a:extLst>
          </p:cNvPr>
          <p:cNvSpPr/>
          <p:nvPr/>
        </p:nvSpPr>
        <p:spPr>
          <a:xfrm>
            <a:off x="400401" y="1971126"/>
            <a:ext cx="8352926" cy="338554"/>
          </a:xfrm>
          <a:prstGeom prst="rect">
            <a:avLst/>
          </a:prstGeom>
          <a:solidFill>
            <a:schemeClr val="accent3">
              <a:lumMod val="20000"/>
              <a:lumOff val="80000"/>
            </a:schemeClr>
          </a:solidFill>
        </p:spPr>
        <p:txBody>
          <a:bodyPr wrap="square">
            <a:spAutoFit/>
          </a:bodyPr>
          <a:lstStyle/>
          <a:p>
            <a:r>
              <a:rPr lang="en-US" altLang="zh-CN" sz="1600" b="0" dirty="0">
                <a:solidFill>
                  <a:schemeClr val="accent6">
                    <a:lumMod val="50000"/>
                  </a:schemeClr>
                </a:solidFill>
                <a:latin typeface="-apple-system"/>
              </a:rPr>
              <a:t>2</a:t>
            </a:r>
            <a:r>
              <a:rPr lang="zh-CN" altLang="en-US" sz="1600" b="0" dirty="0">
                <a:solidFill>
                  <a:schemeClr val="accent6">
                    <a:lumMod val="50000"/>
                  </a:schemeClr>
                </a:solidFill>
                <a:latin typeface="-apple-system"/>
              </a:rPr>
              <a:t>）冲击击穿电压值 </a:t>
            </a:r>
            <a:r>
              <a:rPr lang="en-US" altLang="zh-CN" sz="1600" b="0" dirty="0">
                <a:solidFill>
                  <a:schemeClr val="accent6">
                    <a:lumMod val="50000"/>
                  </a:schemeClr>
                </a:solidFill>
                <a:latin typeface="-apple-system"/>
              </a:rPr>
              <a:t>&lt; </a:t>
            </a:r>
            <a:r>
              <a:rPr lang="zh-CN" altLang="en-US" sz="1600" b="0" dirty="0">
                <a:solidFill>
                  <a:schemeClr val="accent6">
                    <a:lumMod val="50000"/>
                  </a:schemeClr>
                </a:solidFill>
                <a:latin typeface="-apple-system"/>
              </a:rPr>
              <a:t>线路所能承受的最高瞬时电压值</a:t>
            </a:r>
            <a:endParaRPr lang="zh-CN" altLang="en-US" sz="1600" dirty="0">
              <a:solidFill>
                <a:schemeClr val="accent6">
                  <a:lumMod val="50000"/>
                </a:schemeClr>
              </a:solidFill>
            </a:endParaRPr>
          </a:p>
        </p:txBody>
      </p:sp>
      <p:sp>
        <p:nvSpPr>
          <p:cNvPr id="17" name="矩形 16">
            <a:extLst>
              <a:ext uri="{FF2B5EF4-FFF2-40B4-BE49-F238E27FC236}">
                <a16:creationId xmlns:a16="http://schemas.microsoft.com/office/drawing/2014/main" id="{2E5BE5CB-B5FE-435D-89D2-110F44324D4B}"/>
              </a:ext>
            </a:extLst>
          </p:cNvPr>
          <p:cNvSpPr/>
          <p:nvPr/>
        </p:nvSpPr>
        <p:spPr>
          <a:xfrm>
            <a:off x="400401" y="2303352"/>
            <a:ext cx="8343198" cy="338554"/>
          </a:xfrm>
          <a:prstGeom prst="rect">
            <a:avLst/>
          </a:prstGeom>
          <a:solidFill>
            <a:schemeClr val="accent1">
              <a:lumMod val="40000"/>
              <a:lumOff val="60000"/>
            </a:schemeClr>
          </a:solidFill>
        </p:spPr>
        <p:txBody>
          <a:bodyPr wrap="square">
            <a:spAutoFit/>
          </a:bodyPr>
          <a:lstStyle/>
          <a:p>
            <a:r>
              <a:rPr lang="en-US" altLang="zh-CN" sz="1600" b="0" dirty="0">
                <a:solidFill>
                  <a:schemeClr val="tx2">
                    <a:lumMod val="75000"/>
                  </a:schemeClr>
                </a:solidFill>
                <a:latin typeface="-apple-system"/>
              </a:rPr>
              <a:t>3</a:t>
            </a:r>
            <a:r>
              <a:rPr lang="zh-CN" altLang="en-US" sz="1600" b="0" dirty="0">
                <a:solidFill>
                  <a:schemeClr val="tx2">
                    <a:lumMod val="75000"/>
                  </a:schemeClr>
                </a:solidFill>
                <a:latin typeface="-apple-system"/>
              </a:rPr>
              <a:t>）耐冲击电流能力 </a:t>
            </a:r>
            <a:r>
              <a:rPr lang="en-US" altLang="zh-CN" sz="1600" b="0" dirty="0">
                <a:solidFill>
                  <a:schemeClr val="tx2">
                    <a:lumMod val="75000"/>
                  </a:schemeClr>
                </a:solidFill>
                <a:latin typeface="-apple-system"/>
              </a:rPr>
              <a:t>&gt; </a:t>
            </a:r>
            <a:r>
              <a:rPr lang="zh-CN" altLang="en-US" sz="1600" b="0" dirty="0">
                <a:solidFill>
                  <a:schemeClr val="tx2">
                    <a:lumMod val="75000"/>
                  </a:schemeClr>
                </a:solidFill>
                <a:latin typeface="-apple-system"/>
              </a:rPr>
              <a:t>线路中可能窜入的冲击电流强度</a:t>
            </a:r>
            <a:endParaRPr lang="zh-CN" altLang="en-US" sz="1600" dirty="0">
              <a:solidFill>
                <a:schemeClr val="tx2">
                  <a:lumMod val="75000"/>
                </a:schemeClr>
              </a:solidFill>
            </a:endParaRPr>
          </a:p>
        </p:txBody>
      </p:sp>
      <p:sp>
        <p:nvSpPr>
          <p:cNvPr id="18" name="矩形 17">
            <a:extLst>
              <a:ext uri="{FF2B5EF4-FFF2-40B4-BE49-F238E27FC236}">
                <a16:creationId xmlns:a16="http://schemas.microsoft.com/office/drawing/2014/main" id="{86A38423-0FD6-434C-A966-E6EB0A374804}"/>
              </a:ext>
            </a:extLst>
          </p:cNvPr>
          <p:cNvSpPr/>
          <p:nvPr/>
        </p:nvSpPr>
        <p:spPr>
          <a:xfrm>
            <a:off x="395535" y="2631057"/>
            <a:ext cx="8343198" cy="584775"/>
          </a:xfrm>
          <a:prstGeom prst="rect">
            <a:avLst/>
          </a:prstGeom>
          <a:solidFill>
            <a:schemeClr val="accent2">
              <a:lumMod val="20000"/>
              <a:lumOff val="80000"/>
            </a:schemeClr>
          </a:solidFill>
        </p:spPr>
        <p:txBody>
          <a:bodyPr wrap="square">
            <a:spAutoFit/>
          </a:bodyPr>
          <a:lstStyle/>
          <a:p>
            <a:r>
              <a:rPr lang="en-US" altLang="zh-CN" sz="1600" b="0" dirty="0">
                <a:solidFill>
                  <a:schemeClr val="accent3">
                    <a:lumMod val="50000"/>
                  </a:schemeClr>
                </a:solidFill>
                <a:latin typeface="-apple-system"/>
              </a:rPr>
              <a:t>4</a:t>
            </a:r>
            <a:r>
              <a:rPr lang="zh-CN" altLang="en-US" sz="1600" b="0" dirty="0">
                <a:solidFill>
                  <a:schemeClr val="accent3">
                    <a:lumMod val="50000"/>
                  </a:schemeClr>
                </a:solidFill>
                <a:latin typeface="-apple-system"/>
              </a:rPr>
              <a:t>）当过电压消失后，要确保放电管及时熄灭，以免影响线路的正常工作。这就要求放电管的过保持电压尽可能高，以保证正常线路工作电压不会引起放电管的持续导通</a:t>
            </a:r>
            <a:r>
              <a:rPr lang="en-US" altLang="zh-CN" sz="1600" b="0" dirty="0">
                <a:solidFill>
                  <a:schemeClr val="accent3">
                    <a:lumMod val="50000"/>
                  </a:schemeClr>
                </a:solidFill>
                <a:latin typeface="-apple-system"/>
              </a:rPr>
              <a:t>.</a:t>
            </a:r>
            <a:endParaRPr lang="zh-CN" altLang="en-US" sz="1600" dirty="0">
              <a:solidFill>
                <a:schemeClr val="accent3">
                  <a:lumMod val="50000"/>
                </a:schemeClr>
              </a:solidFill>
            </a:endParaRPr>
          </a:p>
        </p:txBody>
      </p:sp>
      <p:sp>
        <p:nvSpPr>
          <p:cNvPr id="19" name="矩形 18">
            <a:extLst>
              <a:ext uri="{FF2B5EF4-FFF2-40B4-BE49-F238E27FC236}">
                <a16:creationId xmlns:a16="http://schemas.microsoft.com/office/drawing/2014/main" id="{11779559-D5B8-41CF-8C91-7BEC879ACE4D}"/>
              </a:ext>
            </a:extLst>
          </p:cNvPr>
          <p:cNvSpPr/>
          <p:nvPr/>
        </p:nvSpPr>
        <p:spPr>
          <a:xfrm>
            <a:off x="400401" y="3215832"/>
            <a:ext cx="8338332" cy="584775"/>
          </a:xfrm>
          <a:prstGeom prst="rect">
            <a:avLst/>
          </a:prstGeom>
          <a:solidFill>
            <a:schemeClr val="bg2">
              <a:lumMod val="90000"/>
            </a:schemeClr>
          </a:solidFill>
        </p:spPr>
        <p:txBody>
          <a:bodyPr wrap="square">
            <a:spAutoFit/>
          </a:bodyPr>
          <a:lstStyle/>
          <a:p>
            <a:r>
              <a:rPr lang="en-US" altLang="zh-CN" sz="1600" b="0" dirty="0">
                <a:solidFill>
                  <a:srgbClr val="7030A0"/>
                </a:solidFill>
                <a:latin typeface="-apple-system"/>
              </a:rPr>
              <a:t>5</a:t>
            </a:r>
            <a:r>
              <a:rPr lang="zh-CN" altLang="en-US" sz="1600" b="0" dirty="0">
                <a:solidFill>
                  <a:srgbClr val="7030A0"/>
                </a:solidFill>
                <a:latin typeface="-apple-system"/>
              </a:rPr>
              <a:t>）若过电压持续的时间很长，气体放电管的长时间动作将产生很高的热量。气体放电管此时必须配上适当的短路装置，即“失效保护装置”。</a:t>
            </a:r>
            <a:endParaRPr lang="zh-CN" altLang="en-US" sz="1600" dirty="0">
              <a:solidFill>
                <a:srgbClr val="7030A0"/>
              </a:solidFill>
            </a:endParaRPr>
          </a:p>
        </p:txBody>
      </p:sp>
      <p:pic>
        <p:nvPicPr>
          <p:cNvPr id="21" name="图片 20" descr="C:\Users\Administrator\AppData\Local\Microsoft\Windows\INetCache\Content.MSO\2496C867.tmp">
            <a:extLst>
              <a:ext uri="{FF2B5EF4-FFF2-40B4-BE49-F238E27FC236}">
                <a16:creationId xmlns:a16="http://schemas.microsoft.com/office/drawing/2014/main" id="{6424FEB1-20CB-4297-9182-152F16EFF51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535" y="4697760"/>
            <a:ext cx="2376265" cy="1727009"/>
          </a:xfrm>
          <a:prstGeom prst="rect">
            <a:avLst/>
          </a:prstGeom>
          <a:noFill/>
          <a:ln>
            <a:noFill/>
          </a:ln>
        </p:spPr>
      </p:pic>
      <p:sp>
        <p:nvSpPr>
          <p:cNvPr id="22" name="矩形 21">
            <a:extLst>
              <a:ext uri="{FF2B5EF4-FFF2-40B4-BE49-F238E27FC236}">
                <a16:creationId xmlns:a16="http://schemas.microsoft.com/office/drawing/2014/main" id="{EE1E82F7-247D-4C72-8342-915E50206A08}"/>
              </a:ext>
            </a:extLst>
          </p:cNvPr>
          <p:cNvSpPr/>
          <p:nvPr/>
        </p:nvSpPr>
        <p:spPr>
          <a:xfrm>
            <a:off x="467544" y="6255167"/>
            <a:ext cx="3384376" cy="253916"/>
          </a:xfrm>
          <a:prstGeom prst="rect">
            <a:avLst/>
          </a:prstGeom>
        </p:spPr>
        <p:txBody>
          <a:bodyPr wrap="square">
            <a:spAutoFit/>
          </a:bodyPr>
          <a:lstStyle/>
          <a:p>
            <a:r>
              <a:rPr lang="en-US" altLang="zh-CN" sz="1050" kern="0" dirty="0">
                <a:latin typeface="宋体" panose="02010600030101010101" pitchFamily="2" charset="-122"/>
                <a:cs typeface="宋体" panose="02010600030101010101" pitchFamily="2" charset="-122"/>
              </a:rPr>
              <a:t>Vs</a:t>
            </a:r>
            <a:r>
              <a:rPr lang="zh-CN" altLang="zh-CN" sz="1050" kern="0" dirty="0">
                <a:ea typeface="宋体" panose="02010600030101010101" pitchFamily="2" charset="-122"/>
                <a:cs typeface="宋体" panose="02010600030101010101" pitchFamily="2" charset="-122"/>
              </a:rPr>
              <a:t>导通电压，</a:t>
            </a:r>
            <a:r>
              <a:rPr lang="en-US" altLang="zh-CN" sz="1050" kern="0" dirty="0">
                <a:ea typeface="宋体" panose="02010600030101010101" pitchFamily="2" charset="-122"/>
                <a:cs typeface="宋体" panose="02010600030101010101" pitchFamily="2" charset="-122"/>
              </a:rPr>
              <a:t>Vg</a:t>
            </a:r>
            <a:r>
              <a:rPr lang="zh-CN" altLang="zh-CN" sz="1050" kern="0" dirty="0">
                <a:ea typeface="宋体" panose="02010600030101010101" pitchFamily="2" charset="-122"/>
                <a:cs typeface="宋体" panose="02010600030101010101" pitchFamily="2" charset="-122"/>
              </a:rPr>
              <a:t>辉光电压，</a:t>
            </a:r>
            <a:r>
              <a:rPr lang="en-US" altLang="zh-CN" sz="1050" kern="0" dirty="0" err="1">
                <a:ea typeface="宋体" panose="02010600030101010101" pitchFamily="2" charset="-122"/>
                <a:cs typeface="宋体" panose="02010600030101010101" pitchFamily="2" charset="-122"/>
              </a:rPr>
              <a:t>Vf</a:t>
            </a:r>
            <a:r>
              <a:rPr lang="zh-CN" altLang="zh-CN" sz="1050" kern="0" dirty="0">
                <a:ea typeface="宋体" panose="02010600030101010101" pitchFamily="2" charset="-122"/>
                <a:cs typeface="宋体" panose="02010600030101010101" pitchFamily="2" charset="-122"/>
              </a:rPr>
              <a:t>弧光电压，</a:t>
            </a:r>
            <a:r>
              <a:rPr lang="en-US" altLang="zh-CN" sz="1050" kern="0" dirty="0" err="1">
                <a:ea typeface="宋体" panose="02010600030101010101" pitchFamily="2" charset="-122"/>
                <a:cs typeface="宋体" panose="02010600030101010101" pitchFamily="2" charset="-122"/>
              </a:rPr>
              <a:t>Va</a:t>
            </a:r>
            <a:r>
              <a:rPr lang="zh-CN" altLang="zh-CN" sz="1050" kern="0" dirty="0">
                <a:ea typeface="宋体" panose="02010600030101010101" pitchFamily="2" charset="-122"/>
                <a:cs typeface="宋体" panose="02010600030101010101" pitchFamily="2" charset="-122"/>
              </a:rPr>
              <a:t>熄弧电压</a:t>
            </a:r>
            <a:endParaRPr lang="zh-CN" altLang="en-US" sz="1050" dirty="0"/>
          </a:p>
        </p:txBody>
      </p:sp>
      <p:pic>
        <p:nvPicPr>
          <p:cNvPr id="24" name="图片 23" descr="C:\Users\Administrator\AppData\Local\Temp\enhtmlclip\640(335).png">
            <a:extLst>
              <a:ext uri="{FF2B5EF4-FFF2-40B4-BE49-F238E27FC236}">
                <a16:creationId xmlns:a16="http://schemas.microsoft.com/office/drawing/2014/main" id="{934C0F4E-E915-4241-903E-C7F54D98349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67944" y="4658714"/>
            <a:ext cx="4112595" cy="1805100"/>
          </a:xfrm>
          <a:prstGeom prst="rect">
            <a:avLst/>
          </a:prstGeom>
          <a:noFill/>
          <a:ln>
            <a:noFill/>
          </a:ln>
        </p:spPr>
      </p:pic>
    </p:spTree>
    <p:extLst>
      <p:ext uri="{BB962C8B-B14F-4D97-AF65-F5344CB8AC3E}">
        <p14:creationId xmlns:p14="http://schemas.microsoft.com/office/powerpoint/2010/main" val="2264380386"/>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pic>
        <p:nvPicPr>
          <p:cNvPr id="14" name="图片 13" descr="C:\Users\Administrator\AppData\Local\Temp\enhtmlclip\640(107).png">
            <a:extLst>
              <a:ext uri="{FF2B5EF4-FFF2-40B4-BE49-F238E27FC236}">
                <a16:creationId xmlns:a16="http://schemas.microsoft.com/office/drawing/2014/main" id="{5DC42FB1-E752-47B3-8F92-4A9FCB476B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20642"/>
            <a:ext cx="4363695" cy="2700446"/>
          </a:xfrm>
          <a:prstGeom prst="rect">
            <a:avLst/>
          </a:prstGeom>
          <a:noFill/>
          <a:ln>
            <a:noFill/>
          </a:ln>
        </p:spPr>
      </p:pic>
      <p:pic>
        <p:nvPicPr>
          <p:cNvPr id="15" name="图片 14" descr="C:\Users\Administrator\AppData\Local\Temp\enhtmlclip\640(51).jpg">
            <a:extLst>
              <a:ext uri="{FF2B5EF4-FFF2-40B4-BE49-F238E27FC236}">
                <a16:creationId xmlns:a16="http://schemas.microsoft.com/office/drawing/2014/main" id="{ED9B2E81-9220-47C4-9C4F-8CC3CD17C6B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0139" y="4349289"/>
            <a:ext cx="4647925" cy="1976137"/>
          </a:xfrm>
          <a:prstGeom prst="rect">
            <a:avLst/>
          </a:prstGeom>
          <a:noFill/>
          <a:ln>
            <a:noFill/>
          </a:ln>
        </p:spPr>
      </p:pic>
      <p:sp>
        <p:nvSpPr>
          <p:cNvPr id="3" name="矩形 2">
            <a:extLst>
              <a:ext uri="{FF2B5EF4-FFF2-40B4-BE49-F238E27FC236}">
                <a16:creationId xmlns:a16="http://schemas.microsoft.com/office/drawing/2014/main" id="{EDF92CE7-3514-4EA9-860E-BAB46AB5BCB3}"/>
              </a:ext>
            </a:extLst>
          </p:cNvPr>
          <p:cNvSpPr/>
          <p:nvPr/>
        </p:nvSpPr>
        <p:spPr>
          <a:xfrm>
            <a:off x="395535" y="935535"/>
            <a:ext cx="4363695" cy="461665"/>
          </a:xfrm>
          <a:prstGeom prst="rect">
            <a:avLst/>
          </a:prstGeom>
          <a:solidFill>
            <a:schemeClr val="tx2">
              <a:lumMod val="20000"/>
              <a:lumOff val="80000"/>
            </a:schemeClr>
          </a:solidFill>
          <a:ln>
            <a:noFill/>
          </a:ln>
        </p:spPr>
        <p:txBody>
          <a:bodyPr wrap="square">
            <a:spAutoFit/>
          </a:bodyPr>
          <a:lstStyle/>
          <a:p>
            <a:r>
              <a:rPr lang="en-US" altLang="zh-CN" sz="2400" dirty="0">
                <a:solidFill>
                  <a:srgbClr val="0000FF"/>
                </a:solidFill>
                <a:latin typeface="黑体" pitchFamily="49" charset="-122"/>
                <a:ea typeface="黑体" pitchFamily="49" charset="-122"/>
              </a:rPr>
              <a:t>PCB</a:t>
            </a:r>
            <a:r>
              <a:rPr lang="zh-CN" altLang="zh-CN" sz="2400" dirty="0">
                <a:solidFill>
                  <a:srgbClr val="0000FF"/>
                </a:solidFill>
                <a:latin typeface="黑体" pitchFamily="49" charset="-122"/>
                <a:ea typeface="黑体" pitchFamily="49" charset="-122"/>
              </a:rPr>
              <a:t>板气隙放电装置代替放电管</a:t>
            </a:r>
            <a:endParaRPr lang="zh-CN" altLang="en-US" sz="2400" dirty="0">
              <a:solidFill>
                <a:srgbClr val="0000FF"/>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44271520-4EE9-414D-B4A2-070E6AD1C396}"/>
              </a:ext>
            </a:extLst>
          </p:cNvPr>
          <p:cNvSpPr/>
          <p:nvPr/>
        </p:nvSpPr>
        <p:spPr>
          <a:xfrm>
            <a:off x="5292080" y="1522196"/>
            <a:ext cx="3096343" cy="3274871"/>
          </a:xfrm>
          <a:prstGeom prst="rect">
            <a:avLst/>
          </a:prstGeom>
          <a:solidFill>
            <a:srgbClr val="FFFF66"/>
          </a:solidFill>
        </p:spPr>
        <p:txBody>
          <a:bodyPr wrap="square">
            <a:spAutoFit/>
          </a:bodyPr>
          <a:lstStyle/>
          <a:p>
            <a:pPr>
              <a:lnSpc>
                <a:spcPct val="150000"/>
              </a:lnSpc>
            </a:pPr>
            <a:r>
              <a:rPr lang="en-US" altLang="zh-CN" b="0" dirty="0">
                <a:solidFill>
                  <a:srgbClr val="0000FF"/>
                </a:solidFill>
                <a:latin typeface="-apple-system"/>
              </a:rPr>
              <a:t>        </a:t>
            </a:r>
            <a:r>
              <a:rPr lang="zh-CN" altLang="zh-CN" b="0" dirty="0">
                <a:solidFill>
                  <a:srgbClr val="0000FF"/>
                </a:solidFill>
                <a:latin typeface="-apple-system"/>
              </a:rPr>
              <a:t>在</a:t>
            </a:r>
            <a:r>
              <a:rPr lang="en-US" altLang="zh-CN" b="0" dirty="0">
                <a:solidFill>
                  <a:srgbClr val="0000FF"/>
                </a:solidFill>
                <a:latin typeface="-apple-system"/>
              </a:rPr>
              <a:t>PCB</a:t>
            </a:r>
            <a:r>
              <a:rPr lang="zh-CN" altLang="zh-CN" b="0" dirty="0">
                <a:solidFill>
                  <a:srgbClr val="0000FF"/>
                </a:solidFill>
                <a:latin typeface="-apple-system"/>
              </a:rPr>
              <a:t>板上直接制作气隙放电装置，正常放电电压为每毫米</a:t>
            </a:r>
            <a:r>
              <a:rPr lang="en-US" altLang="zh-CN" b="0" dirty="0">
                <a:solidFill>
                  <a:srgbClr val="0000FF"/>
                </a:solidFill>
                <a:latin typeface="-apple-system"/>
              </a:rPr>
              <a:t>1000~1500V</a:t>
            </a:r>
            <a:r>
              <a:rPr lang="zh-CN" altLang="zh-CN" b="0" dirty="0">
                <a:solidFill>
                  <a:srgbClr val="0000FF"/>
                </a:solidFill>
                <a:latin typeface="-apple-system"/>
              </a:rPr>
              <a:t>，</a:t>
            </a:r>
            <a:r>
              <a:rPr lang="en-US" altLang="zh-CN" b="0" dirty="0">
                <a:solidFill>
                  <a:srgbClr val="0000FF"/>
                </a:solidFill>
                <a:latin typeface="-apple-system"/>
              </a:rPr>
              <a:t>4.5mm</a:t>
            </a:r>
            <a:r>
              <a:rPr lang="zh-CN" altLang="zh-CN" b="0" dirty="0">
                <a:solidFill>
                  <a:srgbClr val="0000FF"/>
                </a:solidFill>
                <a:latin typeface="-apple-system"/>
              </a:rPr>
              <a:t>爬电距离的放电电压大约为</a:t>
            </a:r>
            <a:r>
              <a:rPr lang="en-US" altLang="zh-CN" b="0" dirty="0">
                <a:solidFill>
                  <a:srgbClr val="0000FF"/>
                </a:solidFill>
                <a:latin typeface="-apple-system"/>
              </a:rPr>
              <a:t>4500~6800Vp</a:t>
            </a:r>
            <a:r>
              <a:rPr lang="zh-CN" altLang="zh-CN" b="0" dirty="0">
                <a:solidFill>
                  <a:srgbClr val="0000FF"/>
                </a:solidFill>
                <a:latin typeface="-apple-system"/>
              </a:rPr>
              <a:t>，</a:t>
            </a:r>
            <a:r>
              <a:rPr lang="en-US" altLang="zh-CN" b="0" dirty="0">
                <a:solidFill>
                  <a:srgbClr val="0000FF"/>
                </a:solidFill>
                <a:latin typeface="-apple-system"/>
              </a:rPr>
              <a:t>6mm</a:t>
            </a:r>
            <a:r>
              <a:rPr lang="zh-CN" altLang="zh-CN" b="0" dirty="0">
                <a:solidFill>
                  <a:srgbClr val="0000FF"/>
                </a:solidFill>
                <a:latin typeface="-apple-system"/>
              </a:rPr>
              <a:t>爬电距离的放电电压大约为</a:t>
            </a:r>
            <a:r>
              <a:rPr lang="en-US" altLang="zh-CN" b="0" dirty="0">
                <a:solidFill>
                  <a:srgbClr val="0000FF"/>
                </a:solidFill>
                <a:latin typeface="-apple-system"/>
              </a:rPr>
              <a:t>6000~9000Vp</a:t>
            </a:r>
            <a:r>
              <a:rPr lang="zh-CN" altLang="zh-CN" b="0" dirty="0">
                <a:solidFill>
                  <a:srgbClr val="0000FF"/>
                </a:solidFill>
                <a:latin typeface="-apple-system"/>
              </a:rPr>
              <a:t>。</a:t>
            </a:r>
            <a:endParaRPr lang="zh-CN" altLang="en-US" b="0" dirty="0">
              <a:solidFill>
                <a:srgbClr val="0000FF"/>
              </a:solidFill>
              <a:latin typeface="-apple-system"/>
            </a:endParaRPr>
          </a:p>
        </p:txBody>
      </p:sp>
    </p:spTree>
    <p:extLst>
      <p:ext uri="{BB962C8B-B14F-4D97-AF65-F5344CB8AC3E}">
        <p14:creationId xmlns:p14="http://schemas.microsoft.com/office/powerpoint/2010/main" val="4043573398"/>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2664296"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压敏电阻（</a:t>
            </a:r>
            <a:r>
              <a:rPr lang="en-US" altLang="zh-CN" sz="2400" dirty="0">
                <a:solidFill>
                  <a:srgbClr val="0000FF"/>
                </a:solidFill>
                <a:latin typeface="黑体" pitchFamily="49" charset="-122"/>
                <a:ea typeface="黑体" pitchFamily="49" charset="-122"/>
              </a:rPr>
              <a:t>MOV</a:t>
            </a:r>
            <a:r>
              <a:rPr lang="zh-CN" altLang="en-US" sz="2400" dirty="0">
                <a:solidFill>
                  <a:srgbClr val="0000FF"/>
                </a:solidFill>
                <a:latin typeface="黑体" pitchFamily="49" charset="-122"/>
                <a:ea typeface="黑体" pitchFamily="49" charset="-122"/>
              </a:rPr>
              <a:t>）</a:t>
            </a:r>
          </a:p>
        </p:txBody>
      </p:sp>
      <p:sp>
        <p:nvSpPr>
          <p:cNvPr id="5" name="矩形 4">
            <a:extLst>
              <a:ext uri="{FF2B5EF4-FFF2-40B4-BE49-F238E27FC236}">
                <a16:creationId xmlns:a16="http://schemas.microsoft.com/office/drawing/2014/main" id="{41FCA3B6-3ABB-4403-9E77-E162D5F5F079}"/>
              </a:ext>
            </a:extLst>
          </p:cNvPr>
          <p:cNvSpPr/>
          <p:nvPr/>
        </p:nvSpPr>
        <p:spPr>
          <a:xfrm>
            <a:off x="395536" y="4069926"/>
            <a:ext cx="4156620" cy="1034129"/>
          </a:xfrm>
          <a:prstGeom prst="rect">
            <a:avLst/>
          </a:prstGeom>
          <a:solidFill>
            <a:schemeClr val="accent4">
              <a:lumMod val="20000"/>
              <a:lumOff val="80000"/>
            </a:schemeClr>
          </a:solidFill>
        </p:spPr>
        <p:txBody>
          <a:bodyPr wrap="square">
            <a:spAutoFit/>
          </a:bodyPr>
          <a:lstStyle/>
          <a:p>
            <a:pPr marL="285750" indent="-285750">
              <a:buFont typeface="Wingdings" panose="05000000000000000000" pitchFamily="2" charset="2"/>
              <a:buChar char="ü"/>
            </a:pPr>
            <a:r>
              <a:rPr lang="zh-CN" altLang="zh-CN" sz="1600" kern="0" spc="40" dirty="0">
                <a:solidFill>
                  <a:srgbClr val="FF0000"/>
                </a:solidFill>
                <a:ea typeface="Microsoft YaHei UI" panose="020B0503020204020204" pitchFamily="34" charset="-122"/>
                <a:cs typeface="宋体" panose="02010600030101010101" pitchFamily="2" charset="-122"/>
              </a:rPr>
              <a:t>主要指标：</a:t>
            </a:r>
            <a:endParaRPr lang="en-US" altLang="zh-CN" sz="1600" kern="0" spc="40" dirty="0">
              <a:solidFill>
                <a:srgbClr val="FF0000"/>
              </a:solidFill>
              <a:ea typeface="Microsoft YaHei UI" panose="020B0503020204020204" pitchFamily="34" charset="-122"/>
              <a:cs typeface="宋体" panose="02010600030101010101" pitchFamily="2" charset="-122"/>
            </a:endParaRPr>
          </a:p>
          <a:p>
            <a:pPr>
              <a:lnSpc>
                <a:spcPct val="150000"/>
              </a:lnSpc>
            </a:pPr>
            <a:r>
              <a:rPr lang="en-US" altLang="zh-CN" sz="1600" kern="0" spc="40" dirty="0">
                <a:solidFill>
                  <a:srgbClr val="0000FF"/>
                </a:solidFill>
                <a:ea typeface="Microsoft YaHei UI" panose="020B0503020204020204" pitchFamily="34" charset="-122"/>
              </a:rPr>
              <a:t>    </a:t>
            </a:r>
            <a:r>
              <a:rPr lang="zh-CN" altLang="zh-CN" sz="1600" b="0" kern="0" spc="40" dirty="0">
                <a:solidFill>
                  <a:srgbClr val="0000FF"/>
                </a:solidFill>
                <a:ea typeface="Microsoft YaHei UI" panose="020B0503020204020204" pitchFamily="34" charset="-122"/>
              </a:rPr>
              <a:t>压敏电压、通流容量、结电容、响应时间等。</a:t>
            </a:r>
            <a:endParaRPr lang="zh-CN" altLang="en-US" sz="1600" b="0" kern="0" spc="40" dirty="0">
              <a:solidFill>
                <a:srgbClr val="0000FF"/>
              </a:solidFill>
              <a:ea typeface="Microsoft YaHei UI" panose="020B0503020204020204" pitchFamily="34" charset="-122"/>
            </a:endParaRPr>
          </a:p>
        </p:txBody>
      </p:sp>
      <p:sp>
        <p:nvSpPr>
          <p:cNvPr id="6" name="矩形 5">
            <a:extLst>
              <a:ext uri="{FF2B5EF4-FFF2-40B4-BE49-F238E27FC236}">
                <a16:creationId xmlns:a16="http://schemas.microsoft.com/office/drawing/2014/main" id="{8975CDA8-7688-4EC4-A602-626354CB254A}"/>
              </a:ext>
            </a:extLst>
          </p:cNvPr>
          <p:cNvSpPr/>
          <p:nvPr/>
        </p:nvSpPr>
        <p:spPr>
          <a:xfrm>
            <a:off x="3635896" y="2402758"/>
            <a:ext cx="5256584" cy="1631216"/>
          </a:xfrm>
          <a:prstGeom prst="rect">
            <a:avLst/>
          </a:prstGeom>
          <a:solidFill>
            <a:schemeClr val="accent3">
              <a:lumMod val="20000"/>
              <a:lumOff val="80000"/>
            </a:schemeClr>
          </a:solidFill>
        </p:spPr>
        <p:txBody>
          <a:bodyPr wrap="square">
            <a:spAutoFit/>
          </a:bodyPr>
          <a:lstStyle/>
          <a:p>
            <a:pPr marL="285750" indent="-285750">
              <a:buFont typeface="Wingdings" panose="05000000000000000000" pitchFamily="2" charset="2"/>
              <a:buChar char="n"/>
            </a:pPr>
            <a:r>
              <a:rPr lang="zh-CN" altLang="en-US" sz="1600" kern="0" spc="40" dirty="0">
                <a:solidFill>
                  <a:srgbClr val="FF0000"/>
                </a:solidFill>
                <a:ea typeface="Microsoft YaHei UI" panose="020B0503020204020204" pitchFamily="34" charset="-122"/>
              </a:rPr>
              <a:t>原理</a:t>
            </a:r>
            <a:endParaRPr lang="en-US" altLang="zh-CN" sz="1600" kern="0" spc="40" dirty="0">
              <a:solidFill>
                <a:srgbClr val="FF0000"/>
              </a:solidFill>
              <a:ea typeface="Microsoft YaHei UI" panose="020B0503020204020204" pitchFamily="34" charset="-122"/>
            </a:endParaRPr>
          </a:p>
          <a:p>
            <a:r>
              <a:rPr lang="en-US" altLang="zh-CN" sz="1600" kern="0" spc="40" dirty="0">
                <a:solidFill>
                  <a:schemeClr val="tx2">
                    <a:lumMod val="75000"/>
                  </a:schemeClr>
                </a:solidFill>
                <a:ea typeface="Microsoft YaHei UI" panose="020B0503020204020204" pitchFamily="34" charset="-122"/>
              </a:rPr>
              <a:t>    </a:t>
            </a:r>
            <a:r>
              <a:rPr lang="zh-CN" altLang="zh-CN" sz="1600" b="0" kern="0" spc="40" dirty="0">
                <a:solidFill>
                  <a:schemeClr val="tx2">
                    <a:lumMod val="75000"/>
                  </a:schemeClr>
                </a:solidFill>
                <a:ea typeface="Microsoft YaHei UI" panose="020B0503020204020204" pitchFamily="34" charset="-122"/>
              </a:rPr>
              <a:t>压敏电阻全称金属氧化物压敏电阻</a:t>
            </a:r>
            <a:r>
              <a:rPr lang="zh-CN" altLang="en-US" sz="1600" b="0" kern="0" spc="40" dirty="0">
                <a:solidFill>
                  <a:schemeClr val="tx2">
                    <a:lumMod val="75000"/>
                  </a:schemeClr>
                </a:solidFill>
                <a:ea typeface="Microsoft YaHei UI" panose="020B0503020204020204" pitchFamily="34" charset="-122"/>
              </a:rPr>
              <a:t>，</a:t>
            </a:r>
            <a:r>
              <a:rPr lang="zh-CN" altLang="zh-CN" sz="1600" b="0" kern="0" spc="40" dirty="0">
                <a:solidFill>
                  <a:schemeClr val="tx2">
                    <a:lumMod val="75000"/>
                  </a:schemeClr>
                </a:solidFill>
                <a:ea typeface="Microsoft YaHei UI" panose="020B0503020204020204" pitchFamily="34" charset="-122"/>
              </a:rPr>
              <a:t>是一种限压型</a:t>
            </a:r>
            <a:r>
              <a:rPr lang="zh-CN" altLang="en-US" sz="1600" b="0" kern="0" spc="40" dirty="0">
                <a:solidFill>
                  <a:schemeClr val="tx2">
                    <a:lumMod val="75000"/>
                  </a:schemeClr>
                </a:solidFill>
                <a:ea typeface="Microsoft YaHei UI" panose="020B0503020204020204" pitchFamily="34" charset="-122"/>
              </a:rPr>
              <a:t>（</a:t>
            </a:r>
            <a:r>
              <a:rPr lang="zh-CN" altLang="zh-CN" sz="1600" b="0" kern="0" spc="40" dirty="0">
                <a:solidFill>
                  <a:schemeClr val="tx2">
                    <a:lumMod val="75000"/>
                  </a:schemeClr>
                </a:solidFill>
                <a:ea typeface="Microsoft YaHei UI" panose="020B0503020204020204" pitchFamily="34" charset="-122"/>
              </a:rPr>
              <a:t>箝位型</a:t>
            </a:r>
            <a:r>
              <a:rPr lang="zh-CN" altLang="en-US" sz="1600" b="0" kern="0" spc="40" dirty="0">
                <a:solidFill>
                  <a:schemeClr val="tx2">
                    <a:lumMod val="75000"/>
                  </a:schemeClr>
                </a:solidFill>
                <a:ea typeface="Microsoft YaHei UI" panose="020B0503020204020204" pitchFamily="34" charset="-122"/>
              </a:rPr>
              <a:t>）</a:t>
            </a:r>
            <a:r>
              <a:rPr lang="zh-CN" altLang="zh-CN" sz="1600" b="0" kern="0" spc="40" dirty="0">
                <a:solidFill>
                  <a:schemeClr val="tx2">
                    <a:lumMod val="75000"/>
                  </a:schemeClr>
                </a:solidFill>
                <a:ea typeface="Microsoft YaHei UI" panose="020B0503020204020204" pitchFamily="34" charset="-122"/>
              </a:rPr>
              <a:t>保护器件。利用压敏电阻的非线性特性，当过电压出现在压敏电阻的两极间，压敏电阻可以将电压钳位到一个相对固定的电压值，从而实现对后级电路的保护。</a:t>
            </a:r>
            <a:endParaRPr lang="zh-CN" altLang="en-US" sz="1600" b="0" kern="0" spc="40" dirty="0">
              <a:solidFill>
                <a:schemeClr val="tx2">
                  <a:lumMod val="75000"/>
                </a:schemeClr>
              </a:solidFill>
              <a:ea typeface="Microsoft YaHei UI" panose="020B0503020204020204" pitchFamily="34" charset="-122"/>
            </a:endParaRPr>
          </a:p>
        </p:txBody>
      </p:sp>
      <p:pic>
        <p:nvPicPr>
          <p:cNvPr id="12" name="图片 11" descr="C:\Users\Administrator\AppData\Local\Microsoft\Windows\INetCache\Content.MSO\E8EE067B.tmp">
            <a:extLst>
              <a:ext uri="{FF2B5EF4-FFF2-40B4-BE49-F238E27FC236}">
                <a16:creationId xmlns:a16="http://schemas.microsoft.com/office/drawing/2014/main" id="{EBE4DE7F-9C2C-438D-9109-E45B49BD2F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677712"/>
            <a:ext cx="2696614" cy="285115"/>
          </a:xfrm>
          <a:prstGeom prst="rect">
            <a:avLst/>
          </a:prstGeom>
          <a:noFill/>
          <a:ln>
            <a:noFill/>
          </a:ln>
        </p:spPr>
      </p:pic>
      <p:sp>
        <p:nvSpPr>
          <p:cNvPr id="8" name="矩形 7">
            <a:extLst>
              <a:ext uri="{FF2B5EF4-FFF2-40B4-BE49-F238E27FC236}">
                <a16:creationId xmlns:a16="http://schemas.microsoft.com/office/drawing/2014/main" id="{E8E2F49A-5222-4120-B2F6-174607DDE4DD}"/>
              </a:ext>
            </a:extLst>
          </p:cNvPr>
          <p:cNvSpPr/>
          <p:nvPr/>
        </p:nvSpPr>
        <p:spPr>
          <a:xfrm>
            <a:off x="4283968" y="2044293"/>
            <a:ext cx="1774845" cy="276999"/>
          </a:xfrm>
          <a:prstGeom prst="rect">
            <a:avLst/>
          </a:prstGeom>
        </p:spPr>
        <p:txBody>
          <a:bodyPr wrap="none">
            <a:spAutoFit/>
          </a:bodyPr>
          <a:lstStyle/>
          <a:p>
            <a:r>
              <a:rPr lang="zh-CN" altLang="zh-CN" sz="1200" b="0" kern="0" spc="40" dirty="0">
                <a:solidFill>
                  <a:srgbClr val="888888"/>
                </a:solidFill>
                <a:ea typeface="Microsoft YaHei UI" panose="020B0503020204020204" pitchFamily="34" charset="-122"/>
                <a:cs typeface="宋体" panose="02010600030101010101" pitchFamily="2" charset="-122"/>
              </a:rPr>
              <a:t>压敏电阻的原理图符号</a:t>
            </a:r>
            <a:endParaRPr lang="zh-CN" altLang="en-US" sz="1200" b="0" dirty="0"/>
          </a:p>
        </p:txBody>
      </p:sp>
      <p:pic>
        <p:nvPicPr>
          <p:cNvPr id="17" name="图片 16" descr="C:\Users\Administrator\AppData\Local\Microsoft\Windows\INetCache\Content.MSO\78A4F871.tmp">
            <a:extLst>
              <a:ext uri="{FF2B5EF4-FFF2-40B4-BE49-F238E27FC236}">
                <a16:creationId xmlns:a16="http://schemas.microsoft.com/office/drawing/2014/main" id="{A854D2C1-1416-41A1-9930-BE2FD48185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91845" y="4055933"/>
            <a:ext cx="4300635" cy="2203338"/>
          </a:xfrm>
          <a:prstGeom prst="rect">
            <a:avLst/>
          </a:prstGeom>
          <a:noFill/>
          <a:ln>
            <a:noFill/>
          </a:ln>
        </p:spPr>
      </p:pic>
      <p:pic>
        <p:nvPicPr>
          <p:cNvPr id="18" name="图片 17" descr="C:\Users\Administrator\AppData\Local\Microsoft\Windows\INetCache\Content.MSO\967477E0.tmp">
            <a:extLst>
              <a:ext uri="{FF2B5EF4-FFF2-40B4-BE49-F238E27FC236}">
                <a16:creationId xmlns:a16="http://schemas.microsoft.com/office/drawing/2014/main" id="{45A49885-0F56-4E54-BF5C-707C6E3E975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5536" y="1964911"/>
            <a:ext cx="3168352" cy="2059506"/>
          </a:xfrm>
          <a:prstGeom prst="rect">
            <a:avLst/>
          </a:prstGeom>
          <a:noFill/>
          <a:ln>
            <a:noFill/>
          </a:ln>
        </p:spPr>
      </p:pic>
      <p:pic>
        <p:nvPicPr>
          <p:cNvPr id="23" name="图片 22" descr="C:\Users\Administrator\AppData\Local\Microsoft\Windows\INetCache\Content.MSO\84AA4817.tmp">
            <a:extLst>
              <a:ext uri="{FF2B5EF4-FFF2-40B4-BE49-F238E27FC236}">
                <a16:creationId xmlns:a16="http://schemas.microsoft.com/office/drawing/2014/main" id="{DCD5B1C4-8E90-4C42-8691-66763DCB94B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5229200"/>
            <a:ext cx="2520280" cy="1296144"/>
          </a:xfrm>
          <a:prstGeom prst="rect">
            <a:avLst/>
          </a:prstGeom>
          <a:noFill/>
          <a:ln>
            <a:noFill/>
          </a:ln>
        </p:spPr>
      </p:pic>
      <p:pic>
        <p:nvPicPr>
          <p:cNvPr id="24" name="图片 23" descr="C:\Users\Administrator\AppData\Local\Temp\enhtmlclip\640(318).jpg">
            <a:extLst>
              <a:ext uri="{FF2B5EF4-FFF2-40B4-BE49-F238E27FC236}">
                <a16:creationId xmlns:a16="http://schemas.microsoft.com/office/drawing/2014/main" id="{866392B7-AE83-4C96-8E2F-915A9D0F3574}"/>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0930" y="5129408"/>
            <a:ext cx="1991226" cy="1395936"/>
          </a:xfrm>
          <a:prstGeom prst="rect">
            <a:avLst/>
          </a:prstGeom>
          <a:noFill/>
          <a:ln>
            <a:noFill/>
          </a:ln>
        </p:spPr>
      </p:pic>
    </p:spTree>
    <p:extLst>
      <p:ext uri="{BB962C8B-B14F-4D97-AF65-F5344CB8AC3E}">
        <p14:creationId xmlns:p14="http://schemas.microsoft.com/office/powerpoint/2010/main" val="2737700517"/>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2664296"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压敏电阻（</a:t>
            </a:r>
            <a:r>
              <a:rPr lang="en-US" altLang="zh-CN" sz="2400" dirty="0">
                <a:solidFill>
                  <a:srgbClr val="0000FF"/>
                </a:solidFill>
                <a:latin typeface="黑体" pitchFamily="49" charset="-122"/>
                <a:ea typeface="黑体" pitchFamily="49" charset="-122"/>
              </a:rPr>
              <a:t>MOV</a:t>
            </a:r>
            <a:r>
              <a:rPr lang="zh-CN" altLang="en-US" sz="2400" dirty="0">
                <a:solidFill>
                  <a:srgbClr val="0000FF"/>
                </a:solidFill>
                <a:latin typeface="黑体" pitchFamily="49" charset="-122"/>
                <a:ea typeface="黑体" pitchFamily="49" charset="-122"/>
              </a:rPr>
              <a:t>）</a:t>
            </a:r>
          </a:p>
        </p:txBody>
      </p:sp>
      <p:pic>
        <p:nvPicPr>
          <p:cNvPr id="11" name="图片 10" descr="C:\Users\Administrator\AppData\Local\Temp\enhtmlclip\640(31).jpg">
            <a:extLst>
              <a:ext uri="{FF2B5EF4-FFF2-40B4-BE49-F238E27FC236}">
                <a16:creationId xmlns:a16="http://schemas.microsoft.com/office/drawing/2014/main" id="{B82C75D7-2248-426C-9C90-047C6C6BF09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00808"/>
            <a:ext cx="6093460" cy="1924050"/>
          </a:xfrm>
          <a:prstGeom prst="rect">
            <a:avLst/>
          </a:prstGeom>
          <a:noFill/>
          <a:ln>
            <a:noFill/>
          </a:ln>
        </p:spPr>
      </p:pic>
      <p:sp>
        <p:nvSpPr>
          <p:cNvPr id="3" name="矩形 2">
            <a:extLst>
              <a:ext uri="{FF2B5EF4-FFF2-40B4-BE49-F238E27FC236}">
                <a16:creationId xmlns:a16="http://schemas.microsoft.com/office/drawing/2014/main" id="{A69C1CDA-0707-48C2-8F20-7840BD066611}"/>
              </a:ext>
            </a:extLst>
          </p:cNvPr>
          <p:cNvSpPr/>
          <p:nvPr/>
        </p:nvSpPr>
        <p:spPr>
          <a:xfrm>
            <a:off x="539552" y="3624858"/>
            <a:ext cx="8280920" cy="2262158"/>
          </a:xfrm>
          <a:prstGeom prst="rect">
            <a:avLst/>
          </a:prstGeom>
          <a:solidFill>
            <a:schemeClr val="accent3">
              <a:lumMod val="20000"/>
              <a:lumOff val="80000"/>
            </a:schemeClr>
          </a:solidFill>
        </p:spPr>
        <p:txBody>
          <a:bodyPr wrap="square">
            <a:spAutoFit/>
          </a:bodyPr>
          <a:lstStyle/>
          <a:p>
            <a:pPr>
              <a:lnSpc>
                <a:spcPct val="150000"/>
              </a:lnSpc>
            </a:pPr>
            <a:r>
              <a:rPr lang="en-US" altLang="zh-CN" sz="1600" kern="0" dirty="0">
                <a:solidFill>
                  <a:srgbClr val="0000FF"/>
                </a:solidFill>
                <a:ea typeface="宋体" panose="02010600030101010101" pitchFamily="2" charset="-122"/>
                <a:cs typeface="宋体" panose="02010600030101010101" pitchFamily="2" charset="-122"/>
              </a:rPr>
              <a:t>      </a:t>
            </a:r>
            <a:r>
              <a:rPr lang="zh-CN" altLang="zh-CN" sz="1600" kern="0" dirty="0">
                <a:solidFill>
                  <a:srgbClr val="0000FF"/>
                </a:solidFill>
                <a:ea typeface="宋体" panose="02010600030101010101" pitchFamily="2" charset="-122"/>
                <a:cs typeface="宋体" panose="02010600030101010101" pitchFamily="2" charset="-122"/>
              </a:rPr>
              <a:t>压敏电阻中最常见封装的是双脚直插型。其组成以氧化锌为主体，掺有少量钴、锰、铋等金属的氧化物；外层由玻璃釉包裹，并从氧化物的两侧引出电极引脚。氧化锌颗粒可以当做是许多个</a:t>
            </a:r>
            <a:r>
              <a:rPr lang="en-US" altLang="zh-CN" sz="1600" kern="0" dirty="0">
                <a:solidFill>
                  <a:srgbClr val="0000FF"/>
                </a:solidFill>
                <a:latin typeface="Calibri" panose="020F0502020204030204" pitchFamily="34" charset="0"/>
                <a:ea typeface="宋体" panose="02010600030101010101" pitchFamily="2" charset="-122"/>
              </a:rPr>
              <a:t>PN</a:t>
            </a:r>
            <a:r>
              <a:rPr lang="zh-CN" altLang="zh-CN" sz="1600" kern="0" dirty="0">
                <a:solidFill>
                  <a:srgbClr val="0000FF"/>
                </a:solidFill>
                <a:ea typeface="宋体" panose="02010600030101010101" pitchFamily="2" charset="-122"/>
                <a:cs typeface="宋体" panose="02010600030101010101" pitchFamily="2" charset="-122"/>
              </a:rPr>
              <a:t>结以串联或并联的形式排列在一起，所以其特性与两只反接的硅稳压二极管近似</a:t>
            </a:r>
            <a:r>
              <a:rPr lang="zh-CN" altLang="zh-CN" sz="1600" kern="0" dirty="0">
                <a:solidFill>
                  <a:srgbClr val="0000FF"/>
                </a:solidFill>
                <a:ea typeface="宋体" panose="02010600030101010101" pitchFamily="2" charset="-122"/>
              </a:rPr>
              <a:t>。由于其本身近似半导体的特点，两端电压在较低幅值时，阻抗近似无穷大；当瞬变干扰超过一定电压值时，导通阻抗瞬间下降，超过幅值的电压被转化为瞬态大电流继而变成热量消耗，因此需要较大的表面积，方便器件散热。</a:t>
            </a:r>
            <a:endParaRPr lang="zh-CN" altLang="en-US" sz="1600" kern="0" dirty="0">
              <a:solidFill>
                <a:srgbClr val="0000FF"/>
              </a:solidFill>
              <a:ea typeface="宋体" panose="02010600030101010101" pitchFamily="2" charset="-122"/>
            </a:endParaRPr>
          </a:p>
        </p:txBody>
      </p:sp>
      <p:pic>
        <p:nvPicPr>
          <p:cNvPr id="14" name="图片 13" descr="C:\Users\Administrator\AppData\Local\Microsoft\Windows\INetCache\Content.MSO\F42BC7B4.tmp">
            <a:extLst>
              <a:ext uri="{FF2B5EF4-FFF2-40B4-BE49-F238E27FC236}">
                <a16:creationId xmlns:a16="http://schemas.microsoft.com/office/drawing/2014/main" id="{34F19D88-1027-415F-8C24-F13390EBA8D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88224" y="1801120"/>
            <a:ext cx="2016224" cy="1771895"/>
          </a:xfrm>
          <a:prstGeom prst="rect">
            <a:avLst/>
          </a:prstGeom>
          <a:noFill/>
          <a:ln>
            <a:noFill/>
          </a:ln>
        </p:spPr>
      </p:pic>
      <p:sp>
        <p:nvSpPr>
          <p:cNvPr id="9" name="矩形 8">
            <a:extLst>
              <a:ext uri="{FF2B5EF4-FFF2-40B4-BE49-F238E27FC236}">
                <a16:creationId xmlns:a16="http://schemas.microsoft.com/office/drawing/2014/main" id="{01DB84B6-2662-435E-BB86-D22691DDB870}"/>
              </a:ext>
            </a:extLst>
          </p:cNvPr>
          <p:cNvSpPr/>
          <p:nvPr/>
        </p:nvSpPr>
        <p:spPr>
          <a:xfrm>
            <a:off x="539552" y="5887016"/>
            <a:ext cx="8280920" cy="584775"/>
          </a:xfrm>
          <a:prstGeom prst="rect">
            <a:avLst/>
          </a:prstGeom>
          <a:solidFill>
            <a:schemeClr val="accent4">
              <a:lumMod val="20000"/>
              <a:lumOff val="80000"/>
            </a:schemeClr>
          </a:solidFill>
        </p:spPr>
        <p:txBody>
          <a:bodyPr wrap="square">
            <a:spAutoFit/>
          </a:bodyPr>
          <a:lstStyle/>
          <a:p>
            <a:r>
              <a:rPr lang="zh-CN" altLang="zh-CN" sz="1600" kern="0" dirty="0">
                <a:solidFill>
                  <a:srgbClr val="FF0000"/>
                </a:solidFill>
                <a:ea typeface="宋体" panose="02010600030101010101" pitchFamily="2" charset="-122"/>
                <a:cs typeface="宋体" panose="02010600030101010101" pitchFamily="2" charset="-122"/>
              </a:rPr>
              <a:t>基于上述结构特征，可归纳出压敏电阻相关特点：对瞬变骚扰吸收能力与体积正相关——</a:t>
            </a:r>
            <a:r>
              <a:rPr lang="en-US" altLang="zh-CN" sz="1600" kern="0" dirty="0">
                <a:solidFill>
                  <a:srgbClr val="FF0000"/>
                </a:solidFill>
                <a:ea typeface="宋体" panose="02010600030101010101" pitchFamily="2" charset="-122"/>
                <a:cs typeface="宋体" panose="02010600030101010101" pitchFamily="2" charset="-122"/>
              </a:rPr>
              <a:t>A</a:t>
            </a:r>
            <a:r>
              <a:rPr lang="zh-CN" altLang="zh-CN" sz="1600" kern="0" dirty="0">
                <a:solidFill>
                  <a:srgbClr val="FF0000"/>
                </a:solidFill>
                <a:ea typeface="宋体" panose="02010600030101010101" pitchFamily="2" charset="-122"/>
                <a:cs typeface="宋体" panose="02010600030101010101" pitchFamily="2" charset="-122"/>
              </a:rPr>
              <a:t>、厚度正比于箝位电压；</a:t>
            </a:r>
            <a:r>
              <a:rPr lang="en-US" altLang="zh-CN" sz="1600" kern="0" dirty="0">
                <a:solidFill>
                  <a:srgbClr val="FF0000"/>
                </a:solidFill>
                <a:ea typeface="宋体" panose="02010600030101010101" pitchFamily="2" charset="-122"/>
                <a:cs typeface="宋体" panose="02010600030101010101" pitchFamily="2" charset="-122"/>
              </a:rPr>
              <a:t>B</a:t>
            </a:r>
            <a:r>
              <a:rPr lang="zh-CN" altLang="zh-CN" sz="1600" kern="0" dirty="0">
                <a:solidFill>
                  <a:srgbClr val="FF0000"/>
                </a:solidFill>
                <a:ea typeface="宋体" panose="02010600030101010101" pitchFamily="2" charset="-122"/>
                <a:cs typeface="宋体" panose="02010600030101010101" pitchFamily="2" charset="-122"/>
              </a:rPr>
              <a:t>、面积正比于耐流；</a:t>
            </a:r>
            <a:r>
              <a:rPr lang="en-US" altLang="zh-CN" sz="1600" kern="0" dirty="0">
                <a:solidFill>
                  <a:srgbClr val="FF0000"/>
                </a:solidFill>
                <a:ea typeface="宋体" panose="02010600030101010101" pitchFamily="2" charset="-122"/>
                <a:cs typeface="宋体" panose="02010600030101010101" pitchFamily="2" charset="-122"/>
              </a:rPr>
              <a:t>C</a:t>
            </a:r>
            <a:r>
              <a:rPr lang="zh-CN" altLang="zh-CN" sz="1600" kern="0" dirty="0">
                <a:solidFill>
                  <a:srgbClr val="FF0000"/>
                </a:solidFill>
                <a:ea typeface="宋体" panose="02010600030101010101" pitchFamily="2" charset="-122"/>
                <a:cs typeface="宋体" panose="02010600030101010101" pitchFamily="2" charset="-122"/>
              </a:rPr>
              <a:t>、体积正比于容量。</a:t>
            </a:r>
            <a:endParaRPr lang="zh-CN" altLang="en-US" sz="1600" dirty="0">
              <a:solidFill>
                <a:srgbClr val="FF0000"/>
              </a:solidFill>
            </a:endParaRPr>
          </a:p>
        </p:txBody>
      </p:sp>
    </p:spTree>
    <p:extLst>
      <p:ext uri="{BB962C8B-B14F-4D97-AF65-F5344CB8AC3E}">
        <p14:creationId xmlns:p14="http://schemas.microsoft.com/office/powerpoint/2010/main" val="1944521639"/>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16" name="矩形 15">
            <a:extLst>
              <a:ext uri="{FF2B5EF4-FFF2-40B4-BE49-F238E27FC236}">
                <a16:creationId xmlns:a16="http://schemas.microsoft.com/office/drawing/2014/main" id="{258D5825-1192-4E3D-B46E-29DFC523E22D}"/>
              </a:ext>
            </a:extLst>
          </p:cNvPr>
          <p:cNvSpPr/>
          <p:nvPr/>
        </p:nvSpPr>
        <p:spPr>
          <a:xfrm>
            <a:off x="4932040" y="1821219"/>
            <a:ext cx="4032448" cy="1623265"/>
          </a:xfrm>
          <a:prstGeom prst="rect">
            <a:avLst/>
          </a:prstGeom>
          <a:solidFill>
            <a:schemeClr val="accent3">
              <a:lumMod val="20000"/>
              <a:lumOff val="80000"/>
            </a:schemeClr>
          </a:solidFill>
        </p:spPr>
        <p:txBody>
          <a:bodyPr wrap="square">
            <a:spAutoFit/>
          </a:bodyPr>
          <a:lstStyle/>
          <a:p>
            <a:pPr marL="285750" indent="-285750" algn="just">
              <a:lnSpc>
                <a:spcPct val="150000"/>
              </a:lnSpc>
              <a:spcAft>
                <a:spcPts val="0"/>
              </a:spcAft>
              <a:buFont typeface="Wingdings" panose="05000000000000000000" pitchFamily="2" charset="2"/>
              <a:buChar char="u"/>
            </a:pPr>
            <a:r>
              <a:rPr lang="zh-CN" altLang="en-US" kern="0" spc="40" dirty="0">
                <a:solidFill>
                  <a:srgbClr val="FF0000"/>
                </a:solidFill>
                <a:latin typeface="等线" panose="02010600030101010101" pitchFamily="2" charset="-122"/>
                <a:ea typeface="Microsoft YaHei UI" panose="020B0503020204020204" pitchFamily="34" charset="-122"/>
                <a:cs typeface="宋体" panose="02010600030101010101" pitchFamily="2" charset="-122"/>
              </a:rPr>
              <a:t>用途：</a:t>
            </a:r>
            <a:endParaRPr lang="en-US" altLang="zh-CN" kern="0" spc="40" dirty="0">
              <a:solidFill>
                <a:srgbClr val="FF0000"/>
              </a:solidFill>
              <a:latin typeface="等线" panose="02010600030101010101" pitchFamily="2" charset="-122"/>
              <a:ea typeface="Microsoft YaHei UI" panose="020B0503020204020204" pitchFamily="34" charset="-122"/>
              <a:cs typeface="宋体" panose="02010600030101010101" pitchFamily="2" charset="-122"/>
            </a:endParaRPr>
          </a:p>
          <a:p>
            <a:pPr algn="just">
              <a:lnSpc>
                <a:spcPct val="150000"/>
              </a:lnSpc>
              <a:spcAft>
                <a:spcPts val="0"/>
              </a:spcAft>
            </a:pPr>
            <a:r>
              <a:rPr lang="en-US" altLang="zh-CN" sz="1600" kern="0" spc="40" dirty="0">
                <a:solidFill>
                  <a:srgbClr val="7030A0"/>
                </a:solidFill>
                <a:latin typeface="等线" panose="02010600030101010101" pitchFamily="2" charset="-122"/>
                <a:ea typeface="Microsoft YaHei UI" panose="020B0503020204020204" pitchFamily="34" charset="-122"/>
              </a:rPr>
              <a:t>     </a:t>
            </a:r>
            <a:r>
              <a:rPr lang="zh-CN" altLang="zh-CN" sz="1600" kern="0" spc="40" dirty="0">
                <a:solidFill>
                  <a:srgbClr val="7030A0"/>
                </a:solidFill>
                <a:latin typeface="等线" panose="02010600030101010101" pitchFamily="2" charset="-122"/>
                <a:ea typeface="Microsoft YaHei UI" panose="020B0503020204020204" pitchFamily="34" charset="-122"/>
              </a:rPr>
              <a:t>压敏电阻对电瞬变的防护作用多用于浪涌雷击。主要可用于直流电源、交流电源、低频信号线路、带馈电的天馈线路。</a:t>
            </a:r>
            <a:endParaRPr lang="zh-CN" altLang="en-US" sz="1600" kern="0" spc="40" dirty="0">
              <a:solidFill>
                <a:srgbClr val="7030A0"/>
              </a:solidFill>
              <a:latin typeface="等线" panose="02010600030101010101" pitchFamily="2" charset="-122"/>
              <a:ea typeface="Microsoft YaHei UI" panose="020B0503020204020204" pitchFamily="34" charset="-122"/>
            </a:endParaRPr>
          </a:p>
        </p:txBody>
      </p:sp>
      <p:sp>
        <p:nvSpPr>
          <p:cNvPr id="10" name="矩形 4">
            <a:extLst>
              <a:ext uri="{FF2B5EF4-FFF2-40B4-BE49-F238E27FC236}">
                <a16:creationId xmlns:a16="http://schemas.microsoft.com/office/drawing/2014/main" id="{11C9866D-5DB4-4636-AB5B-1CD54005B806}"/>
              </a:ext>
            </a:extLst>
          </p:cNvPr>
          <p:cNvSpPr>
            <a:spLocks noChangeArrowheads="1"/>
          </p:cNvSpPr>
          <p:nvPr/>
        </p:nvSpPr>
        <p:spPr bwMode="auto">
          <a:xfrm>
            <a:off x="395536" y="1052736"/>
            <a:ext cx="2664296"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压敏电阻（</a:t>
            </a:r>
            <a:r>
              <a:rPr lang="en-US" altLang="zh-CN" sz="2400" dirty="0">
                <a:solidFill>
                  <a:srgbClr val="0000FF"/>
                </a:solidFill>
                <a:latin typeface="黑体" pitchFamily="49" charset="-122"/>
                <a:ea typeface="黑体" pitchFamily="49" charset="-122"/>
              </a:rPr>
              <a:t>MOV</a:t>
            </a:r>
            <a:r>
              <a:rPr lang="zh-CN" altLang="en-US" sz="2400" dirty="0">
                <a:solidFill>
                  <a:srgbClr val="0000FF"/>
                </a:solidFill>
                <a:latin typeface="黑体" pitchFamily="49" charset="-122"/>
                <a:ea typeface="黑体" pitchFamily="49" charset="-122"/>
              </a:rPr>
              <a:t>）</a:t>
            </a:r>
          </a:p>
        </p:txBody>
      </p:sp>
      <p:sp>
        <p:nvSpPr>
          <p:cNvPr id="3" name="矩形 2">
            <a:extLst>
              <a:ext uri="{FF2B5EF4-FFF2-40B4-BE49-F238E27FC236}">
                <a16:creationId xmlns:a16="http://schemas.microsoft.com/office/drawing/2014/main" id="{35E04284-8F98-4E86-9555-EB100D2CEE6F}"/>
              </a:ext>
            </a:extLst>
          </p:cNvPr>
          <p:cNvSpPr/>
          <p:nvPr/>
        </p:nvSpPr>
        <p:spPr>
          <a:xfrm>
            <a:off x="395536" y="1821219"/>
            <a:ext cx="4536504" cy="3834896"/>
          </a:xfrm>
          <a:prstGeom prst="rect">
            <a:avLst/>
          </a:prstGeom>
          <a:solidFill>
            <a:schemeClr val="accent6">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en-US" kern="0" spc="40" dirty="0">
                <a:solidFill>
                  <a:srgbClr val="FF0000"/>
                </a:solidFill>
                <a:ea typeface="Microsoft YaHei UI" panose="020B0503020204020204" pitchFamily="34" charset="-122"/>
              </a:rPr>
              <a:t>特点</a:t>
            </a:r>
            <a:endParaRPr lang="en-US" altLang="zh-CN" kern="0" spc="40" dirty="0">
              <a:solidFill>
                <a:srgbClr val="FF0000"/>
              </a:solidFill>
              <a:ea typeface="Microsoft YaHei UI" panose="020B0503020204020204" pitchFamily="34" charset="-122"/>
            </a:endParaRPr>
          </a:p>
          <a:p>
            <a:pPr>
              <a:lnSpc>
                <a:spcPct val="150000"/>
              </a:lnSpc>
            </a:pPr>
            <a:r>
              <a:rPr lang="en-US" altLang="zh-CN" sz="1600" kern="0" spc="40" dirty="0">
                <a:solidFill>
                  <a:srgbClr val="0000FF"/>
                </a:solidFill>
                <a:ea typeface="Microsoft YaHei UI" panose="020B0503020204020204" pitchFamily="34" charset="-122"/>
              </a:rPr>
              <a:t>    </a:t>
            </a:r>
            <a:r>
              <a:rPr lang="zh-CN" altLang="zh-CN" sz="1600" kern="0" spc="40" dirty="0">
                <a:solidFill>
                  <a:srgbClr val="0000FF"/>
                </a:solidFill>
                <a:ea typeface="Microsoft YaHei UI" panose="020B0503020204020204" pitchFamily="34" charset="-122"/>
              </a:rPr>
              <a:t>压敏电阻的响应时间为</a:t>
            </a:r>
            <a:r>
              <a:rPr lang="en-US" altLang="zh-CN" sz="1600" kern="0" spc="40" dirty="0">
                <a:solidFill>
                  <a:srgbClr val="0000FF"/>
                </a:solidFill>
                <a:ea typeface="Microsoft YaHei UI" panose="020B0503020204020204" pitchFamily="34" charset="-122"/>
              </a:rPr>
              <a:t>ns</a:t>
            </a:r>
            <a:r>
              <a:rPr lang="zh-CN" altLang="zh-CN" sz="1600" kern="0" spc="40" dirty="0">
                <a:solidFill>
                  <a:srgbClr val="0000FF"/>
                </a:solidFill>
                <a:ea typeface="Microsoft YaHei UI" panose="020B0503020204020204" pitchFamily="34" charset="-122"/>
              </a:rPr>
              <a:t>级，比空气放电管快，比</a:t>
            </a:r>
            <a:r>
              <a:rPr lang="en-US" altLang="zh-CN" sz="1600" kern="0" spc="40" dirty="0">
                <a:solidFill>
                  <a:srgbClr val="0000FF"/>
                </a:solidFill>
                <a:ea typeface="Microsoft YaHei UI" panose="020B0503020204020204" pitchFamily="34" charset="-122"/>
              </a:rPr>
              <a:t>TVS</a:t>
            </a:r>
            <a:r>
              <a:rPr lang="zh-CN" altLang="zh-CN" sz="1600" kern="0" spc="40" dirty="0">
                <a:solidFill>
                  <a:srgbClr val="0000FF"/>
                </a:solidFill>
                <a:ea typeface="Microsoft YaHei UI" panose="020B0503020204020204" pitchFamily="34" charset="-122"/>
              </a:rPr>
              <a:t>管稍慢一些，一般情况下用于电子电路的过电压保护其响应速度可以满足要求。压敏电阻的结电容一般在几百到几千</a:t>
            </a:r>
            <a:r>
              <a:rPr lang="en-US" altLang="zh-CN" sz="1600" kern="0" spc="40" dirty="0">
                <a:solidFill>
                  <a:srgbClr val="0000FF"/>
                </a:solidFill>
                <a:ea typeface="Microsoft YaHei UI" panose="020B0503020204020204" pitchFamily="34" charset="-122"/>
              </a:rPr>
              <a:t>pF</a:t>
            </a:r>
            <a:r>
              <a:rPr lang="zh-CN" altLang="zh-CN" sz="1600" kern="0" spc="40" dirty="0">
                <a:solidFill>
                  <a:srgbClr val="0000FF"/>
                </a:solidFill>
                <a:ea typeface="Microsoft YaHei UI" panose="020B0503020204020204" pitchFamily="34" charset="-122"/>
              </a:rPr>
              <a:t>的数量级范围，因此难以吸收高频、短脉窄的瞬变骚扰，应用在交流电路的保护中时，因为其结电容较大会增加漏电流，在设计防护电路时需要充分考虑。压敏电阻的通流容量较大，但比气体放电管小。</a:t>
            </a:r>
            <a:endParaRPr lang="zh-CN" altLang="en-US" sz="1600" kern="0" spc="40" dirty="0">
              <a:solidFill>
                <a:srgbClr val="0000FF"/>
              </a:solidFill>
              <a:ea typeface="Microsoft YaHei UI" panose="020B0503020204020204" pitchFamily="34" charset="-122"/>
            </a:endParaRPr>
          </a:p>
        </p:txBody>
      </p:sp>
      <p:pic>
        <p:nvPicPr>
          <p:cNvPr id="13" name="图片 12" descr="C:\Users\Administrator\AppData\Local\Microsoft\Windows\INetCache\Content.MSO\B01A7AB6.tmp">
            <a:extLst>
              <a:ext uri="{FF2B5EF4-FFF2-40B4-BE49-F238E27FC236}">
                <a16:creationId xmlns:a16="http://schemas.microsoft.com/office/drawing/2014/main" id="{1F7668BB-BF82-4261-8662-176137176CE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9" y="3480284"/>
            <a:ext cx="1869982" cy="1100844"/>
          </a:xfrm>
          <a:prstGeom prst="rect">
            <a:avLst/>
          </a:prstGeom>
          <a:noFill/>
          <a:ln>
            <a:noFill/>
          </a:ln>
        </p:spPr>
      </p:pic>
      <p:pic>
        <p:nvPicPr>
          <p:cNvPr id="15" name="图片 14" descr="C:\Users\Administrator\AppData\Local\Temp\enhtmlclip\640(364).jpg">
            <a:extLst>
              <a:ext uri="{FF2B5EF4-FFF2-40B4-BE49-F238E27FC236}">
                <a16:creationId xmlns:a16="http://schemas.microsoft.com/office/drawing/2014/main" id="{3D98DB2E-13FD-434F-A26C-391FD3FC7A8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3229" y="3480284"/>
            <a:ext cx="1999251" cy="1172852"/>
          </a:xfrm>
          <a:prstGeom prst="rect">
            <a:avLst/>
          </a:prstGeom>
          <a:noFill/>
          <a:ln>
            <a:noFill/>
          </a:ln>
        </p:spPr>
      </p:pic>
      <p:pic>
        <p:nvPicPr>
          <p:cNvPr id="18" name="图片 17" descr="C:\Users\Administrator\AppData\Local\Temp\enhtmlclip\640(256).png">
            <a:extLst>
              <a:ext uri="{FF2B5EF4-FFF2-40B4-BE49-F238E27FC236}">
                <a16:creationId xmlns:a16="http://schemas.microsoft.com/office/drawing/2014/main" id="{C88367C9-3273-4C80-8147-61DB97E48E1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32040" y="4797152"/>
            <a:ext cx="3960440" cy="1623265"/>
          </a:xfrm>
          <a:prstGeom prst="rect">
            <a:avLst/>
          </a:prstGeom>
          <a:noFill/>
          <a:ln>
            <a:noFill/>
          </a:ln>
        </p:spPr>
      </p:pic>
    </p:spTree>
    <p:extLst>
      <p:ext uri="{BB962C8B-B14F-4D97-AF65-F5344CB8AC3E}">
        <p14:creationId xmlns:p14="http://schemas.microsoft.com/office/powerpoint/2010/main" val="1479188380"/>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10" name="矩形 4">
            <a:extLst>
              <a:ext uri="{FF2B5EF4-FFF2-40B4-BE49-F238E27FC236}">
                <a16:creationId xmlns:a16="http://schemas.microsoft.com/office/drawing/2014/main" id="{11C9866D-5DB4-4636-AB5B-1CD54005B806}"/>
              </a:ext>
            </a:extLst>
          </p:cNvPr>
          <p:cNvSpPr>
            <a:spLocks noChangeArrowheads="1"/>
          </p:cNvSpPr>
          <p:nvPr/>
        </p:nvSpPr>
        <p:spPr bwMode="auto">
          <a:xfrm>
            <a:off x="395535" y="1052736"/>
            <a:ext cx="3816425"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压敏电阻（</a:t>
            </a:r>
            <a:r>
              <a:rPr lang="en-US" altLang="zh-CN" sz="2400" dirty="0">
                <a:solidFill>
                  <a:srgbClr val="0000FF"/>
                </a:solidFill>
                <a:latin typeface="黑体" pitchFamily="49" charset="-122"/>
                <a:ea typeface="黑体" pitchFamily="49" charset="-122"/>
              </a:rPr>
              <a:t>MOV</a:t>
            </a:r>
            <a:r>
              <a:rPr lang="zh-CN" altLang="en-US" sz="2400" dirty="0">
                <a:solidFill>
                  <a:srgbClr val="0000FF"/>
                </a:solidFill>
                <a:latin typeface="黑体" pitchFamily="49" charset="-122"/>
                <a:ea typeface="黑体" pitchFamily="49" charset="-122"/>
              </a:rPr>
              <a:t>）特征参数</a:t>
            </a:r>
          </a:p>
        </p:txBody>
      </p:sp>
      <p:sp>
        <p:nvSpPr>
          <p:cNvPr id="4" name="矩形 3">
            <a:extLst>
              <a:ext uri="{FF2B5EF4-FFF2-40B4-BE49-F238E27FC236}">
                <a16:creationId xmlns:a16="http://schemas.microsoft.com/office/drawing/2014/main" id="{7B190DC3-E3AC-4087-AFA2-A83E05B6283A}"/>
              </a:ext>
            </a:extLst>
          </p:cNvPr>
          <p:cNvSpPr/>
          <p:nvPr/>
        </p:nvSpPr>
        <p:spPr>
          <a:xfrm>
            <a:off x="395535" y="1514980"/>
            <a:ext cx="7848873" cy="3000821"/>
          </a:xfrm>
          <a:prstGeom prst="rect">
            <a:avLst/>
          </a:prstGeom>
          <a:solidFill>
            <a:schemeClr val="accent3">
              <a:lumMod val="20000"/>
              <a:lumOff val="80000"/>
            </a:schemeClr>
          </a:solidFill>
        </p:spPr>
        <p:txBody>
          <a:bodyPr wrap="square">
            <a:spAutoFit/>
          </a:bodyPr>
          <a:lstStyle/>
          <a:p>
            <a:pPr marL="400050" indent="-400050" algn="just">
              <a:lnSpc>
                <a:spcPct val="150000"/>
              </a:lnSpc>
              <a:spcAft>
                <a:spcPts val="0"/>
              </a:spcAft>
              <a:buFont typeface="Wingdings" panose="05000000000000000000" pitchFamily="2" charset="2"/>
              <a:buChar char="Ø"/>
            </a:pPr>
            <a:r>
              <a:rPr lang="zh-CN" altLang="zh-CN"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压敏电压：包装上标识的电压规格。恒流条件下测得的压敏电阻两端的压降</a:t>
            </a:r>
            <a:r>
              <a:rPr lang="zh-CN" altLang="en-US"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a:t>
            </a:r>
            <a:endParaRPr lang="en-US" altLang="zh-CN" sz="1600" kern="0" dirty="0">
              <a:solidFill>
                <a:srgbClr val="990000"/>
              </a:solidFill>
              <a:latin typeface="等线" panose="02010600030101010101" pitchFamily="2" charset="-122"/>
              <a:ea typeface="宋体" panose="02010600030101010101" pitchFamily="2" charset="-122"/>
              <a:cs typeface="宋体" panose="02010600030101010101" pitchFamily="2" charset="-122"/>
            </a:endParaRPr>
          </a:p>
          <a:p>
            <a:pPr marL="400050" indent="-400050" algn="just">
              <a:lnSpc>
                <a:spcPct val="150000"/>
              </a:lnSpc>
              <a:spcAft>
                <a:spcPts val="0"/>
              </a:spcAft>
              <a:buFont typeface="Wingdings" panose="05000000000000000000" pitchFamily="2" charset="2"/>
              <a:buChar char="Ø"/>
            </a:pPr>
            <a:r>
              <a:rPr lang="zh-CN" altLang="zh-CN"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残余电压：压敏电阻在通过规定波形（</a:t>
            </a:r>
            <a:r>
              <a:rPr lang="en-US" altLang="zh-CN"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8/20</a:t>
            </a:r>
            <a:r>
              <a:rPr lang="en-US" altLang="zh-CN" sz="1600" kern="0" dirty="0">
                <a:solidFill>
                  <a:srgbClr val="990000"/>
                </a:solidFill>
                <a:latin typeface="宋体" panose="02010600030101010101" pitchFamily="2" charset="-122"/>
                <a:ea typeface="等线" panose="02010600030101010101" pitchFamily="2" charset="-122"/>
                <a:cs typeface="宋体" panose="02010600030101010101" pitchFamily="2" charset="-122"/>
              </a:rPr>
              <a:t>μs</a:t>
            </a:r>
            <a:r>
              <a:rPr lang="zh-CN" altLang="zh-CN"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）的浪涌电流时，其两端测得电压的峰值</a:t>
            </a:r>
            <a:r>
              <a:rPr lang="zh-CN" altLang="en-US"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a:t>
            </a:r>
            <a:endParaRPr lang="zh-CN" altLang="zh-CN" sz="1600" kern="100" dirty="0">
              <a:solidFill>
                <a:srgbClr val="990000"/>
              </a:solidFill>
              <a:latin typeface="等线" panose="02010600030101010101" pitchFamily="2" charset="-122"/>
              <a:ea typeface="等线" panose="02010600030101010101" pitchFamily="2" charset="-122"/>
              <a:cs typeface="Times New Roman" panose="02020603050405020304" pitchFamily="18" charset="0"/>
            </a:endParaRPr>
          </a:p>
          <a:p>
            <a:pPr marL="400050" indent="-400050" algn="just">
              <a:lnSpc>
                <a:spcPct val="150000"/>
              </a:lnSpc>
              <a:spcAft>
                <a:spcPts val="0"/>
              </a:spcAft>
              <a:buFont typeface="Wingdings" panose="05000000000000000000" pitchFamily="2" charset="2"/>
              <a:buChar char="Ø"/>
            </a:pPr>
            <a:r>
              <a:rPr lang="zh-CN" altLang="zh-CN"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残压比：残压与压敏电压的比值</a:t>
            </a:r>
            <a:r>
              <a:rPr lang="zh-CN" altLang="en-US"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a:t>
            </a:r>
            <a:endParaRPr lang="zh-CN" altLang="zh-CN" sz="1600" kern="100" dirty="0">
              <a:solidFill>
                <a:srgbClr val="990000"/>
              </a:solidFill>
              <a:latin typeface="等线" panose="02010600030101010101" pitchFamily="2" charset="-122"/>
              <a:ea typeface="等线" panose="02010600030101010101" pitchFamily="2" charset="-122"/>
              <a:cs typeface="Times New Roman" panose="02020603050405020304" pitchFamily="18" charset="0"/>
            </a:endParaRPr>
          </a:p>
          <a:p>
            <a:pPr marL="400050" indent="-400050" algn="just">
              <a:lnSpc>
                <a:spcPct val="150000"/>
              </a:lnSpc>
              <a:spcAft>
                <a:spcPts val="0"/>
              </a:spcAft>
              <a:buFont typeface="Wingdings" panose="05000000000000000000" pitchFamily="2" charset="2"/>
              <a:buChar char="Ø"/>
            </a:pPr>
            <a:r>
              <a:rPr lang="zh-CN" altLang="zh-CN"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通流容量：按规定时间间隔和次数，在压敏电阻上施加规定波形（</a:t>
            </a:r>
            <a:r>
              <a:rPr lang="en-US" altLang="zh-CN"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8/20μs</a:t>
            </a:r>
            <a:r>
              <a:rPr lang="zh-CN" altLang="zh-CN"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）的浪涌电流，其压敏电压变化率保持在规定范围内所能通过的最大电流峰值</a:t>
            </a:r>
            <a:r>
              <a:rPr lang="zh-CN" altLang="en-US" sz="1600" kern="0" dirty="0">
                <a:solidFill>
                  <a:srgbClr val="990000"/>
                </a:solidFill>
                <a:latin typeface="等线" panose="02010600030101010101" pitchFamily="2" charset="-122"/>
                <a:ea typeface="宋体" panose="02010600030101010101" pitchFamily="2" charset="-122"/>
                <a:cs typeface="宋体" panose="02010600030101010101" pitchFamily="2" charset="-122"/>
              </a:rPr>
              <a:t>；</a:t>
            </a:r>
            <a:endParaRPr lang="zh-CN" altLang="zh-CN" sz="1600" kern="100" dirty="0">
              <a:solidFill>
                <a:srgbClr val="990000"/>
              </a:solidFill>
              <a:latin typeface="等线" panose="02010600030101010101" pitchFamily="2" charset="-122"/>
              <a:ea typeface="等线" panose="02010600030101010101" pitchFamily="2" charset="-122"/>
              <a:cs typeface="Times New Roman" panose="02020603050405020304" pitchFamily="18" charset="0"/>
            </a:endParaRPr>
          </a:p>
          <a:p>
            <a:pPr marL="400050" indent="-400050">
              <a:lnSpc>
                <a:spcPct val="150000"/>
              </a:lnSpc>
              <a:buFont typeface="Wingdings" panose="05000000000000000000" pitchFamily="2" charset="2"/>
              <a:buChar char="Ø"/>
            </a:pPr>
            <a:r>
              <a:rPr lang="zh-CN" altLang="zh-CN" sz="1600" kern="0" dirty="0">
                <a:solidFill>
                  <a:srgbClr val="990000"/>
                </a:solidFill>
                <a:ea typeface="宋体" panose="02010600030101010101" pitchFamily="2" charset="-122"/>
                <a:cs typeface="宋体" panose="02010600030101010101" pitchFamily="2" charset="-122"/>
              </a:rPr>
              <a:t>最大连续电压：允许长期连续施加在压敏电阻两端的工作电压有效值（或直流电压值）。</a:t>
            </a:r>
            <a:endParaRPr lang="zh-CN" altLang="en-US" sz="1600" dirty="0">
              <a:solidFill>
                <a:srgbClr val="990000"/>
              </a:solidFill>
            </a:endParaRPr>
          </a:p>
        </p:txBody>
      </p:sp>
      <p:pic>
        <p:nvPicPr>
          <p:cNvPr id="11" name="图片 10" descr="C:\Users\Administrator\AppData\Local\Temp\enhtmlclip\640(34).jpg">
            <a:extLst>
              <a:ext uri="{FF2B5EF4-FFF2-40B4-BE49-F238E27FC236}">
                <a16:creationId xmlns:a16="http://schemas.microsoft.com/office/drawing/2014/main" id="{70960424-2B63-424D-AB42-2B2EE82BC0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3529" y="4581128"/>
            <a:ext cx="4320480" cy="1656184"/>
          </a:xfrm>
          <a:prstGeom prst="rect">
            <a:avLst/>
          </a:prstGeom>
          <a:noFill/>
          <a:ln>
            <a:noFill/>
          </a:ln>
        </p:spPr>
      </p:pic>
      <p:pic>
        <p:nvPicPr>
          <p:cNvPr id="12" name="图片 11" descr="C:\Users\Administrator\AppData\Local\Temp\enhtmlclip\640(35).jpg">
            <a:extLst>
              <a:ext uri="{FF2B5EF4-FFF2-40B4-BE49-F238E27FC236}">
                <a16:creationId xmlns:a16="http://schemas.microsoft.com/office/drawing/2014/main" id="{8896A6DB-28B8-426C-967C-4597268BDB6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16016" y="4581128"/>
            <a:ext cx="4257021" cy="1656184"/>
          </a:xfrm>
          <a:prstGeom prst="rect">
            <a:avLst/>
          </a:prstGeom>
          <a:noFill/>
          <a:ln>
            <a:noFill/>
          </a:ln>
        </p:spPr>
      </p:pic>
    </p:spTree>
    <p:extLst>
      <p:ext uri="{BB962C8B-B14F-4D97-AF65-F5344CB8AC3E}">
        <p14:creationId xmlns:p14="http://schemas.microsoft.com/office/powerpoint/2010/main" val="3404683510"/>
      </p:ext>
    </p:extLst>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10" name="矩形 4">
            <a:extLst>
              <a:ext uri="{FF2B5EF4-FFF2-40B4-BE49-F238E27FC236}">
                <a16:creationId xmlns:a16="http://schemas.microsoft.com/office/drawing/2014/main" id="{11C9866D-5DB4-4636-AB5B-1CD54005B806}"/>
              </a:ext>
            </a:extLst>
          </p:cNvPr>
          <p:cNvSpPr>
            <a:spLocks noChangeArrowheads="1"/>
          </p:cNvSpPr>
          <p:nvPr/>
        </p:nvSpPr>
        <p:spPr bwMode="auto">
          <a:xfrm>
            <a:off x="395536" y="1052736"/>
            <a:ext cx="3888432"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压敏电阻设计使用注意事项</a:t>
            </a:r>
          </a:p>
        </p:txBody>
      </p:sp>
      <p:sp>
        <p:nvSpPr>
          <p:cNvPr id="4" name="矩形 3">
            <a:extLst>
              <a:ext uri="{FF2B5EF4-FFF2-40B4-BE49-F238E27FC236}">
                <a16:creationId xmlns:a16="http://schemas.microsoft.com/office/drawing/2014/main" id="{E5F4C41B-2D40-4DF2-9C16-013E8B56E2D5}"/>
              </a:ext>
            </a:extLst>
          </p:cNvPr>
          <p:cNvSpPr/>
          <p:nvPr/>
        </p:nvSpPr>
        <p:spPr>
          <a:xfrm>
            <a:off x="395536" y="1700808"/>
            <a:ext cx="8352928" cy="1705403"/>
          </a:xfrm>
          <a:prstGeom prst="rect">
            <a:avLst/>
          </a:prstGeom>
          <a:solidFill>
            <a:schemeClr val="accent4">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zh-CN" sz="1800" b="0" kern="0" spc="40" dirty="0">
                <a:solidFill>
                  <a:schemeClr val="accent3">
                    <a:lumMod val="50000"/>
                  </a:schemeClr>
                </a:solidFill>
                <a:ea typeface="仿宋_GB2312"/>
                <a:cs typeface="宋体" panose="02010600030101010101" pitchFamily="2" charset="-122"/>
              </a:rPr>
              <a:t>压敏电阻的压敏电压、通流容量是电路设计时应重点考虑的。在直流回路中，应当有：压敏电压≥</a:t>
            </a:r>
            <a:r>
              <a:rPr lang="en-US" altLang="zh-CN" sz="1800" b="0" kern="0" spc="40" dirty="0">
                <a:solidFill>
                  <a:schemeClr val="accent3">
                    <a:lumMod val="50000"/>
                  </a:schemeClr>
                </a:solidFill>
                <a:ea typeface="仿宋_GB2312"/>
                <a:cs typeface="宋体" panose="02010600030101010101" pitchFamily="2" charset="-122"/>
              </a:rPr>
              <a:t>(1.8</a:t>
            </a:r>
            <a:r>
              <a:rPr lang="zh-CN" altLang="zh-CN" sz="1800" b="0" kern="0" spc="40" dirty="0">
                <a:solidFill>
                  <a:schemeClr val="accent3">
                    <a:lumMod val="50000"/>
                  </a:schemeClr>
                </a:solidFill>
                <a:ea typeface="仿宋_GB2312"/>
                <a:cs typeface="宋体" panose="02010600030101010101" pitchFamily="2" charset="-122"/>
              </a:rPr>
              <a:t>～</a:t>
            </a:r>
            <a:r>
              <a:rPr lang="en-US" altLang="zh-CN" sz="1800" b="0" kern="0" spc="40" dirty="0">
                <a:solidFill>
                  <a:schemeClr val="accent3">
                    <a:lumMod val="50000"/>
                  </a:schemeClr>
                </a:solidFill>
                <a:ea typeface="仿宋_GB2312"/>
                <a:cs typeface="宋体" panose="02010600030101010101" pitchFamily="2" charset="-122"/>
              </a:rPr>
              <a:t>2)</a:t>
            </a:r>
            <a:r>
              <a:rPr lang="en-US" altLang="zh-CN" sz="1800" b="0" kern="0" spc="40" dirty="0" err="1">
                <a:solidFill>
                  <a:schemeClr val="accent3">
                    <a:lumMod val="50000"/>
                  </a:schemeClr>
                </a:solidFill>
                <a:ea typeface="仿宋_GB2312"/>
                <a:cs typeface="宋体" panose="02010600030101010101" pitchFamily="2" charset="-122"/>
              </a:rPr>
              <a:t>Udc</a:t>
            </a:r>
            <a:r>
              <a:rPr lang="zh-CN" altLang="zh-CN" sz="1800" b="0" kern="0" spc="40" dirty="0">
                <a:solidFill>
                  <a:schemeClr val="accent3">
                    <a:lumMod val="50000"/>
                  </a:schemeClr>
                </a:solidFill>
                <a:ea typeface="仿宋_GB2312"/>
                <a:cs typeface="宋体" panose="02010600030101010101" pitchFamily="2" charset="-122"/>
              </a:rPr>
              <a:t>，式中</a:t>
            </a:r>
            <a:r>
              <a:rPr lang="en-US" altLang="zh-CN" sz="1800" b="0" kern="0" spc="40" dirty="0" err="1">
                <a:solidFill>
                  <a:schemeClr val="accent3">
                    <a:lumMod val="50000"/>
                  </a:schemeClr>
                </a:solidFill>
                <a:ea typeface="仿宋_GB2312"/>
                <a:cs typeface="宋体" panose="02010600030101010101" pitchFamily="2" charset="-122"/>
              </a:rPr>
              <a:t>Udc</a:t>
            </a:r>
            <a:r>
              <a:rPr lang="zh-CN" altLang="zh-CN" sz="1800" b="0" kern="0" spc="40" dirty="0">
                <a:solidFill>
                  <a:schemeClr val="accent3">
                    <a:lumMod val="50000"/>
                  </a:schemeClr>
                </a:solidFill>
                <a:ea typeface="仿宋_GB2312"/>
                <a:cs typeface="宋体" panose="02010600030101010101" pitchFamily="2" charset="-122"/>
              </a:rPr>
              <a:t>为回路中的直流额定工作电压。在交流回路中，应当有：压敏电压≥</a:t>
            </a:r>
            <a:r>
              <a:rPr lang="en-US" altLang="zh-CN" sz="1800" b="0" kern="0" spc="40" dirty="0">
                <a:solidFill>
                  <a:schemeClr val="accent3">
                    <a:lumMod val="50000"/>
                  </a:schemeClr>
                </a:solidFill>
                <a:ea typeface="仿宋_GB2312"/>
                <a:cs typeface="宋体" panose="02010600030101010101" pitchFamily="2" charset="-122"/>
              </a:rPr>
              <a:t>(2.2</a:t>
            </a:r>
            <a:r>
              <a:rPr lang="zh-CN" altLang="zh-CN" sz="1800" b="0" kern="0" spc="40" dirty="0">
                <a:solidFill>
                  <a:schemeClr val="accent3">
                    <a:lumMod val="50000"/>
                  </a:schemeClr>
                </a:solidFill>
                <a:ea typeface="仿宋_GB2312"/>
                <a:cs typeface="宋体" panose="02010600030101010101" pitchFamily="2" charset="-122"/>
              </a:rPr>
              <a:t>～</a:t>
            </a:r>
            <a:r>
              <a:rPr lang="en-US" altLang="zh-CN" sz="1800" b="0" kern="0" spc="40" dirty="0">
                <a:solidFill>
                  <a:schemeClr val="accent3">
                    <a:lumMod val="50000"/>
                  </a:schemeClr>
                </a:solidFill>
                <a:ea typeface="仿宋_GB2312"/>
                <a:cs typeface="宋体" panose="02010600030101010101" pitchFamily="2" charset="-122"/>
              </a:rPr>
              <a:t>2.5)</a:t>
            </a:r>
            <a:r>
              <a:rPr lang="en-US" altLang="zh-CN" sz="1800" b="0" kern="0" spc="40" dirty="0" err="1">
                <a:solidFill>
                  <a:schemeClr val="accent3">
                    <a:lumMod val="50000"/>
                  </a:schemeClr>
                </a:solidFill>
                <a:ea typeface="仿宋_GB2312"/>
                <a:cs typeface="宋体" panose="02010600030101010101" pitchFamily="2" charset="-122"/>
              </a:rPr>
              <a:t>Uac</a:t>
            </a:r>
            <a:r>
              <a:rPr lang="zh-CN" altLang="zh-CN" sz="1800" b="0" kern="0" spc="40" dirty="0">
                <a:solidFill>
                  <a:schemeClr val="accent3">
                    <a:lumMod val="50000"/>
                  </a:schemeClr>
                </a:solidFill>
                <a:ea typeface="仿宋_GB2312"/>
                <a:cs typeface="宋体" panose="02010600030101010101" pitchFamily="2" charset="-122"/>
              </a:rPr>
              <a:t>，式中</a:t>
            </a:r>
            <a:r>
              <a:rPr lang="en-US" altLang="zh-CN" sz="1800" b="0" kern="0" spc="40" dirty="0" err="1">
                <a:solidFill>
                  <a:schemeClr val="accent3">
                    <a:lumMod val="50000"/>
                  </a:schemeClr>
                </a:solidFill>
                <a:ea typeface="仿宋_GB2312"/>
                <a:cs typeface="宋体" panose="02010600030101010101" pitchFamily="2" charset="-122"/>
              </a:rPr>
              <a:t>Uac</a:t>
            </a:r>
            <a:r>
              <a:rPr lang="zh-CN" altLang="zh-CN" sz="1800" b="0" kern="0" spc="40" dirty="0">
                <a:solidFill>
                  <a:schemeClr val="accent3">
                    <a:lumMod val="50000"/>
                  </a:schemeClr>
                </a:solidFill>
                <a:ea typeface="仿宋_GB2312"/>
                <a:cs typeface="宋体" panose="02010600030101010101" pitchFamily="2" charset="-122"/>
              </a:rPr>
              <a:t>为回路中的交流工作电压的有效值。</a:t>
            </a:r>
            <a:endParaRPr lang="zh-CN" altLang="en-US" sz="1800" b="0" dirty="0">
              <a:solidFill>
                <a:schemeClr val="accent3">
                  <a:lumMod val="50000"/>
                </a:schemeClr>
              </a:solidFill>
              <a:ea typeface="仿宋_GB2312"/>
            </a:endParaRPr>
          </a:p>
        </p:txBody>
      </p:sp>
      <p:sp>
        <p:nvSpPr>
          <p:cNvPr id="6" name="矩形 5">
            <a:extLst>
              <a:ext uri="{FF2B5EF4-FFF2-40B4-BE49-F238E27FC236}">
                <a16:creationId xmlns:a16="http://schemas.microsoft.com/office/drawing/2014/main" id="{77FE5C19-0376-4ABE-9145-585CA7F48924}"/>
              </a:ext>
            </a:extLst>
          </p:cNvPr>
          <p:cNvSpPr/>
          <p:nvPr/>
        </p:nvSpPr>
        <p:spPr>
          <a:xfrm>
            <a:off x="395536" y="3411264"/>
            <a:ext cx="8352928" cy="874407"/>
          </a:xfrm>
          <a:prstGeom prst="rect">
            <a:avLst/>
          </a:prstGeom>
          <a:solidFill>
            <a:schemeClr val="accent6">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zh-CN" sz="1800" b="0" kern="0" spc="40" dirty="0">
                <a:solidFill>
                  <a:schemeClr val="tx2"/>
                </a:solidFill>
                <a:ea typeface="仿宋_GB2312"/>
              </a:rPr>
              <a:t>在信号回路中时，应当有：压敏电压≥</a:t>
            </a:r>
            <a:r>
              <a:rPr lang="en-US" altLang="zh-CN" sz="1800" b="0" kern="0" spc="40" dirty="0">
                <a:solidFill>
                  <a:schemeClr val="tx2"/>
                </a:solidFill>
                <a:ea typeface="仿宋_GB2312"/>
              </a:rPr>
              <a:t>(1.2</a:t>
            </a:r>
            <a:r>
              <a:rPr lang="zh-CN" altLang="zh-CN" sz="1800" b="0" kern="0" spc="40" dirty="0">
                <a:solidFill>
                  <a:schemeClr val="tx2"/>
                </a:solidFill>
                <a:ea typeface="仿宋_GB2312"/>
              </a:rPr>
              <a:t>～</a:t>
            </a:r>
            <a:r>
              <a:rPr lang="en-US" altLang="zh-CN" sz="1800" b="0" kern="0" spc="40" dirty="0">
                <a:solidFill>
                  <a:schemeClr val="tx2"/>
                </a:solidFill>
                <a:ea typeface="仿宋_GB2312"/>
              </a:rPr>
              <a:t>1.5)</a:t>
            </a:r>
            <a:r>
              <a:rPr lang="en-US" altLang="zh-CN" sz="1800" b="0" kern="0" spc="40" dirty="0" err="1">
                <a:solidFill>
                  <a:schemeClr val="tx2"/>
                </a:solidFill>
                <a:ea typeface="仿宋_GB2312"/>
              </a:rPr>
              <a:t>Umax</a:t>
            </a:r>
            <a:r>
              <a:rPr lang="zh-CN" altLang="zh-CN" sz="1800" b="0" kern="0" spc="40" dirty="0">
                <a:solidFill>
                  <a:schemeClr val="tx2"/>
                </a:solidFill>
                <a:ea typeface="仿宋_GB2312"/>
              </a:rPr>
              <a:t>，式中</a:t>
            </a:r>
            <a:r>
              <a:rPr lang="en-US" altLang="zh-CN" sz="1800" b="0" kern="0" spc="40" dirty="0" err="1">
                <a:solidFill>
                  <a:schemeClr val="tx2"/>
                </a:solidFill>
                <a:ea typeface="仿宋_GB2312"/>
              </a:rPr>
              <a:t>Umax</a:t>
            </a:r>
            <a:r>
              <a:rPr lang="zh-CN" altLang="zh-CN" sz="1800" b="0" kern="0" spc="40" dirty="0">
                <a:solidFill>
                  <a:schemeClr val="tx2"/>
                </a:solidFill>
                <a:ea typeface="仿宋_GB2312"/>
              </a:rPr>
              <a:t>为信号回路的峰值电压。</a:t>
            </a:r>
            <a:endParaRPr lang="en-US" altLang="zh-CN" sz="1800" b="0" kern="0" spc="40" dirty="0">
              <a:solidFill>
                <a:schemeClr val="tx2"/>
              </a:solidFill>
              <a:ea typeface="仿宋_GB2312"/>
            </a:endParaRPr>
          </a:p>
        </p:txBody>
      </p:sp>
      <p:sp>
        <p:nvSpPr>
          <p:cNvPr id="7" name="矩形 6">
            <a:extLst>
              <a:ext uri="{FF2B5EF4-FFF2-40B4-BE49-F238E27FC236}">
                <a16:creationId xmlns:a16="http://schemas.microsoft.com/office/drawing/2014/main" id="{B95ECF40-D2AC-4AB3-8C58-9BA0943651E2}"/>
              </a:ext>
            </a:extLst>
          </p:cNvPr>
          <p:cNvSpPr/>
          <p:nvPr/>
        </p:nvSpPr>
        <p:spPr>
          <a:xfrm>
            <a:off x="395536" y="4282785"/>
            <a:ext cx="8352928" cy="874407"/>
          </a:xfrm>
          <a:prstGeom prst="rect">
            <a:avLst/>
          </a:prstGeom>
          <a:solidFill>
            <a:schemeClr val="tx2">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zh-CN" sz="1800" b="0" kern="0" spc="40" dirty="0">
                <a:solidFill>
                  <a:schemeClr val="tx2"/>
                </a:solidFill>
                <a:ea typeface="仿宋_GB2312"/>
              </a:rPr>
              <a:t>压敏电阻的通流容量应根据防雷电路的设计指标来定。一般而言，压敏电阻的通流容量要大于等于防雷电路设计的通流容量。</a:t>
            </a:r>
            <a:endParaRPr lang="zh-CN" altLang="en-US" sz="1800" b="0" kern="0" spc="40" dirty="0">
              <a:solidFill>
                <a:schemeClr val="tx2"/>
              </a:solidFill>
              <a:ea typeface="仿宋_GB2312"/>
            </a:endParaRPr>
          </a:p>
        </p:txBody>
      </p:sp>
      <p:sp>
        <p:nvSpPr>
          <p:cNvPr id="9" name="矩形 8">
            <a:extLst>
              <a:ext uri="{FF2B5EF4-FFF2-40B4-BE49-F238E27FC236}">
                <a16:creationId xmlns:a16="http://schemas.microsoft.com/office/drawing/2014/main" id="{0DF6DCA9-A571-4143-B493-CA95FC2D0D26}"/>
              </a:ext>
            </a:extLst>
          </p:cNvPr>
          <p:cNvSpPr/>
          <p:nvPr/>
        </p:nvSpPr>
        <p:spPr>
          <a:xfrm>
            <a:off x="395536" y="5157192"/>
            <a:ext cx="8352928" cy="1289905"/>
          </a:xfrm>
          <a:prstGeom prst="rect">
            <a:avLst/>
          </a:prstGeom>
          <a:solidFill>
            <a:schemeClr val="accent3">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zh-CN" sz="1800" b="0" kern="0" spc="40" dirty="0">
                <a:solidFill>
                  <a:schemeClr val="accent2">
                    <a:lumMod val="50000"/>
                  </a:schemeClr>
                </a:solidFill>
                <a:ea typeface="仿宋_GB2312"/>
              </a:rPr>
              <a:t>压敏电阻的失效模式主要是短路，当通过的过电流太大时，也可能造成阀片被炸裂而开路。压敏电阻使用寿命较短，多次冲击后性能会下降。因此由压敏电阻构成的防雷器长时间使用后存在维护及更换的问题。</a:t>
            </a:r>
            <a:endParaRPr lang="zh-CN" altLang="en-US" sz="1800" b="0" kern="0" spc="40" dirty="0">
              <a:solidFill>
                <a:schemeClr val="accent2">
                  <a:lumMod val="50000"/>
                </a:schemeClr>
              </a:solidFill>
              <a:ea typeface="仿宋_GB2312"/>
            </a:endParaRPr>
          </a:p>
        </p:txBody>
      </p:sp>
    </p:spTree>
    <p:extLst>
      <p:ext uri="{BB962C8B-B14F-4D97-AF65-F5344CB8AC3E}">
        <p14:creationId xmlns:p14="http://schemas.microsoft.com/office/powerpoint/2010/main" val="3265468590"/>
      </p:ext>
    </p:extLst>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3456384"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瞬态抑制二极管（</a:t>
            </a:r>
            <a:r>
              <a:rPr lang="en-US" altLang="zh-CN" sz="2400" dirty="0">
                <a:solidFill>
                  <a:srgbClr val="0000FF"/>
                </a:solidFill>
                <a:latin typeface="黑体" pitchFamily="49" charset="-122"/>
                <a:ea typeface="黑体" pitchFamily="49" charset="-122"/>
              </a:rPr>
              <a:t>TVS</a:t>
            </a:r>
            <a:r>
              <a:rPr lang="zh-CN" altLang="en-US" sz="2400" dirty="0">
                <a:solidFill>
                  <a:srgbClr val="0000FF"/>
                </a:solidFill>
                <a:latin typeface="黑体" pitchFamily="49" charset="-122"/>
                <a:ea typeface="黑体" pitchFamily="49" charset="-122"/>
              </a:rPr>
              <a:t>）</a:t>
            </a:r>
          </a:p>
        </p:txBody>
      </p:sp>
      <p:sp>
        <p:nvSpPr>
          <p:cNvPr id="5" name="矩形 4">
            <a:extLst>
              <a:ext uri="{FF2B5EF4-FFF2-40B4-BE49-F238E27FC236}">
                <a16:creationId xmlns:a16="http://schemas.microsoft.com/office/drawing/2014/main" id="{41FCA3B6-3ABB-4403-9E77-E162D5F5F079}"/>
              </a:ext>
            </a:extLst>
          </p:cNvPr>
          <p:cNvSpPr/>
          <p:nvPr/>
        </p:nvSpPr>
        <p:spPr>
          <a:xfrm>
            <a:off x="395536" y="4069926"/>
            <a:ext cx="1944216" cy="1772793"/>
          </a:xfrm>
          <a:prstGeom prst="rect">
            <a:avLst/>
          </a:prstGeom>
          <a:solidFill>
            <a:schemeClr val="accent4">
              <a:lumMod val="20000"/>
              <a:lumOff val="80000"/>
            </a:schemeClr>
          </a:solidFill>
        </p:spPr>
        <p:txBody>
          <a:bodyPr wrap="square">
            <a:spAutoFit/>
          </a:bodyPr>
          <a:lstStyle/>
          <a:p>
            <a:pPr marL="285750" indent="-285750">
              <a:buFont typeface="Wingdings" panose="05000000000000000000" pitchFamily="2" charset="2"/>
              <a:buChar char="ü"/>
            </a:pPr>
            <a:r>
              <a:rPr lang="zh-CN" altLang="zh-CN" sz="1600" kern="0" spc="40" dirty="0">
                <a:solidFill>
                  <a:srgbClr val="FF0000"/>
                </a:solidFill>
                <a:ea typeface="Microsoft YaHei UI" panose="020B0503020204020204" pitchFamily="34" charset="-122"/>
                <a:cs typeface="宋体" panose="02010600030101010101" pitchFamily="2" charset="-122"/>
              </a:rPr>
              <a:t>主要指标：</a:t>
            </a:r>
            <a:endParaRPr lang="en-US" altLang="zh-CN" sz="1600" kern="0" spc="40" dirty="0">
              <a:solidFill>
                <a:srgbClr val="FF0000"/>
              </a:solidFill>
              <a:ea typeface="Microsoft YaHei UI" panose="020B0503020204020204" pitchFamily="34" charset="-122"/>
              <a:cs typeface="宋体" panose="02010600030101010101" pitchFamily="2" charset="-122"/>
            </a:endParaRPr>
          </a:p>
          <a:p>
            <a:pPr>
              <a:lnSpc>
                <a:spcPct val="150000"/>
              </a:lnSpc>
            </a:pPr>
            <a:r>
              <a:rPr lang="en-US" altLang="zh-CN" sz="1600" b="0" kern="0" spc="40" dirty="0">
                <a:solidFill>
                  <a:srgbClr val="0000FF"/>
                </a:solidFill>
                <a:ea typeface="Microsoft YaHei UI" panose="020B0503020204020204" pitchFamily="34" charset="-122"/>
              </a:rPr>
              <a:t>     </a:t>
            </a:r>
            <a:r>
              <a:rPr lang="zh-CN" altLang="zh-CN" sz="1600" b="0" kern="0" spc="40" dirty="0">
                <a:solidFill>
                  <a:srgbClr val="0000FF"/>
                </a:solidFill>
                <a:ea typeface="Microsoft YaHei UI" panose="020B0503020204020204" pitchFamily="34" charset="-122"/>
              </a:rPr>
              <a:t>反向击穿电压、最大钳位电压、瞬间功率、结电容、响应时间等。</a:t>
            </a:r>
            <a:endParaRPr lang="zh-CN" altLang="en-US" sz="1600" b="0" kern="0" spc="40" dirty="0">
              <a:solidFill>
                <a:srgbClr val="0000FF"/>
              </a:solidFill>
              <a:ea typeface="Microsoft YaHei UI" panose="020B0503020204020204" pitchFamily="34" charset="-122"/>
            </a:endParaRPr>
          </a:p>
        </p:txBody>
      </p:sp>
      <p:sp>
        <p:nvSpPr>
          <p:cNvPr id="6" name="矩形 5">
            <a:extLst>
              <a:ext uri="{FF2B5EF4-FFF2-40B4-BE49-F238E27FC236}">
                <a16:creationId xmlns:a16="http://schemas.microsoft.com/office/drawing/2014/main" id="{8975CDA8-7688-4EC4-A602-626354CB254A}"/>
              </a:ext>
            </a:extLst>
          </p:cNvPr>
          <p:cNvSpPr/>
          <p:nvPr/>
        </p:nvSpPr>
        <p:spPr>
          <a:xfrm>
            <a:off x="4139952" y="2402758"/>
            <a:ext cx="4752528" cy="1323439"/>
          </a:xfrm>
          <a:prstGeom prst="rect">
            <a:avLst/>
          </a:prstGeom>
          <a:solidFill>
            <a:schemeClr val="accent3">
              <a:lumMod val="20000"/>
              <a:lumOff val="80000"/>
            </a:schemeClr>
          </a:solidFill>
        </p:spPr>
        <p:txBody>
          <a:bodyPr wrap="square">
            <a:spAutoFit/>
          </a:bodyPr>
          <a:lstStyle/>
          <a:p>
            <a:pPr marL="285750" indent="-285750">
              <a:buFont typeface="Wingdings" panose="05000000000000000000" pitchFamily="2" charset="2"/>
              <a:buChar char="n"/>
            </a:pPr>
            <a:r>
              <a:rPr lang="zh-CN" altLang="en-US" sz="1600" kern="0" spc="40" dirty="0">
                <a:solidFill>
                  <a:srgbClr val="FF0000"/>
                </a:solidFill>
                <a:ea typeface="Microsoft YaHei UI" panose="020B0503020204020204" pitchFamily="34" charset="-122"/>
              </a:rPr>
              <a:t>原理</a:t>
            </a:r>
            <a:endParaRPr lang="en-US" altLang="zh-CN" sz="1600" kern="0" spc="40" dirty="0">
              <a:solidFill>
                <a:srgbClr val="FF0000"/>
              </a:solidFill>
              <a:ea typeface="Microsoft YaHei UI" panose="020B0503020204020204" pitchFamily="34" charset="-122"/>
            </a:endParaRPr>
          </a:p>
          <a:p>
            <a:r>
              <a:rPr lang="zh-CN" altLang="en-US" sz="1600" kern="0" spc="40" dirty="0">
                <a:solidFill>
                  <a:schemeClr val="tx2">
                    <a:lumMod val="75000"/>
                  </a:schemeClr>
                </a:solidFill>
                <a:ea typeface="Microsoft YaHei UI" panose="020B0503020204020204" pitchFamily="34" charset="-122"/>
              </a:rPr>
              <a:t>     瞬态抑制二极管是</a:t>
            </a:r>
            <a:r>
              <a:rPr lang="zh-CN" altLang="zh-CN" sz="1600" kern="0" spc="40" dirty="0">
                <a:solidFill>
                  <a:schemeClr val="tx2">
                    <a:lumMod val="75000"/>
                  </a:schemeClr>
                </a:solidFill>
                <a:ea typeface="Microsoft YaHei UI" panose="020B0503020204020204" pitchFamily="34" charset="-122"/>
              </a:rPr>
              <a:t>一种限压型的过压保护器件，以</a:t>
            </a:r>
            <a:r>
              <a:rPr lang="en-US" altLang="zh-CN" sz="1600" kern="0" spc="40" dirty="0" err="1">
                <a:solidFill>
                  <a:schemeClr val="tx2">
                    <a:lumMod val="75000"/>
                  </a:schemeClr>
                </a:solidFill>
                <a:ea typeface="Microsoft YaHei UI" panose="020B0503020204020204" pitchFamily="34" charset="-122"/>
              </a:rPr>
              <a:t>pS</a:t>
            </a:r>
            <a:r>
              <a:rPr lang="en-US" altLang="zh-CN" sz="1600" kern="0" spc="40" dirty="0">
                <a:solidFill>
                  <a:schemeClr val="tx2">
                    <a:lumMod val="75000"/>
                  </a:schemeClr>
                </a:solidFill>
                <a:ea typeface="Microsoft YaHei UI" panose="020B0503020204020204" pitchFamily="34" charset="-122"/>
              </a:rPr>
              <a:t> </a:t>
            </a:r>
            <a:r>
              <a:rPr lang="zh-CN" altLang="zh-CN" sz="1600" kern="0" spc="40" dirty="0">
                <a:solidFill>
                  <a:schemeClr val="tx2">
                    <a:lumMod val="75000"/>
                  </a:schemeClr>
                </a:solidFill>
                <a:ea typeface="Microsoft YaHei UI" panose="020B0503020204020204" pitchFamily="34" charset="-122"/>
              </a:rPr>
              <a:t>级的速度将两极间的高阻抗变为低阻抗，使两极间的电压箝位于一个预定值，有效地保护电子线路中的精密元器件。</a:t>
            </a:r>
            <a:endParaRPr lang="zh-CN" altLang="en-US" sz="1600" kern="0" spc="40" dirty="0">
              <a:solidFill>
                <a:schemeClr val="tx2">
                  <a:lumMod val="75000"/>
                </a:schemeClr>
              </a:solidFill>
              <a:ea typeface="Microsoft YaHei UI" panose="020B0503020204020204" pitchFamily="34" charset="-122"/>
            </a:endParaRPr>
          </a:p>
        </p:txBody>
      </p:sp>
      <p:sp>
        <p:nvSpPr>
          <p:cNvPr id="8" name="矩形 7">
            <a:extLst>
              <a:ext uri="{FF2B5EF4-FFF2-40B4-BE49-F238E27FC236}">
                <a16:creationId xmlns:a16="http://schemas.microsoft.com/office/drawing/2014/main" id="{E8E2F49A-5222-4120-B2F6-174607DDE4DD}"/>
              </a:ext>
            </a:extLst>
          </p:cNvPr>
          <p:cNvSpPr/>
          <p:nvPr/>
        </p:nvSpPr>
        <p:spPr>
          <a:xfrm>
            <a:off x="5566706" y="2094072"/>
            <a:ext cx="2251899" cy="276999"/>
          </a:xfrm>
          <a:prstGeom prst="rect">
            <a:avLst/>
          </a:prstGeom>
        </p:spPr>
        <p:txBody>
          <a:bodyPr wrap="none">
            <a:spAutoFit/>
          </a:bodyPr>
          <a:lstStyle/>
          <a:p>
            <a:r>
              <a:rPr lang="zh-CN" altLang="en-US" sz="1200" b="0" kern="0" spc="40" dirty="0">
                <a:solidFill>
                  <a:srgbClr val="888888"/>
                </a:solidFill>
                <a:ea typeface="Microsoft YaHei UI" panose="020B0503020204020204" pitchFamily="34" charset="-122"/>
                <a:cs typeface="宋体" panose="02010600030101010101" pitchFamily="2" charset="-122"/>
              </a:rPr>
              <a:t>瞬态抑制二极管</a:t>
            </a:r>
            <a:r>
              <a:rPr lang="zh-CN" altLang="zh-CN" sz="1200" b="0" kern="0" spc="40" dirty="0">
                <a:solidFill>
                  <a:srgbClr val="888888"/>
                </a:solidFill>
                <a:ea typeface="Microsoft YaHei UI" panose="020B0503020204020204" pitchFamily="34" charset="-122"/>
                <a:cs typeface="宋体" panose="02010600030101010101" pitchFamily="2" charset="-122"/>
              </a:rPr>
              <a:t>的原理图符号</a:t>
            </a:r>
            <a:endParaRPr lang="zh-CN" altLang="en-US" sz="1200" b="0" dirty="0"/>
          </a:p>
        </p:txBody>
      </p:sp>
      <p:pic>
        <p:nvPicPr>
          <p:cNvPr id="11" name="图片 10" descr="C:\Users\Administrator\AppData\Local\Microsoft\Windows\INetCache\Content.MSO\E42F564E.tmp">
            <a:extLst>
              <a:ext uri="{FF2B5EF4-FFF2-40B4-BE49-F238E27FC236}">
                <a16:creationId xmlns:a16="http://schemas.microsoft.com/office/drawing/2014/main" id="{3B1E5A47-98E1-4924-B2BC-4E3F6CC91E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536" y="2044293"/>
            <a:ext cx="3168352" cy="1989681"/>
          </a:xfrm>
          <a:prstGeom prst="rect">
            <a:avLst/>
          </a:prstGeom>
          <a:noFill/>
          <a:ln>
            <a:noFill/>
          </a:ln>
        </p:spPr>
      </p:pic>
      <p:pic>
        <p:nvPicPr>
          <p:cNvPr id="13" name="图片 12" descr="C:\Users\Administrator\AppData\Local\Microsoft\Windows\INetCache\Content.MSO\AE7C0A1D.tmp">
            <a:extLst>
              <a:ext uri="{FF2B5EF4-FFF2-40B4-BE49-F238E27FC236}">
                <a16:creationId xmlns:a16="http://schemas.microsoft.com/office/drawing/2014/main" id="{835E9A70-F9F8-4ACA-B94B-5BC001EDB95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052736"/>
            <a:ext cx="4915535" cy="1009650"/>
          </a:xfrm>
          <a:prstGeom prst="rect">
            <a:avLst/>
          </a:prstGeom>
          <a:noFill/>
          <a:ln>
            <a:noFill/>
          </a:ln>
        </p:spPr>
      </p:pic>
      <p:pic>
        <p:nvPicPr>
          <p:cNvPr id="19" name="图片 18" descr="C:\Users\Administrator\AppData\Local\Temp\enhtmlclip\640(401).jpg">
            <a:extLst>
              <a:ext uri="{FF2B5EF4-FFF2-40B4-BE49-F238E27FC236}">
                <a16:creationId xmlns:a16="http://schemas.microsoft.com/office/drawing/2014/main" id="{B45B6DD9-EF4A-4EA3-B358-D21BB98E7B9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752" y="4033974"/>
            <a:ext cx="2520280" cy="2431820"/>
          </a:xfrm>
          <a:prstGeom prst="rect">
            <a:avLst/>
          </a:prstGeom>
          <a:noFill/>
          <a:ln>
            <a:noFill/>
          </a:ln>
        </p:spPr>
      </p:pic>
      <p:pic>
        <p:nvPicPr>
          <p:cNvPr id="24" name="图片 23" descr="C:\Users\Administrator\AppData\Local\Microsoft\Windows\INetCache\Content.MSO\CD5F9921.tmp">
            <a:extLst>
              <a:ext uri="{FF2B5EF4-FFF2-40B4-BE49-F238E27FC236}">
                <a16:creationId xmlns:a16="http://schemas.microsoft.com/office/drawing/2014/main" id="{A40B168D-0D7E-4BC8-B3D6-57CDB8F21DA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16016" y="3933056"/>
            <a:ext cx="3960440" cy="2431820"/>
          </a:xfrm>
          <a:prstGeom prst="rect">
            <a:avLst/>
          </a:prstGeom>
          <a:noFill/>
          <a:ln>
            <a:noFill/>
          </a:ln>
        </p:spPr>
      </p:pic>
    </p:spTree>
    <p:extLst>
      <p:ext uri="{BB962C8B-B14F-4D97-AF65-F5344CB8AC3E}">
        <p14:creationId xmlns:p14="http://schemas.microsoft.com/office/powerpoint/2010/main" val="1130534865"/>
      </p:ext>
    </p:extLst>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4176464"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瞬态抑制二极管主要特征参数</a:t>
            </a:r>
          </a:p>
        </p:txBody>
      </p:sp>
      <p:sp>
        <p:nvSpPr>
          <p:cNvPr id="10" name="矩形 9">
            <a:extLst>
              <a:ext uri="{FF2B5EF4-FFF2-40B4-BE49-F238E27FC236}">
                <a16:creationId xmlns:a16="http://schemas.microsoft.com/office/drawing/2014/main" id="{9461C095-828A-4BBC-9600-EC949192FEAD}"/>
              </a:ext>
            </a:extLst>
          </p:cNvPr>
          <p:cNvSpPr/>
          <p:nvPr/>
        </p:nvSpPr>
        <p:spPr>
          <a:xfrm>
            <a:off x="395536" y="1514401"/>
            <a:ext cx="8323290" cy="584775"/>
          </a:xfrm>
          <a:prstGeom prst="rect">
            <a:avLst/>
          </a:prstGeom>
          <a:solidFill>
            <a:schemeClr val="accent4">
              <a:lumMod val="20000"/>
              <a:lumOff val="80000"/>
            </a:schemeClr>
          </a:solidFill>
        </p:spPr>
        <p:txBody>
          <a:bodyPr wrap="square">
            <a:spAutoFit/>
          </a:bodyPr>
          <a:lstStyle/>
          <a:p>
            <a:pPr marL="285750" indent="-285750">
              <a:buFont typeface="Wingdings" panose="05000000000000000000" pitchFamily="2" charset="2"/>
              <a:buChar char="ü"/>
            </a:pPr>
            <a:r>
              <a:rPr lang="zh-CN" altLang="zh-CN" sz="1600" kern="0" spc="40" dirty="0">
                <a:solidFill>
                  <a:srgbClr val="FF0000"/>
                </a:solidFill>
                <a:ea typeface="Microsoft YaHei UI" panose="020B0503020204020204" pitchFamily="34" charset="-122"/>
              </a:rPr>
              <a:t>反向截止电压</a:t>
            </a:r>
            <a:r>
              <a:rPr lang="en-US" altLang="zh-CN" sz="1600" kern="0" spc="40" dirty="0">
                <a:solidFill>
                  <a:srgbClr val="FF0000"/>
                </a:solidFill>
                <a:ea typeface="Microsoft YaHei UI" panose="020B0503020204020204" pitchFamily="34" charset="-122"/>
              </a:rPr>
              <a:t> VRWM </a:t>
            </a:r>
            <a:r>
              <a:rPr lang="zh-CN" altLang="zh-CN" sz="1600" kern="0" spc="40" dirty="0">
                <a:solidFill>
                  <a:srgbClr val="FF0000"/>
                </a:solidFill>
                <a:ea typeface="Microsoft YaHei UI" panose="020B0503020204020204" pitchFamily="34" charset="-122"/>
              </a:rPr>
              <a:t>与反向漏电流</a:t>
            </a:r>
            <a:r>
              <a:rPr lang="en-US" altLang="zh-CN" sz="1600" kern="0" spc="40" dirty="0">
                <a:solidFill>
                  <a:srgbClr val="FF0000"/>
                </a:solidFill>
                <a:ea typeface="Microsoft YaHei UI" panose="020B0503020204020204" pitchFamily="34" charset="-122"/>
              </a:rPr>
              <a:t> IR</a:t>
            </a:r>
            <a:r>
              <a:rPr lang="zh-CN" altLang="zh-CN" sz="1600" kern="0" spc="40" dirty="0">
                <a:solidFill>
                  <a:srgbClr val="FF0000"/>
                </a:solidFill>
                <a:ea typeface="Microsoft YaHei UI" panose="020B0503020204020204" pitchFamily="34" charset="-122"/>
              </a:rPr>
              <a:t>：</a:t>
            </a:r>
            <a:r>
              <a:rPr lang="zh-CN" altLang="zh-CN" sz="1600" b="0" kern="0" spc="40" dirty="0">
                <a:solidFill>
                  <a:srgbClr val="0000FF"/>
                </a:solidFill>
                <a:ea typeface="Microsoft YaHei UI" panose="020B0503020204020204" pitchFamily="34" charset="-122"/>
              </a:rPr>
              <a:t>反向截止电压</a:t>
            </a:r>
            <a:r>
              <a:rPr lang="en-US" altLang="zh-CN" sz="1600" b="0" kern="0" spc="40" dirty="0">
                <a:solidFill>
                  <a:srgbClr val="0000FF"/>
                </a:solidFill>
                <a:ea typeface="Microsoft YaHei UI" panose="020B0503020204020204" pitchFamily="34" charset="-122"/>
              </a:rPr>
              <a:t>VRWM</a:t>
            </a:r>
            <a:r>
              <a:rPr lang="zh-CN" altLang="zh-CN" sz="1600" b="0" kern="0" spc="40" dirty="0">
                <a:solidFill>
                  <a:srgbClr val="0000FF"/>
                </a:solidFill>
                <a:ea typeface="Microsoft YaHei UI" panose="020B0503020204020204" pitchFamily="34" charset="-122"/>
              </a:rPr>
              <a:t>表示</a:t>
            </a:r>
            <a:r>
              <a:rPr lang="en-US" altLang="zh-CN" sz="1600" b="0" kern="0" spc="40" dirty="0">
                <a:solidFill>
                  <a:srgbClr val="0000FF"/>
                </a:solidFill>
                <a:ea typeface="Microsoft YaHei UI" panose="020B0503020204020204" pitchFamily="34" charset="-122"/>
              </a:rPr>
              <a:t>TVS</a:t>
            </a:r>
            <a:r>
              <a:rPr lang="zh-CN" altLang="zh-CN" sz="1600" b="0" kern="0" spc="40" dirty="0">
                <a:solidFill>
                  <a:srgbClr val="0000FF"/>
                </a:solidFill>
                <a:ea typeface="Microsoft YaHei UI" panose="020B0503020204020204" pitchFamily="34" charset="-122"/>
              </a:rPr>
              <a:t>管不导通的最高电压，在这个电压下只有很小的反向漏电流</a:t>
            </a:r>
            <a:r>
              <a:rPr lang="en-US" altLang="zh-CN" sz="1600" b="0" kern="0" spc="40" dirty="0">
                <a:solidFill>
                  <a:srgbClr val="0000FF"/>
                </a:solidFill>
                <a:ea typeface="Microsoft YaHei UI" panose="020B0503020204020204" pitchFamily="34" charset="-122"/>
              </a:rPr>
              <a:t>IR</a:t>
            </a:r>
            <a:r>
              <a:rPr lang="zh-CN" altLang="zh-CN" sz="1600" b="0" kern="0" spc="40" dirty="0">
                <a:solidFill>
                  <a:srgbClr val="0000FF"/>
                </a:solidFill>
                <a:ea typeface="Microsoft YaHei UI" panose="020B0503020204020204" pitchFamily="34" charset="-122"/>
              </a:rPr>
              <a:t>。</a:t>
            </a:r>
            <a:r>
              <a:rPr lang="en-US" altLang="zh-CN" sz="1600" b="0" kern="0" spc="40" dirty="0">
                <a:solidFill>
                  <a:srgbClr val="0000FF"/>
                </a:solidFill>
                <a:ea typeface="Microsoft YaHei UI" panose="020B0503020204020204" pitchFamily="34" charset="-122"/>
              </a:rPr>
              <a:t> </a:t>
            </a:r>
            <a:endParaRPr lang="zh-CN" altLang="en-US" sz="1600" b="0" kern="0" spc="40" dirty="0">
              <a:solidFill>
                <a:srgbClr val="0000FF"/>
              </a:solidFill>
              <a:ea typeface="Microsoft YaHei UI" panose="020B0503020204020204" pitchFamily="34" charset="-122"/>
            </a:endParaRPr>
          </a:p>
        </p:txBody>
      </p:sp>
      <p:sp>
        <p:nvSpPr>
          <p:cNvPr id="14" name="矩形 13">
            <a:extLst>
              <a:ext uri="{FF2B5EF4-FFF2-40B4-BE49-F238E27FC236}">
                <a16:creationId xmlns:a16="http://schemas.microsoft.com/office/drawing/2014/main" id="{0C4908F3-AE4F-40A0-87B3-A3701E5AA1ED}"/>
              </a:ext>
            </a:extLst>
          </p:cNvPr>
          <p:cNvSpPr/>
          <p:nvPr/>
        </p:nvSpPr>
        <p:spPr>
          <a:xfrm>
            <a:off x="395536" y="2099176"/>
            <a:ext cx="8323290" cy="584775"/>
          </a:xfrm>
          <a:prstGeom prst="rect">
            <a:avLst/>
          </a:prstGeom>
          <a:solidFill>
            <a:schemeClr val="accent3">
              <a:lumMod val="20000"/>
              <a:lumOff val="80000"/>
            </a:schemeClr>
          </a:solidFill>
        </p:spPr>
        <p:txBody>
          <a:bodyPr wrap="square">
            <a:spAutoFit/>
          </a:bodyPr>
          <a:lstStyle/>
          <a:p>
            <a:pPr marL="285750" indent="-285750">
              <a:buFont typeface="Wingdings" panose="05000000000000000000" pitchFamily="2" charset="2"/>
              <a:buChar char="ü"/>
            </a:pPr>
            <a:r>
              <a:rPr lang="zh-CN" altLang="zh-CN" sz="1600" kern="0" spc="40" dirty="0">
                <a:solidFill>
                  <a:srgbClr val="FF0000"/>
                </a:solidFill>
                <a:ea typeface="Microsoft YaHei UI" panose="020B0503020204020204" pitchFamily="34" charset="-122"/>
              </a:rPr>
              <a:t>击穿电压</a:t>
            </a:r>
            <a:r>
              <a:rPr lang="en-US" altLang="zh-CN" sz="1600" kern="0" spc="40" dirty="0">
                <a:solidFill>
                  <a:srgbClr val="FF0000"/>
                </a:solidFill>
                <a:ea typeface="Microsoft YaHei UI" panose="020B0503020204020204" pitchFamily="34" charset="-122"/>
              </a:rPr>
              <a:t> VBR</a:t>
            </a:r>
            <a:r>
              <a:rPr lang="zh-CN" altLang="zh-CN" sz="1600" kern="0" spc="40" dirty="0">
                <a:solidFill>
                  <a:srgbClr val="FF0000"/>
                </a:solidFill>
                <a:ea typeface="Microsoft YaHei UI" panose="020B0503020204020204" pitchFamily="34" charset="-122"/>
              </a:rPr>
              <a:t>：</a:t>
            </a:r>
            <a:r>
              <a:rPr lang="en-US" altLang="zh-CN" sz="1600" b="0" kern="0" spc="40" dirty="0">
                <a:solidFill>
                  <a:srgbClr val="0000FF"/>
                </a:solidFill>
                <a:ea typeface="Microsoft YaHei UI" panose="020B0503020204020204" pitchFamily="34" charset="-122"/>
              </a:rPr>
              <a:t>TVS </a:t>
            </a:r>
            <a:r>
              <a:rPr lang="zh-CN" altLang="zh-CN" sz="1600" b="0" kern="0" spc="40" dirty="0">
                <a:solidFill>
                  <a:srgbClr val="0000FF"/>
                </a:solidFill>
                <a:ea typeface="Microsoft YaHei UI" panose="020B0503020204020204" pitchFamily="34" charset="-122"/>
              </a:rPr>
              <a:t>管通过规定的测试电流时的电压，这是表示</a:t>
            </a:r>
            <a:r>
              <a:rPr lang="en-US" altLang="zh-CN" sz="1600" b="0" kern="0" spc="40" dirty="0">
                <a:solidFill>
                  <a:srgbClr val="0000FF"/>
                </a:solidFill>
                <a:ea typeface="Microsoft YaHei UI" panose="020B0503020204020204" pitchFamily="34" charset="-122"/>
              </a:rPr>
              <a:t> TVS </a:t>
            </a:r>
            <a:r>
              <a:rPr lang="zh-CN" altLang="zh-CN" sz="1600" b="0" kern="0" spc="40" dirty="0">
                <a:solidFill>
                  <a:srgbClr val="0000FF"/>
                </a:solidFill>
                <a:ea typeface="Microsoft YaHei UI" panose="020B0503020204020204" pitchFamily="34" charset="-122"/>
              </a:rPr>
              <a:t>管导通的标志电压。</a:t>
            </a:r>
            <a:endParaRPr lang="zh-CN" altLang="en-US" sz="1600" b="0" kern="0" spc="40" dirty="0">
              <a:solidFill>
                <a:srgbClr val="0000FF"/>
              </a:solidFill>
              <a:ea typeface="Microsoft YaHei UI" panose="020B0503020204020204" pitchFamily="34" charset="-122"/>
            </a:endParaRPr>
          </a:p>
        </p:txBody>
      </p:sp>
      <p:sp>
        <p:nvSpPr>
          <p:cNvPr id="16" name="矩形 15">
            <a:extLst>
              <a:ext uri="{FF2B5EF4-FFF2-40B4-BE49-F238E27FC236}">
                <a16:creationId xmlns:a16="http://schemas.microsoft.com/office/drawing/2014/main" id="{525418E2-5236-427D-A594-9D8AFC2E985D}"/>
              </a:ext>
            </a:extLst>
          </p:cNvPr>
          <p:cNvSpPr/>
          <p:nvPr/>
        </p:nvSpPr>
        <p:spPr>
          <a:xfrm>
            <a:off x="395536" y="2688308"/>
            <a:ext cx="8323290" cy="830997"/>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ü"/>
            </a:pPr>
            <a:r>
              <a:rPr lang="zh-CN" altLang="zh-CN" sz="1600" kern="0" spc="40" dirty="0">
                <a:solidFill>
                  <a:srgbClr val="FF0000"/>
                </a:solidFill>
                <a:ea typeface="Microsoft YaHei UI" panose="020B0503020204020204" pitchFamily="34" charset="-122"/>
              </a:rPr>
              <a:t>脉冲峰值电流</a:t>
            </a:r>
            <a:r>
              <a:rPr lang="en-US" altLang="zh-CN" sz="1600" kern="0" spc="40" dirty="0">
                <a:solidFill>
                  <a:srgbClr val="FF0000"/>
                </a:solidFill>
                <a:ea typeface="Microsoft YaHei UI" panose="020B0503020204020204" pitchFamily="34" charset="-122"/>
              </a:rPr>
              <a:t> IPP</a:t>
            </a:r>
            <a:r>
              <a:rPr lang="zh-CN" altLang="zh-CN" sz="1600" kern="0" spc="40" dirty="0">
                <a:solidFill>
                  <a:srgbClr val="FF0000"/>
                </a:solidFill>
                <a:ea typeface="Microsoft YaHei UI" panose="020B0503020204020204" pitchFamily="34" charset="-122"/>
              </a:rPr>
              <a:t>：</a:t>
            </a:r>
            <a:r>
              <a:rPr lang="en-US" altLang="zh-CN" sz="1600" b="0" kern="0" spc="40" dirty="0">
                <a:solidFill>
                  <a:srgbClr val="0000FF"/>
                </a:solidFill>
                <a:ea typeface="Microsoft YaHei UI" panose="020B0503020204020204" pitchFamily="34" charset="-122"/>
              </a:rPr>
              <a:t>TVS </a:t>
            </a:r>
            <a:r>
              <a:rPr lang="zh-CN" altLang="zh-CN" sz="1600" b="0" kern="0" spc="40" dirty="0">
                <a:solidFill>
                  <a:srgbClr val="0000FF"/>
                </a:solidFill>
                <a:ea typeface="Microsoft YaHei UI" panose="020B0503020204020204" pitchFamily="34" charset="-122"/>
              </a:rPr>
              <a:t>管允许通过的</a:t>
            </a:r>
            <a:r>
              <a:rPr lang="en-US" altLang="zh-CN" sz="1600" b="0" kern="0" spc="40" dirty="0">
                <a:solidFill>
                  <a:srgbClr val="0000FF"/>
                </a:solidFill>
                <a:ea typeface="Microsoft YaHei UI" panose="020B0503020204020204" pitchFamily="34" charset="-122"/>
              </a:rPr>
              <a:t> 10/1000</a:t>
            </a:r>
            <a:r>
              <a:rPr lang="zh-CN" altLang="zh-CN" sz="1600" b="0" kern="0" spc="40" dirty="0">
                <a:solidFill>
                  <a:srgbClr val="0000FF"/>
                </a:solidFill>
                <a:ea typeface="Microsoft YaHei UI" panose="020B0503020204020204" pitchFamily="34" charset="-122"/>
              </a:rPr>
              <a:t>μ</a:t>
            </a:r>
            <a:r>
              <a:rPr lang="en-US" altLang="zh-CN" sz="1600" b="0" kern="0" spc="40" dirty="0">
                <a:solidFill>
                  <a:srgbClr val="0000FF"/>
                </a:solidFill>
                <a:ea typeface="Microsoft YaHei UI" panose="020B0503020204020204" pitchFamily="34" charset="-122"/>
              </a:rPr>
              <a:t>s </a:t>
            </a:r>
            <a:r>
              <a:rPr lang="zh-CN" altLang="zh-CN" sz="1600" b="0" kern="0" spc="40" dirty="0">
                <a:solidFill>
                  <a:srgbClr val="0000FF"/>
                </a:solidFill>
                <a:ea typeface="Microsoft YaHei UI" panose="020B0503020204020204" pitchFamily="34" charset="-122"/>
              </a:rPr>
              <a:t>波的最大峰值电流，超过这个电流值就可能造成永久性损坏。在同一个系列中，击穿电压越高的管子允许通过的峰值电流越小，一般是几</a:t>
            </a:r>
            <a:r>
              <a:rPr lang="en-US" altLang="zh-CN" sz="1600" b="0" kern="0" spc="40" dirty="0">
                <a:solidFill>
                  <a:srgbClr val="0000FF"/>
                </a:solidFill>
                <a:ea typeface="Microsoft YaHei UI" panose="020B0503020204020204" pitchFamily="34" charset="-122"/>
              </a:rPr>
              <a:t> A</a:t>
            </a:r>
            <a:r>
              <a:rPr lang="zh-CN" altLang="zh-CN" sz="1600" b="0" kern="0" spc="40" dirty="0">
                <a:solidFill>
                  <a:srgbClr val="0000FF"/>
                </a:solidFill>
                <a:ea typeface="Microsoft YaHei UI" panose="020B0503020204020204" pitchFamily="34" charset="-122"/>
              </a:rPr>
              <a:t>～几十</a:t>
            </a:r>
            <a:r>
              <a:rPr lang="en-US" altLang="zh-CN" sz="1600" b="0" kern="0" spc="40" dirty="0">
                <a:solidFill>
                  <a:srgbClr val="0000FF"/>
                </a:solidFill>
                <a:ea typeface="Microsoft YaHei UI" panose="020B0503020204020204" pitchFamily="34" charset="-122"/>
              </a:rPr>
              <a:t> A</a:t>
            </a:r>
            <a:r>
              <a:rPr lang="zh-CN" altLang="zh-CN" sz="1600" b="0" kern="0" spc="40" dirty="0">
                <a:solidFill>
                  <a:srgbClr val="0000FF"/>
                </a:solidFill>
                <a:ea typeface="Microsoft YaHei UI" panose="020B0503020204020204" pitchFamily="34" charset="-122"/>
              </a:rPr>
              <a:t>。</a:t>
            </a:r>
            <a:endParaRPr lang="zh-CN" altLang="en-US" sz="1600" b="0" kern="0" spc="40" dirty="0">
              <a:solidFill>
                <a:srgbClr val="0000FF"/>
              </a:solidFill>
              <a:ea typeface="Microsoft YaHei UI" panose="020B0503020204020204" pitchFamily="34" charset="-122"/>
            </a:endParaRPr>
          </a:p>
        </p:txBody>
      </p:sp>
      <p:sp>
        <p:nvSpPr>
          <p:cNvPr id="18" name="矩形 17">
            <a:extLst>
              <a:ext uri="{FF2B5EF4-FFF2-40B4-BE49-F238E27FC236}">
                <a16:creationId xmlns:a16="http://schemas.microsoft.com/office/drawing/2014/main" id="{78A3235D-61C8-48C5-A2F3-E950E7E633DF}"/>
              </a:ext>
            </a:extLst>
          </p:cNvPr>
          <p:cNvSpPr/>
          <p:nvPr/>
        </p:nvSpPr>
        <p:spPr>
          <a:xfrm>
            <a:off x="395536" y="3523993"/>
            <a:ext cx="8323290" cy="338554"/>
          </a:xfrm>
          <a:prstGeom prst="rect">
            <a:avLst/>
          </a:prstGeom>
          <a:solidFill>
            <a:schemeClr val="accent6">
              <a:lumMod val="20000"/>
              <a:lumOff val="80000"/>
            </a:schemeClr>
          </a:solidFill>
        </p:spPr>
        <p:txBody>
          <a:bodyPr wrap="square">
            <a:spAutoFit/>
          </a:bodyPr>
          <a:lstStyle/>
          <a:p>
            <a:pPr marL="285750" indent="-285750">
              <a:buFont typeface="Wingdings" panose="05000000000000000000" pitchFamily="2" charset="2"/>
              <a:buChar char="ü"/>
            </a:pPr>
            <a:r>
              <a:rPr lang="zh-CN" altLang="zh-CN" sz="1600" kern="0" spc="40" dirty="0">
                <a:solidFill>
                  <a:srgbClr val="FF0000"/>
                </a:solidFill>
                <a:ea typeface="Microsoft YaHei UI" panose="020B0503020204020204" pitchFamily="34" charset="-122"/>
              </a:rPr>
              <a:t>最大箝位电压</a:t>
            </a:r>
            <a:r>
              <a:rPr lang="en-US" altLang="zh-CN" sz="1600" kern="0" spc="40" dirty="0">
                <a:solidFill>
                  <a:srgbClr val="FF0000"/>
                </a:solidFill>
                <a:ea typeface="Microsoft YaHei UI" panose="020B0503020204020204" pitchFamily="34" charset="-122"/>
              </a:rPr>
              <a:t> VC</a:t>
            </a:r>
            <a:r>
              <a:rPr lang="zh-CN" altLang="zh-CN" sz="1600" kern="0" spc="40" dirty="0">
                <a:solidFill>
                  <a:srgbClr val="FF0000"/>
                </a:solidFill>
                <a:ea typeface="Microsoft YaHei UI" panose="020B0503020204020204" pitchFamily="34" charset="-122"/>
              </a:rPr>
              <a:t>：</a:t>
            </a:r>
            <a:r>
              <a:rPr lang="en-US" altLang="zh-CN" sz="1600" b="0" kern="0" spc="40" dirty="0">
                <a:solidFill>
                  <a:srgbClr val="0000FF"/>
                </a:solidFill>
                <a:ea typeface="Microsoft YaHei UI" panose="020B0503020204020204" pitchFamily="34" charset="-122"/>
              </a:rPr>
              <a:t>TVS </a:t>
            </a:r>
            <a:r>
              <a:rPr lang="zh-CN" altLang="zh-CN" sz="1600" b="0" kern="0" spc="40" dirty="0">
                <a:solidFill>
                  <a:srgbClr val="0000FF"/>
                </a:solidFill>
                <a:ea typeface="Microsoft YaHei UI" panose="020B0503020204020204" pitchFamily="34" charset="-122"/>
              </a:rPr>
              <a:t>管流过脉冲峰值电流</a:t>
            </a:r>
            <a:r>
              <a:rPr lang="en-US" altLang="zh-CN" sz="1600" b="0" kern="0" spc="40" dirty="0">
                <a:solidFill>
                  <a:srgbClr val="0000FF"/>
                </a:solidFill>
                <a:ea typeface="Microsoft YaHei UI" panose="020B0503020204020204" pitchFamily="34" charset="-122"/>
              </a:rPr>
              <a:t> IPP </a:t>
            </a:r>
            <a:r>
              <a:rPr lang="zh-CN" altLang="zh-CN" sz="1600" b="0" kern="0" spc="40" dirty="0">
                <a:solidFill>
                  <a:srgbClr val="0000FF"/>
                </a:solidFill>
                <a:ea typeface="Microsoft YaHei UI" panose="020B0503020204020204" pitchFamily="34" charset="-122"/>
              </a:rPr>
              <a:t>时两端所呈现的电压。</a:t>
            </a:r>
            <a:endParaRPr lang="zh-CN" altLang="en-US" sz="1600" b="0" kern="0" spc="40" dirty="0">
              <a:solidFill>
                <a:srgbClr val="0000FF"/>
              </a:solidFill>
              <a:ea typeface="Microsoft YaHei UI" panose="020B0503020204020204" pitchFamily="34" charset="-122"/>
            </a:endParaRPr>
          </a:p>
        </p:txBody>
      </p:sp>
      <p:sp>
        <p:nvSpPr>
          <p:cNvPr id="21" name="矩形 20">
            <a:extLst>
              <a:ext uri="{FF2B5EF4-FFF2-40B4-BE49-F238E27FC236}">
                <a16:creationId xmlns:a16="http://schemas.microsoft.com/office/drawing/2014/main" id="{369EE209-6A79-4F4A-8EFC-9F09240E62F3}"/>
              </a:ext>
            </a:extLst>
          </p:cNvPr>
          <p:cNvSpPr/>
          <p:nvPr/>
        </p:nvSpPr>
        <p:spPr>
          <a:xfrm>
            <a:off x="395536" y="3862547"/>
            <a:ext cx="8323290" cy="584775"/>
          </a:xfrm>
          <a:prstGeom prst="rect">
            <a:avLst/>
          </a:prstGeom>
          <a:solidFill>
            <a:schemeClr val="bg1">
              <a:lumMod val="95000"/>
            </a:schemeClr>
          </a:solidFill>
        </p:spPr>
        <p:txBody>
          <a:bodyPr wrap="square">
            <a:spAutoFit/>
          </a:bodyPr>
          <a:lstStyle/>
          <a:p>
            <a:pPr marL="285750" indent="-285750">
              <a:buFont typeface="Wingdings" panose="05000000000000000000" pitchFamily="2" charset="2"/>
              <a:buChar char="ü"/>
            </a:pPr>
            <a:r>
              <a:rPr lang="zh-CN" altLang="zh-CN" sz="1600" kern="0" spc="40" dirty="0">
                <a:solidFill>
                  <a:srgbClr val="FF0000"/>
                </a:solidFill>
                <a:ea typeface="Microsoft YaHei UI" panose="020B0503020204020204" pitchFamily="34" charset="-122"/>
              </a:rPr>
              <a:t>脉冲峰值功率</a:t>
            </a:r>
            <a:r>
              <a:rPr lang="en-US" altLang="zh-CN" sz="1600" kern="0" spc="40" dirty="0">
                <a:solidFill>
                  <a:srgbClr val="FF0000"/>
                </a:solidFill>
                <a:ea typeface="Microsoft YaHei UI" panose="020B0503020204020204" pitchFamily="34" charset="-122"/>
              </a:rPr>
              <a:t> Pm</a:t>
            </a:r>
            <a:r>
              <a:rPr lang="zh-CN" altLang="zh-CN" sz="1600" kern="0" spc="40" dirty="0">
                <a:solidFill>
                  <a:srgbClr val="FF0000"/>
                </a:solidFill>
                <a:ea typeface="Microsoft YaHei UI" panose="020B0503020204020204" pitchFamily="34" charset="-122"/>
              </a:rPr>
              <a:t>：</a:t>
            </a:r>
            <a:r>
              <a:rPr lang="zh-CN" altLang="zh-CN" sz="1600" b="0" kern="0" spc="40" dirty="0">
                <a:solidFill>
                  <a:srgbClr val="0000FF"/>
                </a:solidFill>
                <a:ea typeface="Microsoft YaHei UI" panose="020B0503020204020204" pitchFamily="34" charset="-122"/>
              </a:rPr>
              <a:t>脉冲峰值功率</a:t>
            </a:r>
            <a:r>
              <a:rPr lang="en-US" altLang="zh-CN" sz="1600" b="0" kern="0" spc="40" dirty="0">
                <a:solidFill>
                  <a:srgbClr val="0000FF"/>
                </a:solidFill>
                <a:ea typeface="Microsoft YaHei UI" panose="020B0503020204020204" pitchFamily="34" charset="-122"/>
              </a:rPr>
              <a:t> Pm </a:t>
            </a:r>
            <a:r>
              <a:rPr lang="zh-CN" altLang="zh-CN" sz="1600" b="0" kern="0" spc="40" dirty="0">
                <a:solidFill>
                  <a:srgbClr val="0000FF"/>
                </a:solidFill>
                <a:ea typeface="Microsoft YaHei UI" panose="020B0503020204020204" pitchFamily="34" charset="-122"/>
              </a:rPr>
              <a:t>是指脉冲峰值电流</a:t>
            </a:r>
            <a:r>
              <a:rPr lang="en-US" altLang="zh-CN" sz="1600" b="0" kern="0" spc="40" dirty="0">
                <a:solidFill>
                  <a:srgbClr val="0000FF"/>
                </a:solidFill>
                <a:ea typeface="Microsoft YaHei UI" panose="020B0503020204020204" pitchFamily="34" charset="-122"/>
              </a:rPr>
              <a:t> IPP </a:t>
            </a:r>
            <a:r>
              <a:rPr lang="zh-CN" altLang="zh-CN" sz="1600" b="0" kern="0" spc="40" dirty="0">
                <a:solidFill>
                  <a:srgbClr val="0000FF"/>
                </a:solidFill>
                <a:ea typeface="Microsoft YaHei UI" panose="020B0503020204020204" pitchFamily="34" charset="-122"/>
              </a:rPr>
              <a:t>与最大箝位电压</a:t>
            </a:r>
            <a:r>
              <a:rPr lang="en-US" altLang="zh-CN" sz="1600" b="0" kern="0" spc="40" dirty="0">
                <a:solidFill>
                  <a:srgbClr val="0000FF"/>
                </a:solidFill>
                <a:ea typeface="Microsoft YaHei UI" panose="020B0503020204020204" pitchFamily="34" charset="-122"/>
              </a:rPr>
              <a:t> VC </a:t>
            </a:r>
            <a:r>
              <a:rPr lang="zh-CN" altLang="zh-CN" sz="1600" b="0" kern="0" spc="40" dirty="0">
                <a:solidFill>
                  <a:srgbClr val="0000FF"/>
                </a:solidFill>
                <a:ea typeface="Microsoft YaHei UI" panose="020B0503020204020204" pitchFamily="34" charset="-122"/>
              </a:rPr>
              <a:t>的乘积，即</a:t>
            </a:r>
            <a:r>
              <a:rPr lang="en-US" altLang="zh-CN" sz="1600" b="0" kern="0" spc="40" dirty="0">
                <a:solidFill>
                  <a:srgbClr val="0000FF"/>
                </a:solidFill>
                <a:ea typeface="Microsoft YaHei UI" panose="020B0503020204020204" pitchFamily="34" charset="-122"/>
              </a:rPr>
              <a:t> Pm=IPP*VC</a:t>
            </a:r>
            <a:r>
              <a:rPr lang="zh-CN" altLang="zh-CN" sz="1600" b="0" kern="0" spc="40" dirty="0">
                <a:solidFill>
                  <a:srgbClr val="0000FF"/>
                </a:solidFill>
                <a:ea typeface="Microsoft YaHei UI" panose="020B0503020204020204" pitchFamily="34" charset="-122"/>
              </a:rPr>
              <a:t>；峰值脉冲功耗与脉冲波形，持续时间和环境温度有关</a:t>
            </a:r>
            <a:r>
              <a:rPr lang="zh-CN" altLang="en-US" sz="1600" b="0" kern="0" spc="40" dirty="0">
                <a:solidFill>
                  <a:srgbClr val="0000FF"/>
                </a:solidFill>
                <a:ea typeface="Microsoft YaHei UI" panose="020B0503020204020204" pitchFamily="34" charset="-122"/>
              </a:rPr>
              <a:t>。</a:t>
            </a:r>
          </a:p>
        </p:txBody>
      </p:sp>
      <p:sp>
        <p:nvSpPr>
          <p:cNvPr id="26" name="矩形 25">
            <a:extLst>
              <a:ext uri="{FF2B5EF4-FFF2-40B4-BE49-F238E27FC236}">
                <a16:creationId xmlns:a16="http://schemas.microsoft.com/office/drawing/2014/main" id="{92235CFF-0ED2-4E97-8E99-42B68D620FB5}"/>
              </a:ext>
            </a:extLst>
          </p:cNvPr>
          <p:cNvSpPr/>
          <p:nvPr/>
        </p:nvSpPr>
        <p:spPr>
          <a:xfrm>
            <a:off x="395536" y="4447322"/>
            <a:ext cx="8323290" cy="338554"/>
          </a:xfrm>
          <a:prstGeom prst="rect">
            <a:avLst/>
          </a:prstGeom>
          <a:solidFill>
            <a:srgbClr val="FFC000"/>
          </a:solidFill>
        </p:spPr>
        <p:txBody>
          <a:bodyPr wrap="square">
            <a:spAutoFit/>
          </a:bodyPr>
          <a:lstStyle/>
          <a:p>
            <a:pPr marL="285750" indent="-285750">
              <a:buFont typeface="Wingdings" panose="05000000000000000000" pitchFamily="2" charset="2"/>
              <a:buChar char="ü"/>
            </a:pPr>
            <a:r>
              <a:rPr lang="zh-CN" altLang="zh-CN" sz="1600" kern="0" spc="40" dirty="0">
                <a:solidFill>
                  <a:srgbClr val="FF0000"/>
                </a:solidFill>
                <a:ea typeface="Microsoft YaHei UI" panose="020B0503020204020204" pitchFamily="34" charset="-122"/>
              </a:rPr>
              <a:t>稳态功率</a:t>
            </a:r>
            <a:r>
              <a:rPr lang="en-US" altLang="zh-CN" sz="1600" kern="0" spc="40" dirty="0">
                <a:solidFill>
                  <a:srgbClr val="FF0000"/>
                </a:solidFill>
                <a:ea typeface="Microsoft YaHei UI" panose="020B0503020204020204" pitchFamily="34" charset="-122"/>
              </a:rPr>
              <a:t> P0</a:t>
            </a:r>
            <a:r>
              <a:rPr lang="zh-CN" altLang="zh-CN" sz="1600" kern="0" spc="40" dirty="0">
                <a:solidFill>
                  <a:srgbClr val="FF0000"/>
                </a:solidFill>
                <a:ea typeface="Microsoft YaHei UI" panose="020B0503020204020204" pitchFamily="34" charset="-122"/>
              </a:rPr>
              <a:t>：</a:t>
            </a:r>
            <a:r>
              <a:rPr lang="en-US" altLang="zh-CN" sz="1600" b="0" kern="0" spc="40" dirty="0">
                <a:solidFill>
                  <a:srgbClr val="0000FF"/>
                </a:solidFill>
                <a:ea typeface="Microsoft YaHei UI" panose="020B0503020204020204" pitchFamily="34" charset="-122"/>
              </a:rPr>
              <a:t>TVS </a:t>
            </a:r>
            <a:r>
              <a:rPr lang="zh-CN" altLang="zh-CN" sz="1600" b="0" kern="0" spc="40" dirty="0">
                <a:solidFill>
                  <a:srgbClr val="0000FF"/>
                </a:solidFill>
                <a:ea typeface="Microsoft YaHei UI" panose="020B0503020204020204" pitchFamily="34" charset="-122"/>
              </a:rPr>
              <a:t>管也可以作稳压二极管用，这时要使用稳态功率。</a:t>
            </a:r>
            <a:endParaRPr lang="zh-CN" altLang="en-US" sz="1600" b="0" kern="0" spc="40" dirty="0">
              <a:solidFill>
                <a:srgbClr val="0000FF"/>
              </a:solidFill>
              <a:ea typeface="Microsoft YaHei UI" panose="020B0503020204020204" pitchFamily="34" charset="-122"/>
            </a:endParaRPr>
          </a:p>
        </p:txBody>
      </p:sp>
      <p:sp>
        <p:nvSpPr>
          <p:cNvPr id="28" name="矩形 27">
            <a:extLst>
              <a:ext uri="{FF2B5EF4-FFF2-40B4-BE49-F238E27FC236}">
                <a16:creationId xmlns:a16="http://schemas.microsoft.com/office/drawing/2014/main" id="{4C4B9CE6-8C6E-477A-A312-9E4565DE8453}"/>
              </a:ext>
            </a:extLst>
          </p:cNvPr>
          <p:cNvSpPr/>
          <p:nvPr/>
        </p:nvSpPr>
        <p:spPr>
          <a:xfrm>
            <a:off x="395536" y="4785876"/>
            <a:ext cx="8323290" cy="584775"/>
          </a:xfrm>
          <a:prstGeom prst="rect">
            <a:avLst/>
          </a:prstGeom>
          <a:solidFill>
            <a:srgbClr val="FFFF00"/>
          </a:solidFill>
        </p:spPr>
        <p:txBody>
          <a:bodyPr wrap="square">
            <a:spAutoFit/>
          </a:bodyPr>
          <a:lstStyle/>
          <a:p>
            <a:pPr marL="285750" indent="-285750">
              <a:buFont typeface="Wingdings" panose="05000000000000000000" pitchFamily="2" charset="2"/>
              <a:buChar char="ü"/>
            </a:pPr>
            <a:r>
              <a:rPr lang="zh-CN" altLang="zh-CN" sz="1600" kern="0" spc="40" dirty="0">
                <a:solidFill>
                  <a:srgbClr val="FF0000"/>
                </a:solidFill>
                <a:ea typeface="Microsoft YaHei UI" panose="020B0503020204020204" pitchFamily="34" charset="-122"/>
              </a:rPr>
              <a:t>极间电容</a:t>
            </a:r>
            <a:r>
              <a:rPr lang="en-US" altLang="zh-CN" sz="1600" kern="0" spc="40" dirty="0">
                <a:solidFill>
                  <a:srgbClr val="FF0000"/>
                </a:solidFill>
                <a:ea typeface="Microsoft YaHei UI" panose="020B0503020204020204" pitchFamily="34" charset="-122"/>
              </a:rPr>
              <a:t> </a:t>
            </a:r>
            <a:r>
              <a:rPr lang="en-US" altLang="zh-CN" sz="1600" kern="0" spc="40" dirty="0" err="1">
                <a:solidFill>
                  <a:srgbClr val="FF0000"/>
                </a:solidFill>
                <a:ea typeface="Microsoft YaHei UI" panose="020B0503020204020204" pitchFamily="34" charset="-122"/>
              </a:rPr>
              <a:t>Cj</a:t>
            </a:r>
            <a:r>
              <a:rPr lang="zh-CN" altLang="zh-CN" sz="1600" kern="0" spc="40" dirty="0">
                <a:solidFill>
                  <a:srgbClr val="FF0000"/>
                </a:solidFill>
                <a:ea typeface="Microsoft YaHei UI" panose="020B0503020204020204" pitchFamily="34" charset="-122"/>
              </a:rPr>
              <a:t>：</a:t>
            </a:r>
            <a:r>
              <a:rPr lang="zh-CN" altLang="zh-CN" sz="1600" b="0" kern="0" spc="40" dirty="0">
                <a:solidFill>
                  <a:srgbClr val="0000FF"/>
                </a:solidFill>
                <a:ea typeface="Microsoft YaHei UI" panose="020B0503020204020204" pitchFamily="34" charset="-122"/>
              </a:rPr>
              <a:t>与压敏电阻一样，</a:t>
            </a:r>
            <a:r>
              <a:rPr lang="en-US" altLang="zh-CN" sz="1600" b="0" kern="0" spc="40" dirty="0">
                <a:solidFill>
                  <a:srgbClr val="0000FF"/>
                </a:solidFill>
                <a:ea typeface="Microsoft YaHei UI" panose="020B0503020204020204" pitchFamily="34" charset="-122"/>
              </a:rPr>
              <a:t>TVS </a:t>
            </a:r>
            <a:r>
              <a:rPr lang="zh-CN" altLang="zh-CN" sz="1600" b="0" kern="0" spc="40" dirty="0">
                <a:solidFill>
                  <a:srgbClr val="0000FF"/>
                </a:solidFill>
                <a:ea typeface="Microsoft YaHei UI" panose="020B0503020204020204" pitchFamily="34" charset="-122"/>
              </a:rPr>
              <a:t>管的极间电容</a:t>
            </a:r>
            <a:r>
              <a:rPr lang="en-US" altLang="zh-CN" sz="1600" b="0" kern="0" spc="40" dirty="0">
                <a:solidFill>
                  <a:srgbClr val="0000FF"/>
                </a:solidFill>
                <a:ea typeface="Microsoft YaHei UI" panose="020B0503020204020204" pitchFamily="34" charset="-122"/>
              </a:rPr>
              <a:t> </a:t>
            </a:r>
            <a:r>
              <a:rPr lang="en-US" altLang="zh-CN" sz="1600" b="0" kern="0" spc="40" dirty="0" err="1">
                <a:solidFill>
                  <a:srgbClr val="0000FF"/>
                </a:solidFill>
                <a:ea typeface="Microsoft YaHei UI" panose="020B0503020204020204" pitchFamily="34" charset="-122"/>
              </a:rPr>
              <a:t>Cj</a:t>
            </a:r>
            <a:r>
              <a:rPr lang="en-US" altLang="zh-CN" sz="1600" b="0" kern="0" spc="40" dirty="0">
                <a:solidFill>
                  <a:srgbClr val="0000FF"/>
                </a:solidFill>
                <a:ea typeface="Microsoft YaHei UI" panose="020B0503020204020204" pitchFamily="34" charset="-122"/>
              </a:rPr>
              <a:t> </a:t>
            </a:r>
            <a:r>
              <a:rPr lang="zh-CN" altLang="zh-CN" sz="1600" b="0" kern="0" spc="40" dirty="0">
                <a:solidFill>
                  <a:srgbClr val="0000FF"/>
                </a:solidFill>
                <a:ea typeface="Microsoft YaHei UI" panose="020B0503020204020204" pitchFamily="34" charset="-122"/>
              </a:rPr>
              <a:t>也较大，且单向的比双向的大，功率越大的电容也越大，极间电容会影响</a:t>
            </a:r>
            <a:r>
              <a:rPr lang="en-US" altLang="zh-CN" sz="1600" b="0" kern="0" spc="40" dirty="0">
                <a:solidFill>
                  <a:srgbClr val="0000FF"/>
                </a:solidFill>
                <a:ea typeface="Microsoft YaHei UI" panose="020B0503020204020204" pitchFamily="34" charset="-122"/>
              </a:rPr>
              <a:t> TVS </a:t>
            </a:r>
            <a:r>
              <a:rPr lang="zh-CN" altLang="zh-CN" sz="1600" b="0" kern="0" spc="40" dirty="0">
                <a:solidFill>
                  <a:srgbClr val="0000FF"/>
                </a:solidFill>
                <a:ea typeface="Microsoft YaHei UI" panose="020B0503020204020204" pitchFamily="34" charset="-122"/>
              </a:rPr>
              <a:t>的响应时间。</a:t>
            </a:r>
            <a:endParaRPr lang="zh-CN" altLang="en-US" sz="1600" b="0" kern="0" spc="40" dirty="0">
              <a:solidFill>
                <a:srgbClr val="0000FF"/>
              </a:solidFill>
              <a:ea typeface="Microsoft YaHei UI" panose="020B0503020204020204" pitchFamily="34" charset="-122"/>
            </a:endParaRPr>
          </a:p>
        </p:txBody>
      </p:sp>
    </p:spTree>
    <p:extLst>
      <p:ext uri="{BB962C8B-B14F-4D97-AF65-F5344CB8AC3E}">
        <p14:creationId xmlns:p14="http://schemas.microsoft.com/office/powerpoint/2010/main" val="3890258916"/>
      </p:ext>
    </p:extLst>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3600400"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瞬态抑制二极管工作原理</a:t>
            </a:r>
          </a:p>
        </p:txBody>
      </p:sp>
      <p:pic>
        <p:nvPicPr>
          <p:cNvPr id="11" name="图片 10" descr="C:\Users\Administrator\AppData\Local\Temp\enhtmlclip\640(232).png">
            <a:extLst>
              <a:ext uri="{FF2B5EF4-FFF2-40B4-BE49-F238E27FC236}">
                <a16:creationId xmlns:a16="http://schemas.microsoft.com/office/drawing/2014/main" id="{DC47D217-4B20-43A7-AD28-F24D697CFAD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03558" y="1772816"/>
            <a:ext cx="4535170" cy="2011680"/>
          </a:xfrm>
          <a:prstGeom prst="rect">
            <a:avLst/>
          </a:prstGeom>
          <a:noFill/>
          <a:ln>
            <a:noFill/>
          </a:ln>
        </p:spPr>
      </p:pic>
      <p:sp>
        <p:nvSpPr>
          <p:cNvPr id="3" name="矩形 2">
            <a:extLst>
              <a:ext uri="{FF2B5EF4-FFF2-40B4-BE49-F238E27FC236}">
                <a16:creationId xmlns:a16="http://schemas.microsoft.com/office/drawing/2014/main" id="{453978F6-EED3-4B0C-87CE-2C76724DB80D}"/>
              </a:ext>
            </a:extLst>
          </p:cNvPr>
          <p:cNvSpPr/>
          <p:nvPr/>
        </p:nvSpPr>
        <p:spPr>
          <a:xfrm>
            <a:off x="395536" y="1772816"/>
            <a:ext cx="4104456" cy="4480842"/>
          </a:xfrm>
          <a:prstGeom prst="rect">
            <a:avLst/>
          </a:prstGeom>
          <a:solidFill>
            <a:schemeClr val="accent3">
              <a:lumMod val="20000"/>
              <a:lumOff val="80000"/>
            </a:schemeClr>
          </a:solidFill>
        </p:spPr>
        <p:txBody>
          <a:bodyPr wrap="square">
            <a:spAutoFit/>
          </a:bodyPr>
          <a:lstStyle/>
          <a:p>
            <a:pPr>
              <a:lnSpc>
                <a:spcPct val="150000"/>
              </a:lnSpc>
            </a:pPr>
            <a:r>
              <a:rPr lang="en-US" altLang="zh-CN" sz="1600" b="0" kern="0" spc="40" dirty="0">
                <a:solidFill>
                  <a:schemeClr val="accent2">
                    <a:lumMod val="50000"/>
                  </a:schemeClr>
                </a:solidFill>
                <a:ea typeface="仿宋_GB2312"/>
              </a:rPr>
              <a:t>      TVS</a:t>
            </a:r>
            <a:r>
              <a:rPr lang="zh-CN" altLang="zh-CN" sz="1600" b="0" kern="0" spc="40" dirty="0">
                <a:solidFill>
                  <a:schemeClr val="accent2">
                    <a:lumMod val="50000"/>
                  </a:schemeClr>
                </a:solidFill>
                <a:ea typeface="仿宋_GB2312"/>
              </a:rPr>
              <a:t>又称雪崩击穿二极管。在浪涌电压作用下，</a:t>
            </a:r>
            <a:r>
              <a:rPr lang="en-US" altLang="zh-CN" sz="1600" b="0" kern="0" spc="40" dirty="0">
                <a:solidFill>
                  <a:schemeClr val="accent2">
                    <a:lumMod val="50000"/>
                  </a:schemeClr>
                </a:solidFill>
                <a:ea typeface="仿宋_GB2312"/>
              </a:rPr>
              <a:t>TVS </a:t>
            </a:r>
            <a:r>
              <a:rPr lang="zh-CN" altLang="zh-CN" sz="1600" b="0" kern="0" spc="40" dirty="0">
                <a:solidFill>
                  <a:schemeClr val="accent2">
                    <a:lumMod val="50000"/>
                  </a:schemeClr>
                </a:solidFill>
                <a:ea typeface="仿宋_GB2312"/>
              </a:rPr>
              <a:t>两极间的电压由额定反向</a:t>
            </a:r>
            <a:r>
              <a:rPr lang="zh-CN" altLang="zh-CN" sz="1600" b="0" kern="0" spc="40" dirty="0">
                <a:solidFill>
                  <a:schemeClr val="accent2">
                    <a:lumMod val="50000"/>
                  </a:schemeClr>
                </a:solidFill>
                <a:ea typeface="仿宋_GB2312"/>
                <a:cs typeface="宋体" panose="02010600030101010101" pitchFamily="2" charset="-122"/>
              </a:rPr>
              <a:t>关断电压</a:t>
            </a:r>
            <a:r>
              <a:rPr lang="en-US" altLang="zh-CN" sz="1600" b="0" kern="0" spc="40" dirty="0">
                <a:solidFill>
                  <a:schemeClr val="accent2">
                    <a:lumMod val="50000"/>
                  </a:schemeClr>
                </a:solidFill>
                <a:ea typeface="仿宋_GB2312"/>
                <a:cs typeface="宋体" panose="02010600030101010101" pitchFamily="2" charset="-122"/>
              </a:rPr>
              <a:t> VWM </a:t>
            </a:r>
            <a:r>
              <a:rPr lang="zh-CN" altLang="zh-CN" sz="1600" b="0" kern="0" spc="40" dirty="0">
                <a:solidFill>
                  <a:schemeClr val="accent2">
                    <a:lumMod val="50000"/>
                  </a:schemeClr>
                </a:solidFill>
                <a:ea typeface="仿宋_GB2312"/>
                <a:cs typeface="宋体" panose="02010600030101010101" pitchFamily="2" charset="-122"/>
              </a:rPr>
              <a:t>上升到击穿电压</a:t>
            </a:r>
            <a:r>
              <a:rPr lang="en-US" altLang="zh-CN" sz="1600" b="0" kern="0" spc="40" dirty="0">
                <a:solidFill>
                  <a:schemeClr val="accent2">
                    <a:lumMod val="50000"/>
                  </a:schemeClr>
                </a:solidFill>
                <a:ea typeface="仿宋_GB2312"/>
                <a:cs typeface="宋体" panose="02010600030101010101" pitchFamily="2" charset="-122"/>
              </a:rPr>
              <a:t> VBR</a:t>
            </a:r>
            <a:r>
              <a:rPr lang="zh-CN" altLang="zh-CN" sz="1600" b="0" kern="0" spc="40" dirty="0">
                <a:solidFill>
                  <a:schemeClr val="accent2">
                    <a:lumMod val="50000"/>
                  </a:schemeClr>
                </a:solidFill>
                <a:ea typeface="仿宋_GB2312"/>
                <a:cs typeface="宋体" panose="02010600030101010101" pitchFamily="2" charset="-122"/>
              </a:rPr>
              <a:t>，而被击穿，随着击穿电流的出现，流过</a:t>
            </a:r>
            <a:r>
              <a:rPr lang="en-US" altLang="zh-CN" sz="1600" b="0" kern="0" spc="40" dirty="0">
                <a:solidFill>
                  <a:schemeClr val="accent2">
                    <a:lumMod val="50000"/>
                  </a:schemeClr>
                </a:solidFill>
                <a:ea typeface="仿宋_GB2312"/>
                <a:cs typeface="宋体" panose="02010600030101010101" pitchFamily="2" charset="-122"/>
              </a:rPr>
              <a:t> TVS </a:t>
            </a:r>
            <a:r>
              <a:rPr lang="zh-CN" altLang="zh-CN" sz="1600" b="0" kern="0" spc="40" dirty="0">
                <a:solidFill>
                  <a:schemeClr val="accent2">
                    <a:lumMod val="50000"/>
                  </a:schemeClr>
                </a:solidFill>
                <a:ea typeface="仿宋_GB2312"/>
                <a:cs typeface="宋体" panose="02010600030101010101" pitchFamily="2" charset="-122"/>
              </a:rPr>
              <a:t>的电流将达到峰值脉冲电流</a:t>
            </a:r>
            <a:r>
              <a:rPr lang="en-US" altLang="zh-CN" sz="1600" b="0" kern="0" spc="40" dirty="0">
                <a:solidFill>
                  <a:schemeClr val="accent2">
                    <a:lumMod val="50000"/>
                  </a:schemeClr>
                </a:solidFill>
                <a:ea typeface="仿宋_GB2312"/>
                <a:cs typeface="宋体" panose="02010600030101010101" pitchFamily="2" charset="-122"/>
              </a:rPr>
              <a:t> IPP</a:t>
            </a:r>
            <a:r>
              <a:rPr lang="zh-CN" altLang="zh-CN" sz="1600" b="0" kern="0" spc="40" dirty="0">
                <a:solidFill>
                  <a:schemeClr val="accent2">
                    <a:lumMod val="50000"/>
                  </a:schemeClr>
                </a:solidFill>
                <a:ea typeface="仿宋_GB2312"/>
                <a:cs typeface="宋体" panose="02010600030101010101" pitchFamily="2" charset="-122"/>
              </a:rPr>
              <a:t>，同时在其两端的电压被钳位到预定的最大钳位电压</a:t>
            </a:r>
            <a:r>
              <a:rPr lang="en-US" altLang="zh-CN" sz="1600" b="0" kern="0" spc="40" dirty="0">
                <a:solidFill>
                  <a:schemeClr val="accent2">
                    <a:lumMod val="50000"/>
                  </a:schemeClr>
                </a:solidFill>
                <a:ea typeface="仿宋_GB2312"/>
                <a:cs typeface="宋体" panose="02010600030101010101" pitchFamily="2" charset="-122"/>
              </a:rPr>
              <a:t> VC </a:t>
            </a:r>
            <a:r>
              <a:rPr lang="zh-CN" altLang="zh-CN" sz="1600" b="0" kern="0" spc="40" dirty="0">
                <a:solidFill>
                  <a:schemeClr val="accent2">
                    <a:lumMod val="50000"/>
                  </a:schemeClr>
                </a:solidFill>
                <a:ea typeface="仿宋_GB2312"/>
                <a:cs typeface="宋体" panose="02010600030101010101" pitchFamily="2" charset="-122"/>
              </a:rPr>
              <a:t>以下，其后，随着脉冲电流按指数衰减，</a:t>
            </a:r>
            <a:r>
              <a:rPr lang="en-US" altLang="zh-CN" sz="1600" b="0" kern="0" spc="40" dirty="0">
                <a:solidFill>
                  <a:schemeClr val="accent2">
                    <a:lumMod val="50000"/>
                  </a:schemeClr>
                </a:solidFill>
                <a:ea typeface="仿宋_GB2312"/>
                <a:cs typeface="宋体" panose="02010600030101010101" pitchFamily="2" charset="-122"/>
              </a:rPr>
              <a:t>TVS </a:t>
            </a:r>
            <a:r>
              <a:rPr lang="zh-CN" altLang="zh-CN" sz="1600" b="0" kern="0" spc="40" dirty="0">
                <a:solidFill>
                  <a:schemeClr val="accent2">
                    <a:lumMod val="50000"/>
                  </a:schemeClr>
                </a:solidFill>
                <a:ea typeface="仿宋_GB2312"/>
                <a:cs typeface="宋体" panose="02010600030101010101" pitchFamily="2" charset="-122"/>
              </a:rPr>
              <a:t>两极间的电压也不断下降，最后恢复到初态；</a:t>
            </a:r>
            <a:r>
              <a:rPr lang="en-US" altLang="zh-CN" sz="1600" b="0" kern="0" spc="40" dirty="0">
                <a:solidFill>
                  <a:schemeClr val="accent2">
                    <a:lumMod val="50000"/>
                  </a:schemeClr>
                </a:solidFill>
                <a:ea typeface="仿宋_GB2312"/>
                <a:cs typeface="宋体" panose="02010600030101010101" pitchFamily="2" charset="-122"/>
              </a:rPr>
              <a:t>TVS </a:t>
            </a:r>
            <a:r>
              <a:rPr lang="zh-CN" altLang="zh-CN" sz="1600" b="0" kern="0" spc="40" dirty="0">
                <a:solidFill>
                  <a:schemeClr val="accent2">
                    <a:lumMod val="50000"/>
                  </a:schemeClr>
                </a:solidFill>
                <a:ea typeface="仿宋_GB2312"/>
                <a:cs typeface="宋体" panose="02010600030101010101" pitchFamily="2" charset="-122"/>
              </a:rPr>
              <a:t>管有单向与双向之分，单向</a:t>
            </a:r>
            <a:r>
              <a:rPr lang="en-US" altLang="zh-CN" sz="1600" b="0" kern="0" spc="40" dirty="0">
                <a:solidFill>
                  <a:schemeClr val="accent2">
                    <a:lumMod val="50000"/>
                  </a:schemeClr>
                </a:solidFill>
                <a:ea typeface="仿宋_GB2312"/>
                <a:cs typeface="宋体" panose="02010600030101010101" pitchFamily="2" charset="-122"/>
              </a:rPr>
              <a:t> TVS </a:t>
            </a:r>
            <a:r>
              <a:rPr lang="zh-CN" altLang="zh-CN" sz="1600" b="0" kern="0" spc="40" dirty="0">
                <a:solidFill>
                  <a:schemeClr val="accent2">
                    <a:lumMod val="50000"/>
                  </a:schemeClr>
                </a:solidFill>
                <a:ea typeface="仿宋_GB2312"/>
                <a:cs typeface="宋体" panose="02010600030101010101" pitchFamily="2" charset="-122"/>
              </a:rPr>
              <a:t>管的特性与稳压二极管相似，双向</a:t>
            </a:r>
            <a:r>
              <a:rPr lang="en-US" altLang="zh-CN" sz="1600" b="0" kern="0" spc="40" dirty="0">
                <a:solidFill>
                  <a:schemeClr val="accent2">
                    <a:lumMod val="50000"/>
                  </a:schemeClr>
                </a:solidFill>
                <a:ea typeface="仿宋_GB2312"/>
                <a:cs typeface="宋体" panose="02010600030101010101" pitchFamily="2" charset="-122"/>
              </a:rPr>
              <a:t> TVS</a:t>
            </a:r>
            <a:r>
              <a:rPr lang="zh-CN" altLang="zh-CN" sz="1600" b="0" kern="0" spc="40" dirty="0">
                <a:solidFill>
                  <a:schemeClr val="accent2">
                    <a:lumMod val="50000"/>
                  </a:schemeClr>
                </a:solidFill>
                <a:ea typeface="仿宋_GB2312"/>
                <a:cs typeface="宋体" panose="02010600030101010101" pitchFamily="2" charset="-122"/>
              </a:rPr>
              <a:t>管的特性相当于两个稳压二极管反向串联。</a:t>
            </a:r>
            <a:endParaRPr lang="zh-CN" altLang="en-US" sz="1600" b="0" dirty="0">
              <a:solidFill>
                <a:schemeClr val="accent2">
                  <a:lumMod val="50000"/>
                </a:schemeClr>
              </a:solidFill>
              <a:ea typeface="仿宋_GB2312"/>
            </a:endParaRPr>
          </a:p>
        </p:txBody>
      </p:sp>
      <p:pic>
        <p:nvPicPr>
          <p:cNvPr id="19" name="图片 18" descr="C:\Users\Administrator\AppData\Local\Temp\enhtmlclip\640(267).png">
            <a:extLst>
              <a:ext uri="{FF2B5EF4-FFF2-40B4-BE49-F238E27FC236}">
                <a16:creationId xmlns:a16="http://schemas.microsoft.com/office/drawing/2014/main" id="{F3C59F3D-484E-4ADB-9E8D-A33D3F2F2C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44010" y="3799238"/>
            <a:ext cx="4394718" cy="2366066"/>
          </a:xfrm>
          <a:prstGeom prst="rect">
            <a:avLst/>
          </a:prstGeom>
          <a:noFill/>
          <a:ln>
            <a:noFill/>
          </a:ln>
        </p:spPr>
      </p:pic>
    </p:spTree>
    <p:extLst>
      <p:ext uri="{BB962C8B-B14F-4D97-AF65-F5344CB8AC3E}">
        <p14:creationId xmlns:p14="http://schemas.microsoft.com/office/powerpoint/2010/main" val="764614503"/>
      </p:ext>
    </p:extLst>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latin typeface="黑体" panose="02010609060101010101" pitchFamily="49" charset="-122"/>
                <a:ea typeface="黑体" panose="02010609060101010101" pitchFamily="49" charset="-122"/>
              </a:rPr>
              <a:t>课程定位</a:t>
            </a:r>
            <a:endParaRPr lang="zh-CN" altLang="en-US" dirty="0">
              <a:solidFill>
                <a:schemeClr val="bg1"/>
              </a:solidFill>
            </a:endParaRPr>
          </a:p>
        </p:txBody>
      </p:sp>
      <p:sp>
        <p:nvSpPr>
          <p:cNvPr id="7" name="圆角矩形 1">
            <a:extLst>
              <a:ext uri="{FF2B5EF4-FFF2-40B4-BE49-F238E27FC236}">
                <a16:creationId xmlns:a16="http://schemas.microsoft.com/office/drawing/2014/main" id="{13F8F468-76B7-4FBE-BB98-D0BBF763F41A}"/>
              </a:ext>
            </a:extLst>
          </p:cNvPr>
          <p:cNvSpPr/>
          <p:nvPr/>
        </p:nvSpPr>
        <p:spPr>
          <a:xfrm>
            <a:off x="1029915" y="5780286"/>
            <a:ext cx="4752528" cy="576064"/>
          </a:xfrm>
          <a:prstGeom prst="roundRect">
            <a:avLst/>
          </a:prstGeom>
          <a:solidFill>
            <a:schemeClr val="bg1"/>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Wingdings" panose="05000000000000000000" pitchFamily="2" charset="2"/>
              <a:buChar char="Ø"/>
            </a:pPr>
            <a:r>
              <a:rPr lang="zh-CN" altLang="en-US" sz="1800" dirty="0">
                <a:solidFill>
                  <a:srgbClr val="FF0000"/>
                </a:solidFill>
              </a:rPr>
              <a:t>本讲在电子产品开发制造过程中的位置。</a:t>
            </a:r>
          </a:p>
        </p:txBody>
      </p:sp>
      <p:pic>
        <p:nvPicPr>
          <p:cNvPr id="6" name="图片 5">
            <a:extLst>
              <a:ext uri="{FF2B5EF4-FFF2-40B4-BE49-F238E27FC236}">
                <a16:creationId xmlns:a16="http://schemas.microsoft.com/office/drawing/2014/main" id="{40EA115E-F410-45CA-9B0C-4EC981DEB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8184" y="2564904"/>
            <a:ext cx="930865" cy="538095"/>
          </a:xfrm>
          <a:prstGeom prst="rect">
            <a:avLst/>
          </a:prstGeom>
        </p:spPr>
      </p:pic>
      <p:sp>
        <p:nvSpPr>
          <p:cNvPr id="10" name="圆角矩形 1">
            <a:extLst>
              <a:ext uri="{FF2B5EF4-FFF2-40B4-BE49-F238E27FC236}">
                <a16:creationId xmlns:a16="http://schemas.microsoft.com/office/drawing/2014/main" id="{DE497B73-5E1D-4F6D-9B1B-63D9CDFFD8A5}"/>
              </a:ext>
            </a:extLst>
          </p:cNvPr>
          <p:cNvSpPr/>
          <p:nvPr/>
        </p:nvSpPr>
        <p:spPr>
          <a:xfrm>
            <a:off x="536617" y="1755796"/>
            <a:ext cx="432048" cy="3346408"/>
          </a:xfrm>
          <a:prstGeom prst="roundRec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800" dirty="0">
                <a:solidFill>
                  <a:srgbClr val="C04C04"/>
                </a:solidFill>
              </a:rPr>
              <a:t>开始管中窥豹之旅</a:t>
            </a:r>
          </a:p>
        </p:txBody>
      </p:sp>
      <p:pic>
        <p:nvPicPr>
          <p:cNvPr id="3" name="图片 2">
            <a:extLst>
              <a:ext uri="{FF2B5EF4-FFF2-40B4-BE49-F238E27FC236}">
                <a16:creationId xmlns:a16="http://schemas.microsoft.com/office/drawing/2014/main" id="{00AE1BA5-CB11-49AE-B8F8-2E2DD04C3F05}"/>
              </a:ext>
            </a:extLst>
          </p:cNvPr>
          <p:cNvPicPr>
            <a:picLocks noChangeAspect="1"/>
          </p:cNvPicPr>
          <p:nvPr/>
        </p:nvPicPr>
        <p:blipFill>
          <a:blip r:embed="rId3"/>
          <a:stretch>
            <a:fillRect/>
          </a:stretch>
        </p:blipFill>
        <p:spPr>
          <a:xfrm>
            <a:off x="968665" y="1075279"/>
            <a:ext cx="6566421" cy="4705007"/>
          </a:xfrm>
          <a:prstGeom prst="rect">
            <a:avLst/>
          </a:prstGeom>
        </p:spPr>
      </p:pic>
    </p:spTree>
    <p:extLst>
      <p:ext uri="{BB962C8B-B14F-4D97-AF65-F5344CB8AC3E}">
        <p14:creationId xmlns:p14="http://schemas.microsoft.com/office/powerpoint/2010/main" val="542674277"/>
      </p:ext>
    </p:extLst>
  </p:cSld>
  <p:clrMapOvr>
    <a:masterClrMapping/>
  </p:clrMapOvr>
  <mc:AlternateContent xmlns:mc="http://schemas.openxmlformats.org/markup-compatibility/2006" xmlns:p14="http://schemas.microsoft.com/office/powerpoint/2010/main">
    <mc:Choice Requires="p14">
      <p:transition spd="slow" p14:dur="2000" advTm="14257"/>
    </mc:Choice>
    <mc:Fallback xmlns="">
      <p:transition spd="slow" advTm="1425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3024336"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瞬态抑制二极管特点</a:t>
            </a:r>
          </a:p>
        </p:txBody>
      </p:sp>
      <p:sp>
        <p:nvSpPr>
          <p:cNvPr id="7" name="矩形 6">
            <a:extLst>
              <a:ext uri="{FF2B5EF4-FFF2-40B4-BE49-F238E27FC236}">
                <a16:creationId xmlns:a16="http://schemas.microsoft.com/office/drawing/2014/main" id="{9AB8FD68-35AE-46ED-B3CB-726177F11E7B}"/>
              </a:ext>
            </a:extLst>
          </p:cNvPr>
          <p:cNvSpPr/>
          <p:nvPr/>
        </p:nvSpPr>
        <p:spPr>
          <a:xfrm>
            <a:off x="395536" y="1821219"/>
            <a:ext cx="4320480" cy="2634567"/>
          </a:xfrm>
          <a:prstGeom prst="rect">
            <a:avLst/>
          </a:prstGeom>
          <a:solidFill>
            <a:schemeClr val="accent6">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en-US" sz="1600" kern="0" spc="40" dirty="0">
                <a:solidFill>
                  <a:srgbClr val="FF0000"/>
                </a:solidFill>
                <a:ea typeface="Microsoft YaHei UI" panose="020B0503020204020204" pitchFamily="34" charset="-122"/>
                <a:cs typeface="宋体" panose="02010600030101010101" pitchFamily="2" charset="-122"/>
              </a:rPr>
              <a:t>缺点：</a:t>
            </a:r>
            <a:endParaRPr lang="en-US" altLang="zh-CN" sz="1600" kern="0" spc="40" dirty="0">
              <a:solidFill>
                <a:srgbClr val="FF0000"/>
              </a:solidFill>
              <a:ea typeface="Microsoft YaHei UI" panose="020B0503020204020204" pitchFamily="34" charset="-122"/>
              <a:cs typeface="宋体" panose="02010600030101010101" pitchFamily="2" charset="-122"/>
            </a:endParaRPr>
          </a:p>
          <a:p>
            <a:pPr>
              <a:lnSpc>
                <a:spcPct val="150000"/>
              </a:lnSpc>
            </a:pPr>
            <a:r>
              <a:rPr lang="en-US" altLang="zh-CN" sz="1600" b="0" kern="0" spc="40" dirty="0">
                <a:solidFill>
                  <a:srgbClr val="0000FF"/>
                </a:solidFill>
                <a:ea typeface="Microsoft YaHei UI" panose="020B0503020204020204" pitchFamily="34" charset="-122"/>
              </a:rPr>
              <a:t>    </a:t>
            </a:r>
            <a:r>
              <a:rPr lang="zh-CN" altLang="zh-CN" sz="1600" b="0" kern="0" spc="40" dirty="0">
                <a:solidFill>
                  <a:srgbClr val="0000FF"/>
                </a:solidFill>
                <a:ea typeface="Microsoft YaHei UI" panose="020B0503020204020204" pitchFamily="34" charset="-122"/>
              </a:rPr>
              <a:t>耐浪涌冲击能力较放电管和压敏电阻差</a:t>
            </a:r>
            <a:r>
              <a:rPr lang="zh-CN" altLang="en-US" sz="1600" b="0" kern="0" spc="40" dirty="0">
                <a:solidFill>
                  <a:srgbClr val="0000FF"/>
                </a:solidFill>
                <a:ea typeface="Microsoft YaHei UI" panose="020B0503020204020204" pitchFamily="34" charset="-122"/>
              </a:rPr>
              <a:t>。</a:t>
            </a:r>
            <a:r>
              <a:rPr lang="zh-CN" altLang="zh-CN" sz="1600" b="0" kern="0" spc="40" dirty="0">
                <a:solidFill>
                  <a:srgbClr val="0000FF"/>
                </a:solidFill>
                <a:ea typeface="Microsoft YaHei UI" panose="020B0503020204020204" pitchFamily="34" charset="-122"/>
              </a:rPr>
              <a:t>通流容量在限压型浪涌保护器中是最小的，一般用于最末级的精细保护，因其通流量小，一般不用于交流电源线路的保护，直流电源的防雷电路使用</a:t>
            </a:r>
            <a:r>
              <a:rPr lang="en-US" altLang="zh-CN" sz="1600" b="0" kern="0" spc="40" dirty="0">
                <a:solidFill>
                  <a:srgbClr val="0000FF"/>
                </a:solidFill>
                <a:ea typeface="Microsoft YaHei UI" panose="020B0503020204020204" pitchFamily="34" charset="-122"/>
              </a:rPr>
              <a:t>TVS</a:t>
            </a:r>
            <a:r>
              <a:rPr lang="zh-CN" altLang="zh-CN" sz="1600" b="0" kern="0" spc="40" dirty="0">
                <a:solidFill>
                  <a:srgbClr val="0000FF"/>
                </a:solidFill>
                <a:ea typeface="Microsoft YaHei UI" panose="020B0503020204020204" pitchFamily="34" charset="-122"/>
              </a:rPr>
              <a:t>管时，一般还需要与压敏电阻等通流容量大的器件配合使用。</a:t>
            </a:r>
            <a:endParaRPr lang="zh-CN" altLang="en-US" sz="1600" b="0" kern="0" spc="40" dirty="0">
              <a:solidFill>
                <a:srgbClr val="0000FF"/>
              </a:solidFill>
              <a:ea typeface="Microsoft YaHei UI" panose="020B0503020204020204" pitchFamily="34" charset="-122"/>
            </a:endParaRPr>
          </a:p>
        </p:txBody>
      </p:sp>
      <p:sp>
        <p:nvSpPr>
          <p:cNvPr id="9" name="矩形 8">
            <a:extLst>
              <a:ext uri="{FF2B5EF4-FFF2-40B4-BE49-F238E27FC236}">
                <a16:creationId xmlns:a16="http://schemas.microsoft.com/office/drawing/2014/main" id="{67754E34-F787-4772-9836-6FE44358F2E9}"/>
              </a:ext>
            </a:extLst>
          </p:cNvPr>
          <p:cNvSpPr/>
          <p:nvPr/>
        </p:nvSpPr>
        <p:spPr>
          <a:xfrm>
            <a:off x="4716016" y="1498016"/>
            <a:ext cx="4320480" cy="4850559"/>
          </a:xfrm>
          <a:prstGeom prst="rect">
            <a:avLst/>
          </a:prstGeom>
          <a:solidFill>
            <a:schemeClr val="accent5">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zh-CN" altLang="en-US" sz="1600" kern="0" spc="40" dirty="0">
                <a:solidFill>
                  <a:srgbClr val="FF0000"/>
                </a:solidFill>
                <a:ea typeface="Microsoft YaHei UI" panose="020B0503020204020204" pitchFamily="34" charset="-122"/>
                <a:cs typeface="宋体" panose="02010600030101010101" pitchFamily="2" charset="-122"/>
              </a:rPr>
              <a:t>优点：</a:t>
            </a:r>
            <a:endParaRPr lang="en-US" altLang="zh-CN" sz="1600" kern="0" spc="40" dirty="0">
              <a:solidFill>
                <a:srgbClr val="FF0000"/>
              </a:solidFill>
              <a:ea typeface="Microsoft YaHei UI" panose="020B0503020204020204" pitchFamily="34" charset="-122"/>
              <a:cs typeface="宋体" panose="02010600030101010101" pitchFamily="2" charset="-122"/>
            </a:endParaRPr>
          </a:p>
          <a:p>
            <a:pPr>
              <a:lnSpc>
                <a:spcPct val="150000"/>
              </a:lnSpc>
            </a:pPr>
            <a:r>
              <a:rPr lang="en-US" altLang="zh-CN" sz="1600" b="0" kern="0" spc="40" dirty="0">
                <a:solidFill>
                  <a:srgbClr val="0000FF"/>
                </a:solidFill>
                <a:ea typeface="Microsoft YaHei UI" panose="020B0503020204020204" pitchFamily="34" charset="-122"/>
              </a:rPr>
              <a:t>    </a:t>
            </a:r>
            <a:r>
              <a:rPr lang="zh-CN" altLang="zh-CN" sz="1600" b="0" kern="0" spc="40" dirty="0">
                <a:solidFill>
                  <a:srgbClr val="0000FF"/>
                </a:solidFill>
                <a:ea typeface="Microsoft YaHei UI" panose="020B0503020204020204" pitchFamily="34" charset="-122"/>
              </a:rPr>
              <a:t>响应速度快（为</a:t>
            </a:r>
            <a:r>
              <a:rPr lang="en-US" altLang="zh-CN" sz="1600" b="0" kern="0" spc="40" dirty="0">
                <a:solidFill>
                  <a:srgbClr val="0000FF"/>
                </a:solidFill>
                <a:ea typeface="Microsoft YaHei UI" panose="020B0503020204020204" pitchFamily="34" charset="-122"/>
              </a:rPr>
              <a:t> ns </a:t>
            </a:r>
            <a:r>
              <a:rPr lang="zh-CN" altLang="zh-CN" sz="1600" b="0" kern="0" spc="40" dirty="0">
                <a:solidFill>
                  <a:srgbClr val="0000FF"/>
                </a:solidFill>
                <a:ea typeface="Microsoft YaHei UI" panose="020B0503020204020204" pitchFamily="34" charset="-122"/>
              </a:rPr>
              <a:t>级）、瞬态功率大、漏电流低；其</a:t>
            </a:r>
            <a:r>
              <a:rPr lang="en-US" altLang="zh-CN" sz="1600" b="0" kern="0" spc="40" dirty="0">
                <a:solidFill>
                  <a:srgbClr val="0000FF"/>
                </a:solidFill>
                <a:ea typeface="Microsoft YaHei UI" panose="020B0503020204020204" pitchFamily="34" charset="-122"/>
              </a:rPr>
              <a:t> 10/1000</a:t>
            </a:r>
            <a:r>
              <a:rPr lang="zh-CN" altLang="zh-CN" sz="1600" b="0" kern="0" spc="40" dirty="0">
                <a:solidFill>
                  <a:srgbClr val="0000FF"/>
                </a:solidFill>
                <a:ea typeface="Microsoft YaHei UI" panose="020B0503020204020204" pitchFamily="34" charset="-122"/>
              </a:rPr>
              <a:t>μ</a:t>
            </a:r>
            <a:r>
              <a:rPr lang="en-US" altLang="zh-CN" sz="1600" b="0" kern="0" spc="40" dirty="0">
                <a:solidFill>
                  <a:srgbClr val="0000FF"/>
                </a:solidFill>
                <a:ea typeface="Microsoft YaHei UI" panose="020B0503020204020204" pitchFamily="34" charset="-122"/>
              </a:rPr>
              <a:t>s </a:t>
            </a:r>
            <a:r>
              <a:rPr lang="zh-CN" altLang="zh-CN" sz="1600" b="0" kern="0" spc="40" dirty="0">
                <a:solidFill>
                  <a:srgbClr val="0000FF"/>
                </a:solidFill>
                <a:ea typeface="Microsoft YaHei UI" panose="020B0503020204020204" pitchFamily="34" charset="-122"/>
              </a:rPr>
              <a:t>波脉冲功率从</a:t>
            </a:r>
            <a:r>
              <a:rPr lang="en-US" altLang="zh-CN" sz="1600" b="0" kern="0" spc="40" dirty="0">
                <a:solidFill>
                  <a:srgbClr val="0000FF"/>
                </a:solidFill>
                <a:ea typeface="Microsoft YaHei UI" panose="020B0503020204020204" pitchFamily="34" charset="-122"/>
              </a:rPr>
              <a:t> 400W</a:t>
            </a:r>
            <a:r>
              <a:rPr lang="zh-CN" altLang="zh-CN" sz="1600" b="0" kern="0" spc="40" dirty="0">
                <a:solidFill>
                  <a:srgbClr val="0000FF"/>
                </a:solidFill>
                <a:ea typeface="Microsoft YaHei UI" panose="020B0503020204020204" pitchFamily="34" charset="-122"/>
              </a:rPr>
              <a:t>～</a:t>
            </a:r>
            <a:r>
              <a:rPr lang="en-US" altLang="zh-CN" sz="1600" b="0" kern="0" spc="40" dirty="0">
                <a:solidFill>
                  <a:srgbClr val="0000FF"/>
                </a:solidFill>
                <a:ea typeface="Microsoft YaHei UI" panose="020B0503020204020204" pitchFamily="34" charset="-122"/>
              </a:rPr>
              <a:t>30KW</a:t>
            </a:r>
            <a:r>
              <a:rPr lang="zh-CN" altLang="zh-CN" sz="1600" b="0" kern="0" spc="40" dirty="0">
                <a:solidFill>
                  <a:srgbClr val="0000FF"/>
                </a:solidFill>
                <a:ea typeface="Microsoft YaHei UI" panose="020B0503020204020204" pitchFamily="34" charset="-122"/>
              </a:rPr>
              <a:t>，脉冲峰值电流从</a:t>
            </a:r>
            <a:r>
              <a:rPr lang="en-US" altLang="zh-CN" sz="1600" b="0" kern="0" spc="40" dirty="0">
                <a:solidFill>
                  <a:srgbClr val="0000FF"/>
                </a:solidFill>
                <a:ea typeface="Microsoft YaHei UI" panose="020B0503020204020204" pitchFamily="34" charset="-122"/>
              </a:rPr>
              <a:t> 0.52A</a:t>
            </a:r>
            <a:r>
              <a:rPr lang="zh-CN" altLang="zh-CN" sz="1600" b="0" kern="0" spc="40" dirty="0">
                <a:solidFill>
                  <a:srgbClr val="0000FF"/>
                </a:solidFill>
                <a:ea typeface="Microsoft YaHei UI" panose="020B0503020204020204" pitchFamily="34" charset="-122"/>
              </a:rPr>
              <a:t>～</a:t>
            </a:r>
            <a:r>
              <a:rPr lang="en-US" altLang="zh-CN" sz="1600" b="0" kern="0" spc="40" dirty="0">
                <a:solidFill>
                  <a:srgbClr val="0000FF"/>
                </a:solidFill>
                <a:ea typeface="Microsoft YaHei UI" panose="020B0503020204020204" pitchFamily="34" charset="-122"/>
              </a:rPr>
              <a:t>544A</a:t>
            </a:r>
            <a:r>
              <a:rPr lang="zh-CN" altLang="zh-CN" sz="1600" b="0" kern="0" spc="40" dirty="0">
                <a:solidFill>
                  <a:srgbClr val="0000FF"/>
                </a:solidFill>
                <a:ea typeface="Microsoft YaHei UI" panose="020B0503020204020204" pitchFamily="34" charset="-122"/>
              </a:rPr>
              <a:t>；击穿电压有从</a:t>
            </a:r>
            <a:r>
              <a:rPr lang="en-US" altLang="zh-CN" sz="1600" b="0" kern="0" spc="40" dirty="0">
                <a:solidFill>
                  <a:srgbClr val="0000FF"/>
                </a:solidFill>
                <a:ea typeface="Microsoft YaHei UI" panose="020B0503020204020204" pitchFamily="34" charset="-122"/>
              </a:rPr>
              <a:t> 6.8V</a:t>
            </a:r>
            <a:r>
              <a:rPr lang="zh-CN" altLang="zh-CN" sz="1600" b="0" kern="0" spc="40" dirty="0">
                <a:solidFill>
                  <a:srgbClr val="0000FF"/>
                </a:solidFill>
                <a:ea typeface="Microsoft YaHei UI" panose="020B0503020204020204" pitchFamily="34" charset="-122"/>
              </a:rPr>
              <a:t>～</a:t>
            </a:r>
            <a:r>
              <a:rPr lang="en-US" altLang="zh-CN" sz="1600" b="0" kern="0" spc="40" dirty="0">
                <a:solidFill>
                  <a:srgbClr val="0000FF"/>
                </a:solidFill>
                <a:ea typeface="Microsoft YaHei UI" panose="020B0503020204020204" pitchFamily="34" charset="-122"/>
              </a:rPr>
              <a:t>550V </a:t>
            </a:r>
            <a:r>
              <a:rPr lang="zh-CN" altLang="zh-CN" sz="1600" b="0" kern="0" spc="40" dirty="0">
                <a:solidFill>
                  <a:srgbClr val="0000FF"/>
                </a:solidFill>
                <a:ea typeface="Microsoft YaHei UI" panose="020B0503020204020204" pitchFamily="34" charset="-122"/>
              </a:rPr>
              <a:t>的系列值，便于各种不同电压的电路使用。</a:t>
            </a:r>
            <a:r>
              <a:rPr lang="zh-CN" altLang="en-US" sz="1600" b="0" kern="0" spc="40" dirty="0">
                <a:solidFill>
                  <a:srgbClr val="0000FF"/>
                </a:solidFill>
                <a:ea typeface="Microsoft YaHei UI" panose="020B0503020204020204" pitchFamily="34" charset="-122"/>
              </a:rPr>
              <a:t>其</a:t>
            </a:r>
            <a:r>
              <a:rPr lang="zh-CN" altLang="zh-CN" sz="1600" b="0" kern="0" spc="40" dirty="0">
                <a:solidFill>
                  <a:srgbClr val="0000FF"/>
                </a:solidFill>
                <a:ea typeface="Microsoft YaHei UI" panose="020B0503020204020204" pitchFamily="34" charset="-122"/>
              </a:rPr>
              <a:t>非线性特性比压敏电阻好，可以获得比压敏电阻更理想的残压输出。在很多需要精细保护的电子电路中，应用</a:t>
            </a:r>
            <a:r>
              <a:rPr lang="en-US" altLang="zh-CN" sz="1600" b="0" kern="0" spc="40" dirty="0">
                <a:solidFill>
                  <a:srgbClr val="0000FF"/>
                </a:solidFill>
                <a:ea typeface="Microsoft YaHei UI" panose="020B0503020204020204" pitchFamily="34" charset="-122"/>
              </a:rPr>
              <a:t>TVS</a:t>
            </a:r>
            <a:r>
              <a:rPr lang="zh-CN" altLang="zh-CN" sz="1600" b="0" kern="0" spc="40" dirty="0">
                <a:solidFill>
                  <a:srgbClr val="0000FF"/>
                </a:solidFill>
                <a:ea typeface="Microsoft YaHei UI" panose="020B0503020204020204" pitchFamily="34" charset="-122"/>
              </a:rPr>
              <a:t>管是比较好的选择。</a:t>
            </a:r>
            <a:r>
              <a:rPr lang="en-US" altLang="zh-CN" sz="1600" b="0" kern="0" spc="40" dirty="0">
                <a:solidFill>
                  <a:srgbClr val="0000FF"/>
                </a:solidFill>
                <a:ea typeface="Microsoft YaHei UI" panose="020B0503020204020204" pitchFamily="34" charset="-122"/>
              </a:rPr>
              <a:t>TVS</a:t>
            </a:r>
            <a:r>
              <a:rPr lang="zh-CN" altLang="zh-CN" sz="1600" b="0" kern="0" spc="40" dirty="0">
                <a:solidFill>
                  <a:srgbClr val="0000FF"/>
                </a:solidFill>
                <a:ea typeface="Microsoft YaHei UI" panose="020B0503020204020204" pitchFamily="34" charset="-122"/>
              </a:rPr>
              <a:t>管便于集成，很适合在单板上使用。可灵活选用单向或双向保护器件，在单极性的信号电路和直流电源电路中，选用单向</a:t>
            </a:r>
            <a:r>
              <a:rPr lang="en-US" altLang="zh-CN" sz="1600" b="0" kern="0" spc="40" dirty="0">
                <a:solidFill>
                  <a:srgbClr val="0000FF"/>
                </a:solidFill>
                <a:ea typeface="Microsoft YaHei UI" panose="020B0503020204020204" pitchFamily="34" charset="-122"/>
              </a:rPr>
              <a:t>TVS</a:t>
            </a:r>
            <a:r>
              <a:rPr lang="zh-CN" altLang="zh-CN" sz="1600" b="0" kern="0" spc="40" dirty="0">
                <a:solidFill>
                  <a:srgbClr val="0000FF"/>
                </a:solidFill>
                <a:ea typeface="Microsoft YaHei UI" panose="020B0503020204020204" pitchFamily="34" charset="-122"/>
              </a:rPr>
              <a:t>管，可以获得比较低的残压。</a:t>
            </a:r>
            <a:endParaRPr lang="zh-CN" altLang="en-US" sz="1600" b="0" kern="0" spc="40" dirty="0">
              <a:solidFill>
                <a:srgbClr val="0000FF"/>
              </a:solidFill>
              <a:ea typeface="Microsoft YaHei UI" panose="020B0503020204020204" pitchFamily="34" charset="-122"/>
            </a:endParaRPr>
          </a:p>
        </p:txBody>
      </p:sp>
      <p:sp>
        <p:nvSpPr>
          <p:cNvPr id="16" name="矩形 15">
            <a:extLst>
              <a:ext uri="{FF2B5EF4-FFF2-40B4-BE49-F238E27FC236}">
                <a16:creationId xmlns:a16="http://schemas.microsoft.com/office/drawing/2014/main" id="{258D5825-1192-4E3D-B46E-29DFC523E22D}"/>
              </a:ext>
            </a:extLst>
          </p:cNvPr>
          <p:cNvSpPr/>
          <p:nvPr/>
        </p:nvSpPr>
        <p:spPr>
          <a:xfrm>
            <a:off x="395536" y="4448311"/>
            <a:ext cx="4320480" cy="1900264"/>
          </a:xfrm>
          <a:prstGeom prst="rect">
            <a:avLst/>
          </a:prstGeom>
          <a:solidFill>
            <a:schemeClr val="accent3">
              <a:lumMod val="20000"/>
              <a:lumOff val="80000"/>
            </a:schemeClr>
          </a:solidFill>
        </p:spPr>
        <p:txBody>
          <a:bodyPr wrap="square">
            <a:spAutoFit/>
          </a:bodyPr>
          <a:lstStyle/>
          <a:p>
            <a:pPr marL="285750" indent="-285750" algn="just">
              <a:lnSpc>
                <a:spcPct val="150000"/>
              </a:lnSpc>
              <a:spcAft>
                <a:spcPts val="0"/>
              </a:spcAft>
              <a:buFont typeface="Wingdings" panose="05000000000000000000" pitchFamily="2" charset="2"/>
              <a:buChar char="u"/>
            </a:pPr>
            <a:r>
              <a:rPr lang="zh-CN" altLang="en-US" sz="1600" kern="0" spc="40" dirty="0">
                <a:solidFill>
                  <a:srgbClr val="FF0000"/>
                </a:solidFill>
                <a:latin typeface="等线" panose="02010600030101010101" pitchFamily="2" charset="-122"/>
                <a:ea typeface="Microsoft YaHei UI" panose="020B0503020204020204" pitchFamily="34" charset="-122"/>
                <a:cs typeface="宋体" panose="02010600030101010101" pitchFamily="2" charset="-122"/>
              </a:rPr>
              <a:t>用途：</a:t>
            </a:r>
            <a:endParaRPr lang="en-US" altLang="zh-CN" sz="1600" kern="0" spc="40" dirty="0">
              <a:solidFill>
                <a:srgbClr val="FF0000"/>
              </a:solidFill>
              <a:latin typeface="等线" panose="02010600030101010101" pitchFamily="2" charset="-122"/>
              <a:ea typeface="Microsoft YaHei UI" panose="020B0503020204020204" pitchFamily="34" charset="-122"/>
              <a:cs typeface="宋体" panose="02010600030101010101" pitchFamily="2" charset="-122"/>
            </a:endParaRPr>
          </a:p>
          <a:p>
            <a:pPr algn="just">
              <a:lnSpc>
                <a:spcPct val="150000"/>
              </a:lnSpc>
              <a:spcAft>
                <a:spcPts val="0"/>
              </a:spcAft>
            </a:pPr>
            <a:r>
              <a:rPr lang="en-US" altLang="zh-CN" sz="1600" b="0" kern="0" spc="40" dirty="0">
                <a:solidFill>
                  <a:srgbClr val="7030A0"/>
                </a:solidFill>
                <a:latin typeface="等线" panose="02010600030101010101" pitchFamily="2" charset="-122"/>
                <a:ea typeface="Microsoft YaHei UI" panose="020B0503020204020204" pitchFamily="34" charset="-122"/>
              </a:rPr>
              <a:t>    </a:t>
            </a:r>
            <a:r>
              <a:rPr lang="zh-CN" altLang="zh-CN" sz="1600" b="0" kern="0" spc="40" dirty="0">
                <a:solidFill>
                  <a:srgbClr val="7030A0"/>
                </a:solidFill>
                <a:latin typeface="等线" panose="02010600030101010101" pitchFamily="2" charset="-122"/>
                <a:ea typeface="Microsoft YaHei UI" panose="020B0503020204020204" pitchFamily="34" charset="-122"/>
              </a:rPr>
              <a:t>主要可用于直流电源、信号线路、天馈线路的防雷保护。通常用于二级保护。基本都会是用于在陶瓷气体放电管之后的二级保护，也有用户直接将其用于产品的一级保护。</a:t>
            </a:r>
            <a:endParaRPr lang="zh-CN" altLang="en-US" sz="1600" b="0" kern="0" spc="40" dirty="0">
              <a:solidFill>
                <a:srgbClr val="7030A0"/>
              </a:solidFill>
              <a:latin typeface="等线" panose="02010600030101010101" pitchFamily="2" charset="-122"/>
              <a:ea typeface="Microsoft YaHei UI" panose="020B0503020204020204" pitchFamily="34" charset="-122"/>
            </a:endParaRPr>
          </a:p>
        </p:txBody>
      </p:sp>
    </p:spTree>
    <p:extLst>
      <p:ext uri="{BB962C8B-B14F-4D97-AF65-F5344CB8AC3E}">
        <p14:creationId xmlns:p14="http://schemas.microsoft.com/office/powerpoint/2010/main" val="2952110990"/>
      </p:ext>
    </p:extLst>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10" name="矩形 4">
            <a:extLst>
              <a:ext uri="{FF2B5EF4-FFF2-40B4-BE49-F238E27FC236}">
                <a16:creationId xmlns:a16="http://schemas.microsoft.com/office/drawing/2014/main" id="{11C9866D-5DB4-4636-AB5B-1CD54005B806}"/>
              </a:ext>
            </a:extLst>
          </p:cNvPr>
          <p:cNvSpPr>
            <a:spLocks noChangeArrowheads="1"/>
          </p:cNvSpPr>
          <p:nvPr/>
        </p:nvSpPr>
        <p:spPr bwMode="auto">
          <a:xfrm>
            <a:off x="400236" y="1034215"/>
            <a:ext cx="5107868"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瞬态抑制二极管设计使用注意事项</a:t>
            </a:r>
          </a:p>
        </p:txBody>
      </p:sp>
      <p:sp>
        <p:nvSpPr>
          <p:cNvPr id="4" name="矩形 3">
            <a:extLst>
              <a:ext uri="{FF2B5EF4-FFF2-40B4-BE49-F238E27FC236}">
                <a16:creationId xmlns:a16="http://schemas.microsoft.com/office/drawing/2014/main" id="{E5F4C41B-2D40-4DF2-9C16-013E8B56E2D5}"/>
              </a:ext>
            </a:extLst>
          </p:cNvPr>
          <p:cNvSpPr/>
          <p:nvPr/>
        </p:nvSpPr>
        <p:spPr>
          <a:xfrm>
            <a:off x="395536" y="1582162"/>
            <a:ext cx="8352928" cy="646331"/>
          </a:xfrm>
          <a:prstGeom prst="rect">
            <a:avLst/>
          </a:prstGeom>
          <a:solidFill>
            <a:schemeClr val="accent4">
              <a:lumMod val="20000"/>
              <a:lumOff val="80000"/>
            </a:schemeClr>
          </a:solidFill>
        </p:spPr>
        <p:txBody>
          <a:bodyPr wrap="square">
            <a:spAutoFit/>
          </a:bodyPr>
          <a:lstStyle/>
          <a:p>
            <a:pPr marL="400050" indent="-400050">
              <a:buFont typeface="+mj-lt"/>
              <a:buAutoNum type="romanUcPeriod"/>
            </a:pPr>
            <a:r>
              <a:rPr lang="zh-CN" altLang="zh-CN" sz="1800" b="0" kern="0" spc="75" dirty="0">
                <a:solidFill>
                  <a:schemeClr val="accent2">
                    <a:lumMod val="50000"/>
                  </a:schemeClr>
                </a:solidFill>
                <a:ea typeface="仿宋_GB2312"/>
                <a:cs typeface="宋体" panose="02010600030101010101" pitchFamily="2" charset="-122"/>
              </a:rPr>
              <a:t>选择</a:t>
            </a:r>
            <a:r>
              <a:rPr lang="en-US" altLang="zh-CN" sz="1800" b="0" kern="0" spc="75" dirty="0">
                <a:solidFill>
                  <a:schemeClr val="accent2">
                    <a:lumMod val="50000"/>
                  </a:schemeClr>
                </a:solidFill>
                <a:ea typeface="仿宋_GB2312"/>
                <a:cs typeface="宋体" panose="02010600030101010101" pitchFamily="2" charset="-122"/>
              </a:rPr>
              <a:t>TVS</a:t>
            </a:r>
            <a:r>
              <a:rPr lang="zh-CN" altLang="zh-CN" sz="1800" b="0" kern="0" spc="75" dirty="0">
                <a:solidFill>
                  <a:schemeClr val="accent2">
                    <a:lumMod val="50000"/>
                  </a:schemeClr>
                </a:solidFill>
                <a:ea typeface="仿宋_GB2312"/>
                <a:cs typeface="宋体" panose="02010600030101010101" pitchFamily="2" charset="-122"/>
              </a:rPr>
              <a:t>最高</a:t>
            </a:r>
            <a:r>
              <a:rPr lang="zh-CN" altLang="zh-CN" sz="1800" b="0" kern="0" spc="75" dirty="0">
                <a:solidFill>
                  <a:schemeClr val="accent2">
                    <a:lumMod val="50000"/>
                  </a:schemeClr>
                </a:solidFill>
                <a:ea typeface="仿宋_GB2312"/>
              </a:rPr>
              <a:t>工作电压</a:t>
            </a:r>
            <a:r>
              <a:rPr lang="en-US" altLang="zh-CN" sz="1800" b="0" kern="0" spc="75" dirty="0" err="1">
                <a:solidFill>
                  <a:schemeClr val="accent2">
                    <a:lumMod val="50000"/>
                  </a:schemeClr>
                </a:solidFill>
                <a:ea typeface="仿宋_GB2312"/>
              </a:rPr>
              <a:t>Vrmw</a:t>
            </a:r>
            <a:r>
              <a:rPr lang="zh-CN" altLang="en-US" sz="1800" b="0" kern="0" spc="75" dirty="0">
                <a:solidFill>
                  <a:schemeClr val="accent2">
                    <a:lumMod val="50000"/>
                  </a:schemeClr>
                </a:solidFill>
                <a:ea typeface="仿宋_GB2312"/>
              </a:rPr>
              <a:t>，</a:t>
            </a:r>
            <a:r>
              <a:rPr lang="en-US" altLang="zh-CN" sz="1800" b="0" kern="0" spc="75" dirty="0">
                <a:solidFill>
                  <a:schemeClr val="accent2">
                    <a:lumMod val="50000"/>
                  </a:schemeClr>
                </a:solidFill>
                <a:ea typeface="仿宋_GB2312"/>
              </a:rPr>
              <a:t>Vrwm≈1.1~1.2*VCC</a:t>
            </a:r>
            <a:r>
              <a:rPr lang="zh-CN" altLang="en-US" sz="1800" b="0" kern="0" spc="75" dirty="0">
                <a:solidFill>
                  <a:schemeClr val="accent2">
                    <a:lumMod val="50000"/>
                  </a:schemeClr>
                </a:solidFill>
                <a:ea typeface="仿宋_GB2312"/>
              </a:rPr>
              <a:t>，</a:t>
            </a:r>
            <a:r>
              <a:rPr lang="zh-CN" altLang="zh-CN" sz="1800" b="0" kern="0" spc="75" dirty="0">
                <a:solidFill>
                  <a:schemeClr val="accent2">
                    <a:lumMod val="50000"/>
                  </a:schemeClr>
                </a:solidFill>
                <a:ea typeface="仿宋_GB2312"/>
              </a:rPr>
              <a:t>其中</a:t>
            </a:r>
            <a:r>
              <a:rPr lang="en-US" altLang="zh-CN" sz="1800" b="0" kern="0" spc="75" dirty="0">
                <a:solidFill>
                  <a:schemeClr val="accent2">
                    <a:lumMod val="50000"/>
                  </a:schemeClr>
                </a:solidFill>
                <a:ea typeface="仿宋_GB2312"/>
              </a:rPr>
              <a:t>VCC</a:t>
            </a:r>
            <a:r>
              <a:rPr lang="zh-CN" altLang="zh-CN" sz="1800" b="0" kern="0" spc="75" dirty="0">
                <a:solidFill>
                  <a:schemeClr val="accent2">
                    <a:lumMod val="50000"/>
                  </a:schemeClr>
                </a:solidFill>
                <a:ea typeface="仿宋_GB2312"/>
              </a:rPr>
              <a:t>为电路的最高工作电压。</a:t>
            </a:r>
            <a:endParaRPr lang="zh-CN" altLang="en-US" sz="1800" b="0" kern="0" spc="75" dirty="0">
              <a:solidFill>
                <a:schemeClr val="accent2">
                  <a:lumMod val="50000"/>
                </a:schemeClr>
              </a:solidFill>
              <a:ea typeface="仿宋_GB2312"/>
            </a:endParaRPr>
          </a:p>
        </p:txBody>
      </p:sp>
      <p:sp>
        <p:nvSpPr>
          <p:cNvPr id="12" name="矩形 11">
            <a:extLst>
              <a:ext uri="{FF2B5EF4-FFF2-40B4-BE49-F238E27FC236}">
                <a16:creationId xmlns:a16="http://schemas.microsoft.com/office/drawing/2014/main" id="{FFAEE696-1188-4977-B630-6F5D961F83E3}"/>
              </a:ext>
            </a:extLst>
          </p:cNvPr>
          <p:cNvSpPr/>
          <p:nvPr/>
        </p:nvSpPr>
        <p:spPr>
          <a:xfrm>
            <a:off x="395536" y="2228493"/>
            <a:ext cx="8352928" cy="369332"/>
          </a:xfrm>
          <a:prstGeom prst="rect">
            <a:avLst/>
          </a:prstGeom>
          <a:solidFill>
            <a:schemeClr val="accent6">
              <a:lumMod val="20000"/>
              <a:lumOff val="80000"/>
            </a:schemeClr>
          </a:solidFill>
        </p:spPr>
        <p:txBody>
          <a:bodyPr wrap="square">
            <a:spAutoFit/>
          </a:bodyPr>
          <a:lstStyle/>
          <a:p>
            <a:pPr marL="400050" indent="-400050">
              <a:buFont typeface="+mj-lt"/>
              <a:buAutoNum type="romanUcPeriod" startAt="2"/>
            </a:pPr>
            <a:r>
              <a:rPr lang="zh-CN" altLang="zh-CN" sz="1800" b="0" kern="0" spc="40" dirty="0">
                <a:solidFill>
                  <a:schemeClr val="tx2"/>
                </a:solidFill>
                <a:ea typeface="仿宋_GB2312"/>
              </a:rPr>
              <a:t>选择</a:t>
            </a:r>
            <a:r>
              <a:rPr lang="en-US" altLang="zh-CN" sz="1800" b="0" kern="0" spc="40" dirty="0">
                <a:solidFill>
                  <a:schemeClr val="tx2"/>
                </a:solidFill>
                <a:ea typeface="仿宋_GB2312"/>
              </a:rPr>
              <a:t>TVS</a:t>
            </a:r>
            <a:r>
              <a:rPr lang="zh-CN" altLang="zh-CN" sz="1800" b="0" kern="0" spc="40" dirty="0">
                <a:solidFill>
                  <a:schemeClr val="tx2"/>
                </a:solidFill>
                <a:ea typeface="仿宋_GB2312"/>
              </a:rPr>
              <a:t>钳位电压</a:t>
            </a:r>
            <a:r>
              <a:rPr lang="en-US" altLang="zh-CN" sz="1800" b="0" kern="0" spc="40" dirty="0">
                <a:solidFill>
                  <a:schemeClr val="tx2"/>
                </a:solidFill>
                <a:ea typeface="仿宋_GB2312"/>
              </a:rPr>
              <a:t>VC</a:t>
            </a:r>
            <a:r>
              <a:rPr lang="zh-CN" altLang="en-US" sz="1800" b="0" kern="0" spc="40" dirty="0">
                <a:solidFill>
                  <a:schemeClr val="tx2"/>
                </a:solidFill>
                <a:ea typeface="仿宋_GB2312"/>
              </a:rPr>
              <a:t>，</a:t>
            </a:r>
            <a:r>
              <a:rPr lang="en-US" altLang="zh-CN" sz="1800" b="0" kern="0" spc="40" dirty="0">
                <a:solidFill>
                  <a:schemeClr val="tx2"/>
                </a:solidFill>
                <a:ea typeface="仿宋_GB2312"/>
              </a:rPr>
              <a:t>VC</a:t>
            </a:r>
            <a:r>
              <a:rPr lang="zh-CN" altLang="zh-CN" sz="1800" b="0" kern="0" spc="40" dirty="0">
                <a:solidFill>
                  <a:schemeClr val="tx2"/>
                </a:solidFill>
                <a:ea typeface="仿宋_GB2312"/>
              </a:rPr>
              <a:t>＜</a:t>
            </a:r>
            <a:r>
              <a:rPr lang="en-US" altLang="zh-CN" sz="1800" b="0" kern="0" spc="40" dirty="0">
                <a:solidFill>
                  <a:schemeClr val="tx2"/>
                </a:solidFill>
                <a:ea typeface="仿宋_GB2312"/>
              </a:rPr>
              <a:t>Vmax </a:t>
            </a:r>
            <a:r>
              <a:rPr lang="zh-CN" altLang="zh-CN" sz="1800" b="0" kern="0" spc="40" dirty="0">
                <a:solidFill>
                  <a:schemeClr val="tx2"/>
                </a:solidFill>
                <a:ea typeface="仿宋_GB2312"/>
              </a:rPr>
              <a:t>；其中</a:t>
            </a:r>
            <a:r>
              <a:rPr lang="en-US" altLang="zh-CN" sz="1800" b="0" kern="0" spc="40" dirty="0">
                <a:solidFill>
                  <a:schemeClr val="tx2"/>
                </a:solidFill>
                <a:ea typeface="仿宋_GB2312"/>
              </a:rPr>
              <a:t>Vmax</a:t>
            </a:r>
            <a:r>
              <a:rPr lang="zh-CN" altLang="zh-CN" sz="1800" b="0" kern="0" spc="40" dirty="0">
                <a:solidFill>
                  <a:schemeClr val="tx2"/>
                </a:solidFill>
                <a:ea typeface="仿宋_GB2312"/>
              </a:rPr>
              <a:t>为电路能承受的最高电压</a:t>
            </a:r>
            <a:endParaRPr lang="zh-CN" altLang="en-US" sz="1800" b="0" kern="0" spc="40" dirty="0">
              <a:solidFill>
                <a:schemeClr val="tx2"/>
              </a:solidFill>
              <a:ea typeface="仿宋_GB2312"/>
            </a:endParaRPr>
          </a:p>
        </p:txBody>
      </p:sp>
      <p:sp>
        <p:nvSpPr>
          <p:cNvPr id="16" name="矩形 15">
            <a:extLst>
              <a:ext uri="{FF2B5EF4-FFF2-40B4-BE49-F238E27FC236}">
                <a16:creationId xmlns:a16="http://schemas.microsoft.com/office/drawing/2014/main" id="{D020CA5A-7991-46A4-83BB-5152AE4D2F8D}"/>
              </a:ext>
            </a:extLst>
          </p:cNvPr>
          <p:cNvSpPr/>
          <p:nvPr/>
        </p:nvSpPr>
        <p:spPr>
          <a:xfrm>
            <a:off x="395536" y="2597825"/>
            <a:ext cx="8352928" cy="923330"/>
          </a:xfrm>
          <a:prstGeom prst="rect">
            <a:avLst/>
          </a:prstGeom>
          <a:solidFill>
            <a:schemeClr val="tx2">
              <a:lumMod val="20000"/>
              <a:lumOff val="80000"/>
            </a:schemeClr>
          </a:solidFill>
        </p:spPr>
        <p:txBody>
          <a:bodyPr wrap="square">
            <a:spAutoFit/>
          </a:bodyPr>
          <a:lstStyle/>
          <a:p>
            <a:pPr marL="400050" indent="-400050">
              <a:buFont typeface="+mj-lt"/>
              <a:buAutoNum type="romanUcPeriod" startAt="3"/>
            </a:pPr>
            <a:r>
              <a:rPr lang="zh-CN" altLang="zh-CN" sz="1800" b="0" kern="0" spc="40" dirty="0">
                <a:solidFill>
                  <a:schemeClr val="tx2"/>
                </a:solidFill>
                <a:ea typeface="仿宋_GB2312"/>
              </a:rPr>
              <a:t>选择</a:t>
            </a:r>
            <a:r>
              <a:rPr lang="en-US" altLang="zh-CN" sz="1800" b="0" kern="0" spc="40" dirty="0">
                <a:solidFill>
                  <a:schemeClr val="tx2"/>
                </a:solidFill>
                <a:ea typeface="仿宋_GB2312"/>
              </a:rPr>
              <a:t>TVS</a:t>
            </a:r>
            <a:r>
              <a:rPr lang="zh-CN" altLang="zh-CN" sz="1800" b="0" kern="0" spc="40" dirty="0">
                <a:solidFill>
                  <a:schemeClr val="tx2"/>
                </a:solidFill>
                <a:ea typeface="仿宋_GB2312"/>
              </a:rPr>
              <a:t>的功率</a:t>
            </a:r>
            <a:r>
              <a:rPr lang="en-US" altLang="zh-CN" sz="1800" b="0" kern="0" spc="40" dirty="0" err="1">
                <a:solidFill>
                  <a:schemeClr val="tx2"/>
                </a:solidFill>
                <a:ea typeface="仿宋_GB2312"/>
              </a:rPr>
              <a:t>Pppm</a:t>
            </a:r>
            <a:r>
              <a:rPr lang="zh-CN" altLang="zh-CN" sz="1800" b="0" kern="0" spc="40" dirty="0">
                <a:solidFill>
                  <a:schemeClr val="tx2"/>
                </a:solidFill>
                <a:ea typeface="仿宋_GB2312"/>
              </a:rPr>
              <a:t>（或者</a:t>
            </a:r>
            <a:r>
              <a:rPr lang="en-US" altLang="zh-CN" sz="1800" b="0" kern="0" spc="40" dirty="0" err="1">
                <a:solidFill>
                  <a:schemeClr val="tx2"/>
                </a:solidFill>
                <a:ea typeface="仿宋_GB2312"/>
              </a:rPr>
              <a:t>Ipp</a:t>
            </a:r>
            <a:r>
              <a:rPr lang="zh-CN" altLang="zh-CN" sz="1800" b="0" kern="0" spc="40" dirty="0">
                <a:solidFill>
                  <a:schemeClr val="tx2"/>
                </a:solidFill>
                <a:ea typeface="仿宋_GB2312"/>
              </a:rPr>
              <a:t>）</a:t>
            </a:r>
            <a:r>
              <a:rPr lang="zh-CN" altLang="en-US" sz="1800" b="0" kern="0" spc="40" dirty="0">
                <a:solidFill>
                  <a:schemeClr val="tx2"/>
                </a:solidFill>
                <a:ea typeface="仿宋_GB2312"/>
              </a:rPr>
              <a:t>，</a:t>
            </a:r>
            <a:r>
              <a:rPr lang="en-US" altLang="zh-CN" sz="1800" b="0" kern="0" spc="40" dirty="0">
                <a:solidFill>
                  <a:schemeClr val="tx2"/>
                </a:solidFill>
                <a:ea typeface="仿宋_GB2312"/>
              </a:rPr>
              <a:t>TVS</a:t>
            </a:r>
            <a:r>
              <a:rPr lang="zh-CN" altLang="zh-CN" sz="1800" b="0" kern="0" spc="40" dirty="0">
                <a:solidFill>
                  <a:schemeClr val="tx2"/>
                </a:solidFill>
                <a:ea typeface="仿宋_GB2312"/>
              </a:rPr>
              <a:t>产品的额定瞬态功率应大于电路中可能出现的最大瞬态浪涌功率。在确定了最大钳位电压后，其峰值脉冲电流应大于瞬态浪涌电流；</a:t>
            </a:r>
            <a:endParaRPr lang="zh-CN" altLang="en-US" sz="1800" b="0" kern="0" spc="40" dirty="0">
              <a:solidFill>
                <a:schemeClr val="tx2"/>
              </a:solidFill>
              <a:ea typeface="仿宋_GB2312"/>
            </a:endParaRPr>
          </a:p>
        </p:txBody>
      </p:sp>
      <p:sp>
        <p:nvSpPr>
          <p:cNvPr id="20" name="矩形 19">
            <a:extLst>
              <a:ext uri="{FF2B5EF4-FFF2-40B4-BE49-F238E27FC236}">
                <a16:creationId xmlns:a16="http://schemas.microsoft.com/office/drawing/2014/main" id="{764438BE-00BA-41B0-BD49-11429449A7E0}"/>
              </a:ext>
            </a:extLst>
          </p:cNvPr>
          <p:cNvSpPr/>
          <p:nvPr/>
        </p:nvSpPr>
        <p:spPr>
          <a:xfrm>
            <a:off x="389254" y="3521692"/>
            <a:ext cx="8352928" cy="923330"/>
          </a:xfrm>
          <a:prstGeom prst="rect">
            <a:avLst/>
          </a:prstGeom>
          <a:solidFill>
            <a:schemeClr val="accent3">
              <a:lumMod val="20000"/>
              <a:lumOff val="80000"/>
            </a:schemeClr>
          </a:solidFill>
        </p:spPr>
        <p:txBody>
          <a:bodyPr wrap="square">
            <a:spAutoFit/>
          </a:bodyPr>
          <a:lstStyle/>
          <a:p>
            <a:pPr marL="400050" indent="-400050">
              <a:buFont typeface="+mj-lt"/>
              <a:buAutoNum type="romanUcPeriod" startAt="4"/>
            </a:pPr>
            <a:r>
              <a:rPr lang="zh-CN" altLang="zh-CN" sz="1800" b="0" kern="0" spc="40" dirty="0">
                <a:solidFill>
                  <a:schemeClr val="accent2">
                    <a:lumMod val="50000"/>
                  </a:schemeClr>
                </a:solidFill>
                <a:ea typeface="仿宋_GB2312"/>
              </a:rPr>
              <a:t>根据所选的</a:t>
            </a:r>
            <a:r>
              <a:rPr lang="en-US" altLang="zh-CN" sz="1800" b="0" kern="0" spc="40" dirty="0">
                <a:solidFill>
                  <a:schemeClr val="accent2">
                    <a:lumMod val="50000"/>
                  </a:schemeClr>
                </a:solidFill>
                <a:ea typeface="仿宋_GB2312"/>
              </a:rPr>
              <a:t>TVS</a:t>
            </a:r>
            <a:r>
              <a:rPr lang="zh-CN" altLang="zh-CN" sz="1800" b="0" kern="0" spc="40" dirty="0">
                <a:solidFill>
                  <a:schemeClr val="accent2">
                    <a:lumMod val="50000"/>
                  </a:schemeClr>
                </a:solidFill>
                <a:ea typeface="仿宋_GB2312"/>
              </a:rPr>
              <a:t>的结电容和漏电流评估影响</a:t>
            </a:r>
            <a:r>
              <a:rPr lang="zh-CN" altLang="en-US" sz="1800" b="0" kern="0" spc="40" dirty="0">
                <a:solidFill>
                  <a:schemeClr val="accent2">
                    <a:lumMod val="50000"/>
                  </a:schemeClr>
                </a:solidFill>
                <a:ea typeface="仿宋_GB2312"/>
              </a:rPr>
              <a:t>，</a:t>
            </a:r>
            <a:r>
              <a:rPr lang="zh-CN" altLang="zh-CN" sz="1800" b="0" kern="0" spc="40" dirty="0">
                <a:solidFill>
                  <a:schemeClr val="accent2">
                    <a:lumMod val="50000"/>
                  </a:schemeClr>
                </a:solidFill>
                <a:ea typeface="仿宋_GB2312"/>
              </a:rPr>
              <a:t>如果</a:t>
            </a:r>
            <a:r>
              <a:rPr lang="en-US" altLang="zh-CN" sz="1800" b="0" kern="0" spc="40" dirty="0">
                <a:solidFill>
                  <a:schemeClr val="accent2">
                    <a:lumMod val="50000"/>
                  </a:schemeClr>
                </a:solidFill>
                <a:ea typeface="仿宋_GB2312"/>
              </a:rPr>
              <a:t>TVS</a:t>
            </a:r>
            <a:r>
              <a:rPr lang="zh-CN" altLang="zh-CN" sz="1800" b="0" kern="0" spc="40" dirty="0">
                <a:solidFill>
                  <a:schemeClr val="accent2">
                    <a:lumMod val="50000"/>
                  </a:schemeClr>
                </a:solidFill>
                <a:ea typeface="仿宋_GB2312"/>
              </a:rPr>
              <a:t>用在高速</a:t>
            </a:r>
            <a:r>
              <a:rPr lang="en-US" altLang="zh-CN" sz="1800" b="0" kern="0" spc="40" dirty="0">
                <a:solidFill>
                  <a:schemeClr val="accent2">
                    <a:lumMod val="50000"/>
                  </a:schemeClr>
                </a:solidFill>
                <a:ea typeface="仿宋_GB2312"/>
              </a:rPr>
              <a:t>IO</a:t>
            </a:r>
            <a:r>
              <a:rPr lang="zh-CN" altLang="zh-CN" sz="1800" b="0" kern="0" spc="40" dirty="0">
                <a:solidFill>
                  <a:schemeClr val="accent2">
                    <a:lumMod val="50000"/>
                  </a:schemeClr>
                </a:solidFill>
                <a:ea typeface="仿宋_GB2312"/>
              </a:rPr>
              <a:t>端口防护、模拟信号采样、低功耗设备场合，就需要考虑结电容和漏电流的影响，两则的参数越小越好。</a:t>
            </a:r>
            <a:endParaRPr lang="zh-CN" altLang="en-US" sz="1800" b="0" kern="0" spc="40" dirty="0">
              <a:solidFill>
                <a:schemeClr val="accent2">
                  <a:lumMod val="50000"/>
                </a:schemeClr>
              </a:solidFill>
              <a:ea typeface="仿宋_GB2312"/>
            </a:endParaRPr>
          </a:p>
        </p:txBody>
      </p:sp>
      <p:sp>
        <p:nvSpPr>
          <p:cNvPr id="28" name="矩形 27">
            <a:extLst>
              <a:ext uri="{FF2B5EF4-FFF2-40B4-BE49-F238E27FC236}">
                <a16:creationId xmlns:a16="http://schemas.microsoft.com/office/drawing/2014/main" id="{3B4EB6DE-D3A6-4672-893B-C47B35E68274}"/>
              </a:ext>
            </a:extLst>
          </p:cNvPr>
          <p:cNvSpPr/>
          <p:nvPr/>
        </p:nvSpPr>
        <p:spPr>
          <a:xfrm>
            <a:off x="389254" y="5091353"/>
            <a:ext cx="8352928" cy="458908"/>
          </a:xfrm>
          <a:prstGeom prst="rect">
            <a:avLst/>
          </a:prstGeom>
          <a:solidFill>
            <a:schemeClr val="bg1">
              <a:lumMod val="75000"/>
            </a:schemeClr>
          </a:solidFill>
        </p:spPr>
        <p:txBody>
          <a:bodyPr wrap="square">
            <a:spAutoFit/>
          </a:bodyPr>
          <a:lstStyle/>
          <a:p>
            <a:pPr marL="400050" indent="-400050">
              <a:lnSpc>
                <a:spcPct val="150000"/>
              </a:lnSpc>
              <a:buFont typeface="+mj-lt"/>
              <a:buAutoNum type="romanUcPeriod" startAt="6"/>
            </a:pPr>
            <a:r>
              <a:rPr lang="zh-CN" altLang="zh-CN" sz="1800" b="0" kern="0" spc="40" dirty="0">
                <a:solidFill>
                  <a:schemeClr val="accent2">
                    <a:lumMod val="75000"/>
                  </a:schemeClr>
                </a:solidFill>
                <a:ea typeface="仿宋_GB2312"/>
              </a:rPr>
              <a:t>需要考虑降额使用的应用；</a:t>
            </a:r>
            <a:endParaRPr lang="zh-CN" altLang="en-US" sz="1800" b="0" kern="0" spc="40" dirty="0">
              <a:solidFill>
                <a:schemeClr val="accent2">
                  <a:lumMod val="75000"/>
                </a:schemeClr>
              </a:solidFill>
              <a:ea typeface="仿宋_GB2312"/>
            </a:endParaRPr>
          </a:p>
        </p:txBody>
      </p:sp>
      <p:sp>
        <p:nvSpPr>
          <p:cNvPr id="30" name="矩形 29">
            <a:extLst>
              <a:ext uri="{FF2B5EF4-FFF2-40B4-BE49-F238E27FC236}">
                <a16:creationId xmlns:a16="http://schemas.microsoft.com/office/drawing/2014/main" id="{C1C9EAA6-2FE3-4EF9-9A9E-140FD1FF01D2}"/>
              </a:ext>
            </a:extLst>
          </p:cNvPr>
          <p:cNvSpPr/>
          <p:nvPr/>
        </p:nvSpPr>
        <p:spPr>
          <a:xfrm>
            <a:off x="389254" y="4445022"/>
            <a:ext cx="8352928" cy="646331"/>
          </a:xfrm>
          <a:prstGeom prst="rect">
            <a:avLst/>
          </a:prstGeom>
          <a:solidFill>
            <a:srgbClr val="FFC000"/>
          </a:solidFill>
        </p:spPr>
        <p:txBody>
          <a:bodyPr wrap="square">
            <a:spAutoFit/>
          </a:bodyPr>
          <a:lstStyle/>
          <a:p>
            <a:pPr marL="400050" indent="-400050">
              <a:buFont typeface="+mj-lt"/>
              <a:buAutoNum type="romanUcPeriod" startAt="5"/>
            </a:pPr>
            <a:r>
              <a:rPr lang="zh-CN" altLang="zh-CN" sz="1800" b="0" kern="0" spc="40" dirty="0">
                <a:solidFill>
                  <a:srgbClr val="002060"/>
                </a:solidFill>
                <a:ea typeface="仿宋_GB2312"/>
              </a:rPr>
              <a:t>根据用途选用</a:t>
            </a:r>
            <a:r>
              <a:rPr lang="en-US" altLang="zh-CN" sz="1800" b="0" kern="0" spc="40" dirty="0">
                <a:solidFill>
                  <a:srgbClr val="002060"/>
                </a:solidFill>
                <a:ea typeface="仿宋_GB2312"/>
              </a:rPr>
              <a:t>TVS</a:t>
            </a:r>
            <a:r>
              <a:rPr lang="zh-CN" altLang="zh-CN" sz="1800" b="0" kern="0" spc="40" dirty="0">
                <a:solidFill>
                  <a:srgbClr val="002060"/>
                </a:solidFill>
                <a:ea typeface="仿宋_GB2312"/>
              </a:rPr>
              <a:t>的极性及封装结构。交流电路选用双极性</a:t>
            </a:r>
            <a:r>
              <a:rPr lang="en-US" altLang="zh-CN" sz="1800" b="0" kern="0" spc="40" dirty="0">
                <a:solidFill>
                  <a:srgbClr val="002060"/>
                </a:solidFill>
                <a:ea typeface="仿宋_GB2312"/>
              </a:rPr>
              <a:t>TVS</a:t>
            </a:r>
            <a:r>
              <a:rPr lang="zh-CN" altLang="zh-CN" sz="1800" b="0" kern="0" spc="40" dirty="0">
                <a:solidFill>
                  <a:srgbClr val="002060"/>
                </a:solidFill>
                <a:ea typeface="仿宋_GB2312"/>
              </a:rPr>
              <a:t>较为合理；多线保护选用</a:t>
            </a:r>
            <a:r>
              <a:rPr lang="en-US" altLang="zh-CN" sz="1800" b="0" kern="0" spc="40" dirty="0">
                <a:solidFill>
                  <a:srgbClr val="002060"/>
                </a:solidFill>
                <a:ea typeface="仿宋_GB2312"/>
              </a:rPr>
              <a:t>TVS</a:t>
            </a:r>
            <a:r>
              <a:rPr lang="zh-CN" altLang="zh-CN" sz="1800" b="0" kern="0" spc="40" dirty="0">
                <a:solidFill>
                  <a:srgbClr val="002060"/>
                </a:solidFill>
                <a:ea typeface="仿宋_GB2312"/>
              </a:rPr>
              <a:t>阵列更为有利</a:t>
            </a:r>
            <a:endParaRPr lang="zh-CN" altLang="en-US" sz="1800" b="0" kern="0" spc="40" dirty="0">
              <a:solidFill>
                <a:srgbClr val="002060"/>
              </a:solidFill>
              <a:ea typeface="仿宋_GB2312"/>
            </a:endParaRPr>
          </a:p>
        </p:txBody>
      </p:sp>
      <p:sp>
        <p:nvSpPr>
          <p:cNvPr id="6144" name="矩形 6143">
            <a:extLst>
              <a:ext uri="{FF2B5EF4-FFF2-40B4-BE49-F238E27FC236}">
                <a16:creationId xmlns:a16="http://schemas.microsoft.com/office/drawing/2014/main" id="{8131C438-9CD4-4208-BDD4-C11A716F2EDA}"/>
              </a:ext>
            </a:extLst>
          </p:cNvPr>
          <p:cNvSpPr/>
          <p:nvPr/>
        </p:nvSpPr>
        <p:spPr>
          <a:xfrm>
            <a:off x="389254" y="5546967"/>
            <a:ext cx="8352928" cy="923330"/>
          </a:xfrm>
          <a:prstGeom prst="rect">
            <a:avLst/>
          </a:prstGeom>
          <a:solidFill>
            <a:srgbClr val="FFFF00"/>
          </a:solidFill>
        </p:spPr>
        <p:txBody>
          <a:bodyPr wrap="square">
            <a:spAutoFit/>
          </a:bodyPr>
          <a:lstStyle/>
          <a:p>
            <a:pPr marL="400050" indent="-400050">
              <a:buFont typeface="+mj-lt"/>
              <a:buAutoNum type="romanUcPeriod" startAt="7"/>
            </a:pPr>
            <a:r>
              <a:rPr lang="zh-CN" altLang="zh-CN" sz="1800" b="0" kern="0" spc="40" dirty="0">
                <a:solidFill>
                  <a:srgbClr val="002060"/>
                </a:solidFill>
                <a:ea typeface="仿宋_GB2312"/>
              </a:rPr>
              <a:t>处理瞬时脉冲对元件损害的最好办法是将瞬时电流从感应元件引开。许多元件在承受多次冲击后，其参数及性能会产生退化，而只要工作在限定范围内，二极管将不会产生损坏或退化。</a:t>
            </a:r>
            <a:endParaRPr lang="zh-CN" altLang="en-US" sz="1800" b="0" kern="0" spc="40" dirty="0">
              <a:solidFill>
                <a:srgbClr val="002060"/>
              </a:solidFill>
              <a:ea typeface="仿宋_GB2312"/>
            </a:endParaRPr>
          </a:p>
        </p:txBody>
      </p:sp>
    </p:spTree>
    <p:extLst>
      <p:ext uri="{BB962C8B-B14F-4D97-AF65-F5344CB8AC3E}">
        <p14:creationId xmlns:p14="http://schemas.microsoft.com/office/powerpoint/2010/main" val="526320020"/>
      </p:ext>
    </p:extLst>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10" name="矩形 4">
            <a:extLst>
              <a:ext uri="{FF2B5EF4-FFF2-40B4-BE49-F238E27FC236}">
                <a16:creationId xmlns:a16="http://schemas.microsoft.com/office/drawing/2014/main" id="{11C9866D-5DB4-4636-AB5B-1CD54005B806}"/>
              </a:ext>
            </a:extLst>
          </p:cNvPr>
          <p:cNvSpPr>
            <a:spLocks noChangeArrowheads="1"/>
          </p:cNvSpPr>
          <p:nvPr/>
        </p:nvSpPr>
        <p:spPr bwMode="auto">
          <a:xfrm>
            <a:off x="400236" y="1034215"/>
            <a:ext cx="3595700"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瞬态抑制二极管命名法则</a:t>
            </a:r>
          </a:p>
        </p:txBody>
      </p:sp>
      <p:pic>
        <p:nvPicPr>
          <p:cNvPr id="11" name="图片 10" descr="C:\Users\Administrator\AppData\Local\Microsoft\Windows\INetCache\Content.MSO\42EB476A.tmp">
            <a:extLst>
              <a:ext uri="{FF2B5EF4-FFF2-40B4-BE49-F238E27FC236}">
                <a16:creationId xmlns:a16="http://schemas.microsoft.com/office/drawing/2014/main" id="{51E20D76-F3CC-43B9-B47D-2F977D2C3F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5270" y="1556792"/>
            <a:ext cx="5567010" cy="4586198"/>
          </a:xfrm>
          <a:prstGeom prst="rect">
            <a:avLst/>
          </a:prstGeom>
          <a:noFill/>
          <a:ln>
            <a:noFill/>
          </a:ln>
        </p:spPr>
      </p:pic>
    </p:spTree>
    <p:extLst>
      <p:ext uri="{BB962C8B-B14F-4D97-AF65-F5344CB8AC3E}">
        <p14:creationId xmlns:p14="http://schemas.microsoft.com/office/powerpoint/2010/main" val="3639728450"/>
      </p:ext>
    </p:extLst>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10" name="矩形 4">
            <a:extLst>
              <a:ext uri="{FF2B5EF4-FFF2-40B4-BE49-F238E27FC236}">
                <a16:creationId xmlns:a16="http://schemas.microsoft.com/office/drawing/2014/main" id="{11C9866D-5DB4-4636-AB5B-1CD54005B806}"/>
              </a:ext>
            </a:extLst>
          </p:cNvPr>
          <p:cNvSpPr>
            <a:spLocks noChangeArrowheads="1"/>
          </p:cNvSpPr>
          <p:nvPr/>
        </p:nvSpPr>
        <p:spPr bwMode="auto">
          <a:xfrm>
            <a:off x="400236" y="1034215"/>
            <a:ext cx="3595700"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瞬态抑制二极管典型应用</a:t>
            </a:r>
          </a:p>
        </p:txBody>
      </p:sp>
      <p:sp>
        <p:nvSpPr>
          <p:cNvPr id="3" name="矩形 2">
            <a:extLst>
              <a:ext uri="{FF2B5EF4-FFF2-40B4-BE49-F238E27FC236}">
                <a16:creationId xmlns:a16="http://schemas.microsoft.com/office/drawing/2014/main" id="{22D117C9-F8EB-4BD4-9F4C-FA7C9C1AC320}"/>
              </a:ext>
            </a:extLst>
          </p:cNvPr>
          <p:cNvSpPr/>
          <p:nvPr/>
        </p:nvSpPr>
        <p:spPr>
          <a:xfrm>
            <a:off x="5076056" y="1284851"/>
            <a:ext cx="3948844" cy="2316403"/>
          </a:xfrm>
          <a:prstGeom prst="rect">
            <a:avLst/>
          </a:prstGeom>
          <a:solidFill>
            <a:schemeClr val="accent3">
              <a:lumMod val="20000"/>
              <a:lumOff val="80000"/>
            </a:schemeClr>
          </a:solidFill>
        </p:spPr>
        <p:txBody>
          <a:bodyPr wrap="square">
            <a:spAutoFit/>
          </a:bodyPr>
          <a:lstStyle/>
          <a:p>
            <a:pPr>
              <a:lnSpc>
                <a:spcPct val="150000"/>
              </a:lnSpc>
            </a:pPr>
            <a:r>
              <a:rPr lang="zh-CN" altLang="zh-CN" sz="1400" b="0" kern="0" spc="40" dirty="0">
                <a:solidFill>
                  <a:srgbClr val="002060"/>
                </a:solidFill>
                <a:ea typeface="仿宋_GB2312"/>
                <a:cs typeface="宋体" panose="02010600030101010101" pitchFamily="2" charset="-122"/>
              </a:rPr>
              <a:t>继电器的触点往往用大电流去开关电动机等大电流电感负载，而电感在开关时有很高的反电势，而且有较大的能量，往往把触点烧坏或击穿产生电弧等，必须对触点采取保护，抑制电弧的产生，以保护继电器。过去采用电容或者用电容串联电阻、二极管、二极管串联电阻等抑制方案，采用</a:t>
            </a:r>
            <a:r>
              <a:rPr lang="en-US" altLang="zh-CN" sz="1400" b="0" kern="0" spc="40" dirty="0">
                <a:solidFill>
                  <a:srgbClr val="002060"/>
                </a:solidFill>
                <a:ea typeface="仿宋_GB2312"/>
                <a:cs typeface="宋体" panose="02010600030101010101" pitchFamily="2" charset="-122"/>
              </a:rPr>
              <a:t>TVS</a:t>
            </a:r>
            <a:r>
              <a:rPr lang="zh-CN" altLang="zh-CN" sz="1400" b="0" kern="0" spc="40" dirty="0">
                <a:solidFill>
                  <a:srgbClr val="002060"/>
                </a:solidFill>
                <a:ea typeface="仿宋_GB2312"/>
                <a:cs typeface="宋体" panose="02010600030101010101" pitchFamily="2" charset="-122"/>
              </a:rPr>
              <a:t>方案效果更好。</a:t>
            </a:r>
            <a:endParaRPr lang="zh-CN" altLang="en-US" sz="1400" b="0" dirty="0">
              <a:solidFill>
                <a:srgbClr val="002060"/>
              </a:solidFill>
              <a:ea typeface="仿宋_GB2312"/>
            </a:endParaRPr>
          </a:p>
        </p:txBody>
      </p:sp>
      <p:pic>
        <p:nvPicPr>
          <p:cNvPr id="11" name="图片 10" descr="C:\Users\Administrator\AppData\Local\Microsoft\Windows\INetCache\Content.MSO\56B10BCA.tmp">
            <a:extLst>
              <a:ext uri="{FF2B5EF4-FFF2-40B4-BE49-F238E27FC236}">
                <a16:creationId xmlns:a16="http://schemas.microsoft.com/office/drawing/2014/main" id="{4B476F4E-1B30-4D83-8589-3F512282FE3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1606" y="1926124"/>
            <a:ext cx="4361378" cy="1675130"/>
          </a:xfrm>
          <a:prstGeom prst="rect">
            <a:avLst/>
          </a:prstGeom>
          <a:noFill/>
          <a:ln>
            <a:noFill/>
          </a:ln>
        </p:spPr>
      </p:pic>
      <p:sp>
        <p:nvSpPr>
          <p:cNvPr id="13" name="矩形 4">
            <a:extLst>
              <a:ext uri="{FF2B5EF4-FFF2-40B4-BE49-F238E27FC236}">
                <a16:creationId xmlns:a16="http://schemas.microsoft.com/office/drawing/2014/main" id="{816B8F98-DAF4-45BE-B3AD-B0C96521974B}"/>
              </a:ext>
            </a:extLst>
          </p:cNvPr>
          <p:cNvSpPr>
            <a:spLocks noChangeArrowheads="1"/>
          </p:cNvSpPr>
          <p:nvPr/>
        </p:nvSpPr>
        <p:spPr bwMode="auto">
          <a:xfrm>
            <a:off x="400236" y="1556792"/>
            <a:ext cx="1651484" cy="369332"/>
          </a:xfrm>
          <a:prstGeom prst="rect">
            <a:avLst/>
          </a:prstGeom>
          <a:solidFill>
            <a:schemeClr val="accent3">
              <a:lumMod val="20000"/>
              <a:lumOff val="80000"/>
            </a:schemeClr>
          </a:solidFill>
          <a:ln>
            <a:noFill/>
          </a:ln>
          <a:extLst/>
        </p:spPr>
        <p:txBody>
          <a:bodyPr wrap="square">
            <a:spAutoFit/>
          </a:bodyPr>
          <a:lstStyle/>
          <a:p>
            <a:pPr marL="285750" indent="-285750">
              <a:buFont typeface="Wingdings" panose="05000000000000000000" pitchFamily="2" charset="2"/>
              <a:buChar char="Ø"/>
            </a:pPr>
            <a:r>
              <a:rPr lang="zh-CN" altLang="en-US" sz="1800" dirty="0">
                <a:solidFill>
                  <a:srgbClr val="002060"/>
                </a:solidFill>
                <a:latin typeface="黑体" pitchFamily="49" charset="-122"/>
                <a:ea typeface="黑体" pitchFamily="49" charset="-122"/>
              </a:rPr>
              <a:t>继电器保护</a:t>
            </a:r>
          </a:p>
        </p:txBody>
      </p:sp>
      <p:cxnSp>
        <p:nvCxnSpPr>
          <p:cNvPr id="6" name="直接连接符 5">
            <a:extLst>
              <a:ext uri="{FF2B5EF4-FFF2-40B4-BE49-F238E27FC236}">
                <a16:creationId xmlns:a16="http://schemas.microsoft.com/office/drawing/2014/main" id="{1EB906C8-9860-40C1-9382-E7E270024DA1}"/>
              </a:ext>
            </a:extLst>
          </p:cNvPr>
          <p:cNvCxnSpPr>
            <a:cxnSpLocks/>
          </p:cNvCxnSpPr>
          <p:nvPr/>
        </p:nvCxnSpPr>
        <p:spPr>
          <a:xfrm>
            <a:off x="0" y="3799137"/>
            <a:ext cx="913146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4">
            <a:extLst>
              <a:ext uri="{FF2B5EF4-FFF2-40B4-BE49-F238E27FC236}">
                <a16:creationId xmlns:a16="http://schemas.microsoft.com/office/drawing/2014/main" id="{2DEAB43A-57D8-417C-A0A5-9C325046A0F7}"/>
              </a:ext>
            </a:extLst>
          </p:cNvPr>
          <p:cNvSpPr>
            <a:spLocks noChangeArrowheads="1"/>
          </p:cNvSpPr>
          <p:nvPr/>
        </p:nvSpPr>
        <p:spPr bwMode="auto">
          <a:xfrm>
            <a:off x="400236" y="4031498"/>
            <a:ext cx="1867508" cy="369332"/>
          </a:xfrm>
          <a:prstGeom prst="rect">
            <a:avLst/>
          </a:prstGeom>
          <a:solidFill>
            <a:schemeClr val="accent6">
              <a:lumMod val="20000"/>
              <a:lumOff val="80000"/>
            </a:schemeClr>
          </a:solidFill>
          <a:ln>
            <a:noFill/>
          </a:ln>
          <a:extLst/>
        </p:spPr>
        <p:txBody>
          <a:bodyPr wrap="square">
            <a:spAutoFit/>
          </a:bodyPr>
          <a:lstStyle/>
          <a:p>
            <a:pPr marL="285750" indent="-285750">
              <a:buFont typeface="Wingdings" panose="05000000000000000000" pitchFamily="2" charset="2"/>
              <a:buChar char="Ø"/>
            </a:pPr>
            <a:r>
              <a:rPr lang="zh-CN" altLang="en-US" sz="1800" dirty="0">
                <a:solidFill>
                  <a:srgbClr val="002060"/>
                </a:solidFill>
                <a:latin typeface="黑体" pitchFamily="49" charset="-122"/>
                <a:ea typeface="黑体" pitchFamily="49" charset="-122"/>
              </a:rPr>
              <a:t>直流电源防护</a:t>
            </a:r>
          </a:p>
        </p:txBody>
      </p:sp>
      <p:pic>
        <p:nvPicPr>
          <p:cNvPr id="17" name="图片 16" descr="C:\Users\Administrator\AppData\Local\Temp\enhtmlclip\640(373).jpg">
            <a:extLst>
              <a:ext uri="{FF2B5EF4-FFF2-40B4-BE49-F238E27FC236}">
                <a16:creationId xmlns:a16="http://schemas.microsoft.com/office/drawing/2014/main" id="{A4E1D9E3-C010-4700-BA29-749507898B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3685" y="4435309"/>
            <a:ext cx="3808276" cy="2070896"/>
          </a:xfrm>
          <a:prstGeom prst="rect">
            <a:avLst/>
          </a:prstGeom>
          <a:noFill/>
          <a:ln>
            <a:noFill/>
          </a:ln>
        </p:spPr>
      </p:pic>
      <p:pic>
        <p:nvPicPr>
          <p:cNvPr id="18" name="图片 17" descr="C:\Users\Administrator\AppData\Local\Temp\enhtmlclip\640(270).png">
            <a:extLst>
              <a:ext uri="{FF2B5EF4-FFF2-40B4-BE49-F238E27FC236}">
                <a16:creationId xmlns:a16="http://schemas.microsoft.com/office/drawing/2014/main" id="{F00D651C-7D20-43EB-A84A-E3632578D9D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39750" y="4509130"/>
            <a:ext cx="4791710" cy="1997075"/>
          </a:xfrm>
          <a:prstGeom prst="rect">
            <a:avLst/>
          </a:prstGeom>
          <a:noFill/>
          <a:ln>
            <a:noFill/>
          </a:ln>
        </p:spPr>
      </p:pic>
      <p:cxnSp>
        <p:nvCxnSpPr>
          <p:cNvPr id="19" name="直接连接符 18">
            <a:extLst>
              <a:ext uri="{FF2B5EF4-FFF2-40B4-BE49-F238E27FC236}">
                <a16:creationId xmlns:a16="http://schemas.microsoft.com/office/drawing/2014/main" id="{40AF7358-60C5-437D-8E76-2CECA9CB122B}"/>
              </a:ext>
            </a:extLst>
          </p:cNvPr>
          <p:cNvCxnSpPr>
            <a:cxnSpLocks/>
          </p:cNvCxnSpPr>
          <p:nvPr/>
        </p:nvCxnSpPr>
        <p:spPr>
          <a:xfrm>
            <a:off x="4211961" y="3799137"/>
            <a:ext cx="0" cy="2741547"/>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4">
            <a:extLst>
              <a:ext uri="{FF2B5EF4-FFF2-40B4-BE49-F238E27FC236}">
                <a16:creationId xmlns:a16="http://schemas.microsoft.com/office/drawing/2014/main" id="{47C41218-E3CF-4894-8BE8-E8567DCB0991}"/>
              </a:ext>
            </a:extLst>
          </p:cNvPr>
          <p:cNvSpPr>
            <a:spLocks noChangeArrowheads="1"/>
          </p:cNvSpPr>
          <p:nvPr/>
        </p:nvSpPr>
        <p:spPr bwMode="auto">
          <a:xfrm>
            <a:off x="4364615" y="4031498"/>
            <a:ext cx="1867508" cy="369332"/>
          </a:xfrm>
          <a:prstGeom prst="rect">
            <a:avLst/>
          </a:prstGeom>
          <a:solidFill>
            <a:schemeClr val="accent5">
              <a:lumMod val="20000"/>
              <a:lumOff val="80000"/>
            </a:schemeClr>
          </a:solidFill>
          <a:ln>
            <a:noFill/>
          </a:ln>
          <a:extLst/>
        </p:spPr>
        <p:txBody>
          <a:bodyPr wrap="square">
            <a:spAutoFit/>
          </a:bodyPr>
          <a:lstStyle/>
          <a:p>
            <a:pPr marL="285750" indent="-285750">
              <a:buFont typeface="Wingdings" panose="05000000000000000000" pitchFamily="2" charset="2"/>
              <a:buChar char="Ø"/>
            </a:pPr>
            <a:r>
              <a:rPr lang="zh-CN" altLang="en-US" sz="1800" dirty="0">
                <a:solidFill>
                  <a:srgbClr val="002060"/>
                </a:solidFill>
                <a:latin typeface="黑体" pitchFamily="49" charset="-122"/>
                <a:ea typeface="黑体" pitchFamily="49" charset="-122"/>
              </a:rPr>
              <a:t>交流电源防护</a:t>
            </a:r>
          </a:p>
        </p:txBody>
      </p:sp>
    </p:spTree>
    <p:extLst>
      <p:ext uri="{BB962C8B-B14F-4D97-AF65-F5344CB8AC3E}">
        <p14:creationId xmlns:p14="http://schemas.microsoft.com/office/powerpoint/2010/main" val="3366795774"/>
      </p:ext>
    </p:extLst>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10" name="矩形 4">
            <a:extLst>
              <a:ext uri="{FF2B5EF4-FFF2-40B4-BE49-F238E27FC236}">
                <a16:creationId xmlns:a16="http://schemas.microsoft.com/office/drawing/2014/main" id="{11C9866D-5DB4-4636-AB5B-1CD54005B806}"/>
              </a:ext>
            </a:extLst>
          </p:cNvPr>
          <p:cNvSpPr>
            <a:spLocks noChangeArrowheads="1"/>
          </p:cNvSpPr>
          <p:nvPr/>
        </p:nvSpPr>
        <p:spPr bwMode="auto">
          <a:xfrm>
            <a:off x="400236" y="840874"/>
            <a:ext cx="3595700"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瞬态抑制二极管典型应用</a:t>
            </a:r>
          </a:p>
        </p:txBody>
      </p:sp>
      <p:sp>
        <p:nvSpPr>
          <p:cNvPr id="13" name="矩形 4">
            <a:extLst>
              <a:ext uri="{FF2B5EF4-FFF2-40B4-BE49-F238E27FC236}">
                <a16:creationId xmlns:a16="http://schemas.microsoft.com/office/drawing/2014/main" id="{816B8F98-DAF4-45BE-B3AD-B0C96521974B}"/>
              </a:ext>
            </a:extLst>
          </p:cNvPr>
          <p:cNvSpPr>
            <a:spLocks noChangeArrowheads="1"/>
          </p:cNvSpPr>
          <p:nvPr/>
        </p:nvSpPr>
        <p:spPr bwMode="auto">
          <a:xfrm>
            <a:off x="400236" y="1556792"/>
            <a:ext cx="2371564" cy="369332"/>
          </a:xfrm>
          <a:prstGeom prst="rect">
            <a:avLst/>
          </a:prstGeom>
          <a:solidFill>
            <a:schemeClr val="accent4">
              <a:lumMod val="20000"/>
              <a:lumOff val="80000"/>
            </a:schemeClr>
          </a:solidFill>
          <a:ln>
            <a:noFill/>
          </a:ln>
          <a:extLst/>
        </p:spPr>
        <p:txBody>
          <a:bodyPr wrap="square">
            <a:spAutoFit/>
          </a:bodyPr>
          <a:lstStyle/>
          <a:p>
            <a:pPr marL="285750" indent="-285750">
              <a:buFont typeface="Wingdings" panose="05000000000000000000" pitchFamily="2" charset="2"/>
              <a:buChar char="Ø"/>
            </a:pPr>
            <a:r>
              <a:rPr lang="zh-CN" altLang="en-US" sz="1800" dirty="0">
                <a:solidFill>
                  <a:srgbClr val="002060"/>
                </a:solidFill>
                <a:latin typeface="黑体" pitchFamily="49" charset="-122"/>
                <a:ea typeface="黑体" pitchFamily="49" charset="-122"/>
              </a:rPr>
              <a:t>室外网口防护电路</a:t>
            </a:r>
          </a:p>
        </p:txBody>
      </p:sp>
      <p:pic>
        <p:nvPicPr>
          <p:cNvPr id="12" name="图片 11" descr="C:\Users\Administrator\AppData\Local\Temp\enhtmlclip\640(374).jpg">
            <a:extLst>
              <a:ext uri="{FF2B5EF4-FFF2-40B4-BE49-F238E27FC236}">
                <a16:creationId xmlns:a16="http://schemas.microsoft.com/office/drawing/2014/main" id="{D18CDBF6-E282-4445-BA85-91E2E8F26C9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3274" y="1970729"/>
            <a:ext cx="3510654" cy="2394375"/>
          </a:xfrm>
          <a:prstGeom prst="rect">
            <a:avLst/>
          </a:prstGeom>
          <a:noFill/>
          <a:ln>
            <a:noFill/>
          </a:ln>
        </p:spPr>
      </p:pic>
      <p:sp>
        <p:nvSpPr>
          <p:cNvPr id="14" name="矩形 4">
            <a:extLst>
              <a:ext uri="{FF2B5EF4-FFF2-40B4-BE49-F238E27FC236}">
                <a16:creationId xmlns:a16="http://schemas.microsoft.com/office/drawing/2014/main" id="{A188257C-0292-4654-8A10-ACA243539C62}"/>
              </a:ext>
            </a:extLst>
          </p:cNvPr>
          <p:cNvSpPr>
            <a:spLocks noChangeArrowheads="1"/>
          </p:cNvSpPr>
          <p:nvPr/>
        </p:nvSpPr>
        <p:spPr bwMode="auto">
          <a:xfrm>
            <a:off x="4788024" y="1556792"/>
            <a:ext cx="2664277" cy="369332"/>
          </a:xfrm>
          <a:prstGeom prst="rect">
            <a:avLst/>
          </a:prstGeom>
          <a:solidFill>
            <a:schemeClr val="accent5">
              <a:lumMod val="20000"/>
              <a:lumOff val="80000"/>
            </a:schemeClr>
          </a:solidFill>
          <a:ln>
            <a:noFill/>
          </a:ln>
          <a:extLst/>
        </p:spPr>
        <p:txBody>
          <a:bodyPr wrap="square">
            <a:spAutoFit/>
          </a:bodyPr>
          <a:lstStyle/>
          <a:p>
            <a:pPr marL="285750" indent="-285750">
              <a:buFont typeface="Wingdings" panose="05000000000000000000" pitchFamily="2" charset="2"/>
              <a:buChar char="Ø"/>
            </a:pPr>
            <a:r>
              <a:rPr lang="en-US" altLang="zh-CN" sz="1800" dirty="0">
                <a:solidFill>
                  <a:srgbClr val="002060"/>
                </a:solidFill>
                <a:latin typeface="黑体" pitchFamily="49" charset="-122"/>
                <a:ea typeface="黑体" pitchFamily="49" charset="-122"/>
              </a:rPr>
              <a:t>232</a:t>
            </a:r>
            <a:r>
              <a:rPr lang="zh-CN" altLang="en-US" sz="1800" dirty="0">
                <a:solidFill>
                  <a:srgbClr val="002060"/>
                </a:solidFill>
                <a:latin typeface="黑体" pitchFamily="49" charset="-122"/>
                <a:ea typeface="黑体" pitchFamily="49" charset="-122"/>
              </a:rPr>
              <a:t>通信接口防护电路</a:t>
            </a:r>
          </a:p>
        </p:txBody>
      </p:sp>
      <p:cxnSp>
        <p:nvCxnSpPr>
          <p:cNvPr id="4" name="直接连接符 3">
            <a:extLst>
              <a:ext uri="{FF2B5EF4-FFF2-40B4-BE49-F238E27FC236}">
                <a16:creationId xmlns:a16="http://schemas.microsoft.com/office/drawing/2014/main" id="{75A26D7F-C890-4435-B0A2-52152CF0C010}"/>
              </a:ext>
            </a:extLst>
          </p:cNvPr>
          <p:cNvCxnSpPr>
            <a:cxnSpLocks/>
          </p:cNvCxnSpPr>
          <p:nvPr/>
        </p:nvCxnSpPr>
        <p:spPr>
          <a:xfrm flipV="1">
            <a:off x="4572000" y="1328688"/>
            <a:ext cx="0" cy="3124678"/>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descr="C:\Users\Administrator\AppData\Local\Temp\enhtmlclip\640(375).jpg">
            <a:extLst>
              <a:ext uri="{FF2B5EF4-FFF2-40B4-BE49-F238E27FC236}">
                <a16:creationId xmlns:a16="http://schemas.microsoft.com/office/drawing/2014/main" id="{F49164EC-D5F9-4919-A19C-B74066D309D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452614"/>
            <a:ext cx="2896870" cy="1558290"/>
          </a:xfrm>
          <a:prstGeom prst="rect">
            <a:avLst/>
          </a:prstGeom>
          <a:noFill/>
          <a:ln>
            <a:noFill/>
          </a:ln>
        </p:spPr>
      </p:pic>
      <p:sp>
        <p:nvSpPr>
          <p:cNvPr id="18" name="矩形 4">
            <a:extLst>
              <a:ext uri="{FF2B5EF4-FFF2-40B4-BE49-F238E27FC236}">
                <a16:creationId xmlns:a16="http://schemas.microsoft.com/office/drawing/2014/main" id="{E8AE4BB1-DD3C-4B77-89C3-BFD0C9FF0FD1}"/>
              </a:ext>
            </a:extLst>
          </p:cNvPr>
          <p:cNvSpPr>
            <a:spLocks noChangeArrowheads="1"/>
          </p:cNvSpPr>
          <p:nvPr/>
        </p:nvSpPr>
        <p:spPr bwMode="auto">
          <a:xfrm>
            <a:off x="400236" y="4525387"/>
            <a:ext cx="2664277" cy="369332"/>
          </a:xfrm>
          <a:prstGeom prst="rect">
            <a:avLst/>
          </a:prstGeom>
          <a:solidFill>
            <a:schemeClr val="accent3">
              <a:lumMod val="40000"/>
              <a:lumOff val="60000"/>
            </a:schemeClr>
          </a:solidFill>
          <a:ln>
            <a:noFill/>
          </a:ln>
          <a:extLst/>
        </p:spPr>
        <p:txBody>
          <a:bodyPr wrap="square">
            <a:spAutoFit/>
          </a:bodyPr>
          <a:lstStyle/>
          <a:p>
            <a:pPr marL="285750" indent="-285750">
              <a:buFont typeface="Wingdings" panose="05000000000000000000" pitchFamily="2" charset="2"/>
              <a:buChar char="Ø"/>
            </a:pPr>
            <a:r>
              <a:rPr lang="en-US" altLang="zh-CN" sz="1800" dirty="0">
                <a:solidFill>
                  <a:srgbClr val="002060"/>
                </a:solidFill>
                <a:latin typeface="黑体" pitchFamily="49" charset="-122"/>
                <a:ea typeface="黑体" pitchFamily="49" charset="-122"/>
              </a:rPr>
              <a:t>485</a:t>
            </a:r>
            <a:r>
              <a:rPr lang="zh-CN" altLang="en-US" sz="1800" dirty="0">
                <a:solidFill>
                  <a:srgbClr val="002060"/>
                </a:solidFill>
                <a:latin typeface="黑体" pitchFamily="49" charset="-122"/>
                <a:ea typeface="黑体" pitchFamily="49" charset="-122"/>
              </a:rPr>
              <a:t>通信接口防护电路</a:t>
            </a:r>
          </a:p>
        </p:txBody>
      </p:sp>
      <p:pic>
        <p:nvPicPr>
          <p:cNvPr id="19" name="图片 18" descr="C:\Users\Administrator\AppData\Local\Temp\enhtmlclip\640(376).jpg">
            <a:extLst>
              <a:ext uri="{FF2B5EF4-FFF2-40B4-BE49-F238E27FC236}">
                <a16:creationId xmlns:a16="http://schemas.microsoft.com/office/drawing/2014/main" id="{0A00CB12-E813-4BA0-8232-E29104AD7C2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15616" y="4891595"/>
            <a:ext cx="6683122" cy="1602812"/>
          </a:xfrm>
          <a:prstGeom prst="rect">
            <a:avLst/>
          </a:prstGeom>
          <a:noFill/>
          <a:ln>
            <a:noFill/>
          </a:ln>
        </p:spPr>
      </p:pic>
      <p:cxnSp>
        <p:nvCxnSpPr>
          <p:cNvPr id="9" name="直接连接符 8">
            <a:extLst>
              <a:ext uri="{FF2B5EF4-FFF2-40B4-BE49-F238E27FC236}">
                <a16:creationId xmlns:a16="http://schemas.microsoft.com/office/drawing/2014/main" id="{CD6CBACA-C884-48A4-916C-86CC32FF8954}"/>
              </a:ext>
            </a:extLst>
          </p:cNvPr>
          <p:cNvCxnSpPr/>
          <p:nvPr/>
        </p:nvCxnSpPr>
        <p:spPr>
          <a:xfrm>
            <a:off x="539552" y="4425800"/>
            <a:ext cx="8352928" cy="566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104294"/>
      </p:ext>
    </p:extLst>
  </p:cSld>
  <p:clrMapOvr>
    <a:masterClrMapping/>
  </p:clrMapOvr>
  <p:transition>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4968552"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电压开关型瞬态抑制二极管（</a:t>
            </a:r>
            <a:r>
              <a:rPr lang="en-US" altLang="zh-CN" sz="2400" dirty="0">
                <a:solidFill>
                  <a:srgbClr val="0000FF"/>
                </a:solidFill>
                <a:latin typeface="黑体" pitchFamily="49" charset="-122"/>
                <a:ea typeface="黑体" pitchFamily="49" charset="-122"/>
              </a:rPr>
              <a:t>TSS</a:t>
            </a:r>
            <a:r>
              <a:rPr lang="zh-CN" altLang="en-US" sz="2400" dirty="0">
                <a:solidFill>
                  <a:srgbClr val="0000FF"/>
                </a:solidFill>
                <a:latin typeface="黑体" pitchFamily="49" charset="-122"/>
                <a:ea typeface="黑体" pitchFamily="49" charset="-122"/>
              </a:rPr>
              <a:t>）</a:t>
            </a:r>
          </a:p>
        </p:txBody>
      </p:sp>
      <p:sp>
        <p:nvSpPr>
          <p:cNvPr id="8" name="矩形 7">
            <a:extLst>
              <a:ext uri="{FF2B5EF4-FFF2-40B4-BE49-F238E27FC236}">
                <a16:creationId xmlns:a16="http://schemas.microsoft.com/office/drawing/2014/main" id="{E8E2F49A-5222-4120-B2F6-174607DDE4DD}"/>
              </a:ext>
            </a:extLst>
          </p:cNvPr>
          <p:cNvSpPr/>
          <p:nvPr/>
        </p:nvSpPr>
        <p:spPr>
          <a:xfrm>
            <a:off x="5940425" y="2964776"/>
            <a:ext cx="1577676" cy="276999"/>
          </a:xfrm>
          <a:prstGeom prst="rect">
            <a:avLst/>
          </a:prstGeom>
        </p:spPr>
        <p:txBody>
          <a:bodyPr wrap="none">
            <a:spAutoFit/>
          </a:bodyPr>
          <a:lstStyle/>
          <a:p>
            <a:r>
              <a:rPr lang="en-US" altLang="zh-CN" sz="1200" b="0" kern="0" spc="40" dirty="0">
                <a:solidFill>
                  <a:srgbClr val="888888"/>
                </a:solidFill>
                <a:ea typeface="Microsoft YaHei UI" panose="020B0503020204020204" pitchFamily="34" charset="-122"/>
                <a:cs typeface="宋体" panose="02010600030101010101" pitchFamily="2" charset="-122"/>
              </a:rPr>
              <a:t>TSS</a:t>
            </a:r>
            <a:r>
              <a:rPr lang="zh-CN" altLang="en-US" sz="1200" b="0" kern="0" spc="40" dirty="0">
                <a:solidFill>
                  <a:srgbClr val="888888"/>
                </a:solidFill>
                <a:ea typeface="Microsoft YaHei UI" panose="020B0503020204020204" pitchFamily="34" charset="-122"/>
                <a:cs typeface="宋体" panose="02010600030101010101" pitchFamily="2" charset="-122"/>
              </a:rPr>
              <a:t>管</a:t>
            </a:r>
            <a:r>
              <a:rPr lang="zh-CN" altLang="zh-CN" sz="1200" b="0" kern="0" spc="40" dirty="0">
                <a:solidFill>
                  <a:srgbClr val="888888"/>
                </a:solidFill>
                <a:ea typeface="Microsoft YaHei UI" panose="020B0503020204020204" pitchFamily="34" charset="-122"/>
                <a:cs typeface="宋体" panose="02010600030101010101" pitchFamily="2" charset="-122"/>
              </a:rPr>
              <a:t>的原理图符号</a:t>
            </a:r>
            <a:endParaRPr lang="zh-CN" altLang="en-US" sz="1200" b="0" dirty="0"/>
          </a:p>
        </p:txBody>
      </p:sp>
      <p:pic>
        <p:nvPicPr>
          <p:cNvPr id="12" name="图片 11" descr="C:\Users\Administrator\AppData\Local\Microsoft\Windows\INetCache\Content.MSO\332DC798.tmp">
            <a:extLst>
              <a:ext uri="{FF2B5EF4-FFF2-40B4-BE49-F238E27FC236}">
                <a16:creationId xmlns:a16="http://schemas.microsoft.com/office/drawing/2014/main" id="{A9C1624D-9324-4199-8C88-555F41A10BB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163140"/>
            <a:ext cx="2260600" cy="848360"/>
          </a:xfrm>
          <a:prstGeom prst="rect">
            <a:avLst/>
          </a:prstGeom>
          <a:noFill/>
          <a:ln>
            <a:noFill/>
          </a:ln>
        </p:spPr>
      </p:pic>
      <p:sp>
        <p:nvSpPr>
          <p:cNvPr id="3" name="矩形 2">
            <a:extLst>
              <a:ext uri="{FF2B5EF4-FFF2-40B4-BE49-F238E27FC236}">
                <a16:creationId xmlns:a16="http://schemas.microsoft.com/office/drawing/2014/main" id="{9D0CAE6D-0831-4164-AEF9-E8075CAE0B07}"/>
              </a:ext>
            </a:extLst>
          </p:cNvPr>
          <p:cNvSpPr/>
          <p:nvPr/>
        </p:nvSpPr>
        <p:spPr>
          <a:xfrm>
            <a:off x="395536" y="1973615"/>
            <a:ext cx="4963763" cy="3250121"/>
          </a:xfrm>
          <a:prstGeom prst="rect">
            <a:avLst/>
          </a:prstGeom>
          <a:solidFill>
            <a:schemeClr val="accent3">
              <a:lumMod val="20000"/>
              <a:lumOff val="80000"/>
            </a:schemeClr>
          </a:solidFill>
        </p:spPr>
        <p:txBody>
          <a:bodyPr wrap="square">
            <a:spAutoFit/>
          </a:bodyPr>
          <a:lstStyle/>
          <a:p>
            <a:pPr marL="285750" indent="-285750">
              <a:buFont typeface="Wingdings" panose="05000000000000000000" pitchFamily="2" charset="2"/>
              <a:buChar char="n"/>
            </a:pPr>
            <a:r>
              <a:rPr lang="zh-CN" altLang="en-US" sz="1800" kern="0" spc="40" dirty="0">
                <a:solidFill>
                  <a:srgbClr val="FF0000"/>
                </a:solidFill>
                <a:ea typeface="Microsoft YaHei UI" panose="020B0503020204020204" pitchFamily="34" charset="-122"/>
              </a:rPr>
              <a:t>原理</a:t>
            </a:r>
            <a:endParaRPr lang="en-US" altLang="zh-CN" sz="1800" kern="0" spc="40" dirty="0">
              <a:solidFill>
                <a:srgbClr val="FF0000"/>
              </a:solidFill>
              <a:ea typeface="Microsoft YaHei UI" panose="020B0503020204020204" pitchFamily="34" charset="-122"/>
            </a:endParaRPr>
          </a:p>
          <a:p>
            <a:pPr>
              <a:lnSpc>
                <a:spcPct val="150000"/>
              </a:lnSpc>
            </a:pPr>
            <a:r>
              <a:rPr lang="en-US" altLang="zh-CN" sz="1600" kern="0" spc="40" dirty="0">
                <a:solidFill>
                  <a:schemeClr val="tx2">
                    <a:lumMod val="75000"/>
                  </a:schemeClr>
                </a:solidFill>
                <a:ea typeface="Microsoft YaHei UI" panose="020B0503020204020204" pitchFamily="34" charset="-122"/>
              </a:rPr>
              <a:t>    </a:t>
            </a:r>
            <a:r>
              <a:rPr lang="zh-CN" altLang="zh-CN" sz="1600" b="0" kern="0" spc="40" dirty="0">
                <a:solidFill>
                  <a:schemeClr val="tx2">
                    <a:lumMod val="75000"/>
                  </a:schemeClr>
                </a:solidFill>
                <a:ea typeface="Microsoft YaHei UI" panose="020B0503020204020204" pitchFamily="34" charset="-122"/>
              </a:rPr>
              <a:t>电压开关型瞬态抑制二极管（</a:t>
            </a:r>
            <a:r>
              <a:rPr lang="en-US" altLang="zh-CN" sz="1600" b="0" kern="0" spc="40" dirty="0">
                <a:solidFill>
                  <a:schemeClr val="tx2">
                    <a:lumMod val="75000"/>
                  </a:schemeClr>
                </a:solidFill>
                <a:ea typeface="Microsoft YaHei UI" panose="020B0503020204020204" pitchFamily="34" charset="-122"/>
              </a:rPr>
              <a:t>TSS</a:t>
            </a:r>
            <a:r>
              <a:rPr lang="zh-CN" altLang="zh-CN" sz="1600" b="0" kern="0" spc="40" dirty="0">
                <a:solidFill>
                  <a:schemeClr val="tx2">
                    <a:lumMod val="75000"/>
                  </a:schemeClr>
                </a:solidFill>
                <a:ea typeface="Microsoft YaHei UI" panose="020B0503020204020204" pitchFamily="34" charset="-122"/>
              </a:rPr>
              <a:t>）与</a:t>
            </a:r>
            <a:r>
              <a:rPr lang="en-US" altLang="zh-CN" sz="1600" b="0" kern="0" spc="40" dirty="0">
                <a:solidFill>
                  <a:schemeClr val="tx2">
                    <a:lumMod val="75000"/>
                  </a:schemeClr>
                </a:solidFill>
                <a:ea typeface="Microsoft YaHei UI" panose="020B0503020204020204" pitchFamily="34" charset="-122"/>
              </a:rPr>
              <a:t>TVS</a:t>
            </a:r>
            <a:r>
              <a:rPr lang="zh-CN" altLang="zh-CN" sz="1600" b="0" kern="0" spc="40" dirty="0">
                <a:solidFill>
                  <a:schemeClr val="tx2">
                    <a:lumMod val="75000"/>
                  </a:schemeClr>
                </a:solidFill>
                <a:ea typeface="Microsoft YaHei UI" panose="020B0503020204020204" pitchFamily="34" charset="-122"/>
              </a:rPr>
              <a:t>管相同，也是利用半导体工艺制成的限压保护器件</a:t>
            </a:r>
            <a:r>
              <a:rPr lang="zh-CN" altLang="en-US" sz="1600" b="0" kern="0" spc="40" dirty="0">
                <a:solidFill>
                  <a:schemeClr val="tx2">
                    <a:lumMod val="75000"/>
                  </a:schemeClr>
                </a:solidFill>
                <a:ea typeface="Microsoft YaHei UI" panose="020B0503020204020204" pitchFamily="34" charset="-122"/>
              </a:rPr>
              <a:t>。</a:t>
            </a:r>
            <a:r>
              <a:rPr lang="zh-CN" altLang="zh-CN" sz="1600" b="0" kern="0" spc="40" dirty="0">
                <a:solidFill>
                  <a:schemeClr val="tx2">
                    <a:lumMod val="75000"/>
                  </a:schemeClr>
                </a:solidFill>
                <a:ea typeface="Microsoft YaHei UI" panose="020B0503020204020204" pitchFamily="34" charset="-122"/>
              </a:rPr>
              <a:t>但其工作原理与气体放电管类似，而与压敏电阻和</a:t>
            </a:r>
            <a:r>
              <a:rPr lang="en-US" altLang="zh-CN" sz="1600" b="0" kern="0" spc="40" dirty="0">
                <a:solidFill>
                  <a:schemeClr val="tx2">
                    <a:lumMod val="75000"/>
                  </a:schemeClr>
                </a:solidFill>
                <a:ea typeface="Microsoft YaHei UI" panose="020B0503020204020204" pitchFamily="34" charset="-122"/>
              </a:rPr>
              <a:t>TVS</a:t>
            </a:r>
            <a:r>
              <a:rPr lang="zh-CN" altLang="zh-CN" sz="1600" b="0" kern="0" spc="40" dirty="0">
                <a:solidFill>
                  <a:schemeClr val="tx2">
                    <a:lumMod val="75000"/>
                  </a:schemeClr>
                </a:solidFill>
                <a:ea typeface="Microsoft YaHei UI" panose="020B0503020204020204" pitchFamily="34" charset="-122"/>
              </a:rPr>
              <a:t>管不同。当</a:t>
            </a:r>
            <a:r>
              <a:rPr lang="en-US" altLang="zh-CN" sz="1600" b="0" kern="0" spc="40" dirty="0">
                <a:solidFill>
                  <a:schemeClr val="tx2">
                    <a:lumMod val="75000"/>
                  </a:schemeClr>
                </a:solidFill>
                <a:ea typeface="Microsoft YaHei UI" panose="020B0503020204020204" pitchFamily="34" charset="-122"/>
              </a:rPr>
              <a:t>TSS</a:t>
            </a:r>
            <a:r>
              <a:rPr lang="zh-CN" altLang="zh-CN" sz="1600" b="0" kern="0" spc="40" dirty="0">
                <a:solidFill>
                  <a:schemeClr val="tx2">
                    <a:lumMod val="75000"/>
                  </a:schemeClr>
                </a:solidFill>
                <a:ea typeface="Microsoft YaHei UI" panose="020B0503020204020204" pitchFamily="34" charset="-122"/>
              </a:rPr>
              <a:t>管两端的过电压超过</a:t>
            </a:r>
            <a:r>
              <a:rPr lang="en-US" altLang="zh-CN" sz="1600" b="0" kern="0" spc="40" dirty="0">
                <a:solidFill>
                  <a:schemeClr val="tx2">
                    <a:lumMod val="75000"/>
                  </a:schemeClr>
                </a:solidFill>
                <a:ea typeface="Microsoft YaHei UI" panose="020B0503020204020204" pitchFamily="34" charset="-122"/>
              </a:rPr>
              <a:t>TSS</a:t>
            </a:r>
            <a:r>
              <a:rPr lang="zh-CN" altLang="zh-CN" sz="1600" b="0" kern="0" spc="40" dirty="0">
                <a:solidFill>
                  <a:schemeClr val="tx2">
                    <a:lumMod val="75000"/>
                  </a:schemeClr>
                </a:solidFill>
                <a:ea typeface="Microsoft YaHei UI" panose="020B0503020204020204" pitchFamily="34" charset="-122"/>
              </a:rPr>
              <a:t>管的击穿电压时，</a:t>
            </a:r>
            <a:r>
              <a:rPr lang="en-US" altLang="zh-CN" sz="1600" b="0" kern="0" spc="40" dirty="0">
                <a:solidFill>
                  <a:schemeClr val="tx2">
                    <a:lumMod val="75000"/>
                  </a:schemeClr>
                </a:solidFill>
                <a:ea typeface="Microsoft YaHei UI" panose="020B0503020204020204" pitchFamily="34" charset="-122"/>
              </a:rPr>
              <a:t>TSS</a:t>
            </a:r>
            <a:r>
              <a:rPr lang="zh-CN" altLang="zh-CN" sz="1600" b="0" kern="0" spc="40" dirty="0">
                <a:solidFill>
                  <a:schemeClr val="tx2">
                    <a:lumMod val="75000"/>
                  </a:schemeClr>
                </a:solidFill>
                <a:ea typeface="Microsoft YaHei UI" panose="020B0503020204020204" pitchFamily="34" charset="-122"/>
              </a:rPr>
              <a:t>管将把过电压钳位到比击穿电压更低的接近</a:t>
            </a:r>
            <a:r>
              <a:rPr lang="en-US" altLang="zh-CN" sz="1600" b="0" kern="0" spc="40" dirty="0">
                <a:solidFill>
                  <a:schemeClr val="tx2">
                    <a:lumMod val="75000"/>
                  </a:schemeClr>
                </a:solidFill>
                <a:ea typeface="Microsoft YaHei UI" panose="020B0503020204020204" pitchFamily="34" charset="-122"/>
              </a:rPr>
              <a:t>0V</a:t>
            </a:r>
            <a:r>
              <a:rPr lang="zh-CN" altLang="zh-CN" sz="1600" b="0" kern="0" spc="40" dirty="0">
                <a:solidFill>
                  <a:schemeClr val="tx2">
                    <a:lumMod val="75000"/>
                  </a:schemeClr>
                </a:solidFill>
                <a:ea typeface="Microsoft YaHei UI" panose="020B0503020204020204" pitchFamily="34" charset="-122"/>
              </a:rPr>
              <a:t>的水平上，之后</a:t>
            </a:r>
            <a:r>
              <a:rPr lang="en-US" altLang="zh-CN" sz="1600" b="0" kern="0" spc="40" dirty="0">
                <a:solidFill>
                  <a:schemeClr val="tx2">
                    <a:lumMod val="75000"/>
                  </a:schemeClr>
                </a:solidFill>
                <a:ea typeface="Microsoft YaHei UI" panose="020B0503020204020204" pitchFamily="34" charset="-122"/>
              </a:rPr>
              <a:t>TSS</a:t>
            </a:r>
            <a:r>
              <a:rPr lang="zh-CN" altLang="zh-CN" sz="1600" b="0" kern="0" spc="40" dirty="0">
                <a:solidFill>
                  <a:schemeClr val="tx2">
                    <a:lumMod val="75000"/>
                  </a:schemeClr>
                </a:solidFill>
                <a:ea typeface="Microsoft YaHei UI" panose="020B0503020204020204" pitchFamily="34" charset="-122"/>
              </a:rPr>
              <a:t>管持续这种短路状态，直到流过</a:t>
            </a:r>
            <a:r>
              <a:rPr lang="en-US" altLang="zh-CN" sz="1600" b="0" kern="0" spc="40" dirty="0">
                <a:solidFill>
                  <a:schemeClr val="tx2">
                    <a:lumMod val="75000"/>
                  </a:schemeClr>
                </a:solidFill>
                <a:ea typeface="Microsoft YaHei UI" panose="020B0503020204020204" pitchFamily="34" charset="-122"/>
              </a:rPr>
              <a:t>TSS</a:t>
            </a:r>
            <a:r>
              <a:rPr lang="zh-CN" altLang="zh-CN" sz="1600" b="0" kern="0" spc="40" dirty="0">
                <a:solidFill>
                  <a:schemeClr val="tx2">
                    <a:lumMod val="75000"/>
                  </a:schemeClr>
                </a:solidFill>
                <a:ea typeface="Microsoft YaHei UI" panose="020B0503020204020204" pitchFamily="34" charset="-122"/>
              </a:rPr>
              <a:t>管的过电流降到临界值以下后，</a:t>
            </a:r>
            <a:r>
              <a:rPr lang="en-US" altLang="zh-CN" sz="1600" b="0" kern="0" spc="40" dirty="0">
                <a:solidFill>
                  <a:schemeClr val="tx2">
                    <a:lumMod val="75000"/>
                  </a:schemeClr>
                </a:solidFill>
                <a:ea typeface="Microsoft YaHei UI" panose="020B0503020204020204" pitchFamily="34" charset="-122"/>
              </a:rPr>
              <a:t>TSS</a:t>
            </a:r>
            <a:r>
              <a:rPr lang="zh-CN" altLang="zh-CN" sz="1600" b="0" kern="0" spc="40" dirty="0">
                <a:solidFill>
                  <a:schemeClr val="tx2">
                    <a:lumMod val="75000"/>
                  </a:schemeClr>
                </a:solidFill>
                <a:ea typeface="Microsoft YaHei UI" panose="020B0503020204020204" pitchFamily="34" charset="-122"/>
              </a:rPr>
              <a:t>恢复开路状态。</a:t>
            </a:r>
            <a:endParaRPr lang="zh-CN" altLang="en-US" sz="1600" b="0" kern="0" spc="40" dirty="0">
              <a:solidFill>
                <a:schemeClr val="tx2">
                  <a:lumMod val="75000"/>
                </a:schemeClr>
              </a:solidFill>
              <a:ea typeface="Microsoft YaHei UI" panose="020B0503020204020204" pitchFamily="34" charset="-122"/>
            </a:endParaRPr>
          </a:p>
        </p:txBody>
      </p:sp>
      <p:pic>
        <p:nvPicPr>
          <p:cNvPr id="14" name="图片 13" descr="C:\Users\Administrator\AppData\Local\Temp\enhtmlclip\640(361).jpg">
            <a:extLst>
              <a:ext uri="{FF2B5EF4-FFF2-40B4-BE49-F238E27FC236}">
                <a16:creationId xmlns:a16="http://schemas.microsoft.com/office/drawing/2014/main" id="{AF61A5B6-037F-4FC9-83B8-A2F82FBA617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08104" y="3356992"/>
            <a:ext cx="2478231" cy="1519833"/>
          </a:xfrm>
          <a:prstGeom prst="rect">
            <a:avLst/>
          </a:prstGeom>
          <a:noFill/>
          <a:ln>
            <a:noFill/>
          </a:ln>
        </p:spPr>
      </p:pic>
      <p:sp>
        <p:nvSpPr>
          <p:cNvPr id="15" name="矩形 4">
            <a:extLst>
              <a:ext uri="{FF2B5EF4-FFF2-40B4-BE49-F238E27FC236}">
                <a16:creationId xmlns:a16="http://schemas.microsoft.com/office/drawing/2014/main" id="{2AA25D20-CC5E-4C3A-8B27-60DA2907E85A}"/>
              </a:ext>
            </a:extLst>
          </p:cNvPr>
          <p:cNvSpPr>
            <a:spLocks noChangeArrowheads="1"/>
          </p:cNvSpPr>
          <p:nvPr/>
        </p:nvSpPr>
        <p:spPr bwMode="auto">
          <a:xfrm>
            <a:off x="395536" y="1634264"/>
            <a:ext cx="4963763" cy="369332"/>
          </a:xfrm>
          <a:prstGeom prst="rect">
            <a:avLst/>
          </a:prstGeom>
          <a:solidFill>
            <a:schemeClr val="accent6"/>
          </a:solidFill>
          <a:ln>
            <a:noFill/>
          </a:ln>
          <a:extLst/>
        </p:spPr>
        <p:txBody>
          <a:bodyPr wrap="square">
            <a:spAutoFit/>
          </a:bodyPr>
          <a:lstStyle/>
          <a:p>
            <a:r>
              <a:rPr lang="en-US" altLang="zh-CN" sz="1800" b="0" dirty="0">
                <a:solidFill>
                  <a:srgbClr val="0000FF"/>
                </a:solidFill>
                <a:latin typeface="黑体" pitchFamily="49" charset="-122"/>
                <a:ea typeface="黑体" pitchFamily="49" charset="-122"/>
              </a:rPr>
              <a:t>TSS</a:t>
            </a:r>
            <a:r>
              <a:rPr lang="zh-CN" altLang="en-US" sz="1800" b="0" dirty="0">
                <a:solidFill>
                  <a:srgbClr val="0000FF"/>
                </a:solidFill>
                <a:latin typeface="黑体" pitchFamily="49" charset="-122"/>
                <a:ea typeface="黑体" pitchFamily="49" charset="-122"/>
              </a:rPr>
              <a:t>又称半导体放电管、固体放电管等</a:t>
            </a:r>
          </a:p>
        </p:txBody>
      </p:sp>
      <p:sp>
        <p:nvSpPr>
          <p:cNvPr id="5" name="矩形 4">
            <a:extLst>
              <a:ext uri="{FF2B5EF4-FFF2-40B4-BE49-F238E27FC236}">
                <a16:creationId xmlns:a16="http://schemas.microsoft.com/office/drawing/2014/main" id="{4E1B0D31-B899-42C0-98CE-19FC1E00DB18}"/>
              </a:ext>
            </a:extLst>
          </p:cNvPr>
          <p:cNvSpPr/>
          <p:nvPr/>
        </p:nvSpPr>
        <p:spPr>
          <a:xfrm>
            <a:off x="395536" y="5223736"/>
            <a:ext cx="8064896" cy="787523"/>
          </a:xfrm>
          <a:prstGeom prst="rect">
            <a:avLst/>
          </a:prstGeom>
          <a:solidFill>
            <a:schemeClr val="accent4">
              <a:lumMod val="20000"/>
              <a:lumOff val="80000"/>
            </a:schemeClr>
          </a:solidFill>
        </p:spPr>
        <p:txBody>
          <a:bodyPr wrap="square">
            <a:spAutoFit/>
          </a:bodyPr>
          <a:lstStyle/>
          <a:p>
            <a:pPr marL="285750" indent="-285750">
              <a:lnSpc>
                <a:spcPct val="150000"/>
              </a:lnSpc>
              <a:buFont typeface="Wingdings" panose="05000000000000000000" pitchFamily="2" charset="2"/>
              <a:buChar char="Ø"/>
            </a:pPr>
            <a:r>
              <a:rPr lang="en-US" altLang="zh-CN" sz="1600" b="0" kern="0" spc="40" dirty="0">
                <a:solidFill>
                  <a:srgbClr val="0000FF"/>
                </a:solidFill>
                <a:ea typeface="仿宋_GB2312"/>
              </a:rPr>
              <a:t>TSS</a:t>
            </a:r>
            <a:r>
              <a:rPr lang="zh-CN" altLang="zh-CN" sz="1600" b="0" kern="0" spc="40" dirty="0">
                <a:solidFill>
                  <a:srgbClr val="0000FF"/>
                </a:solidFill>
                <a:ea typeface="仿宋_GB2312"/>
              </a:rPr>
              <a:t>管是利用半导体工艺制成的保护器件，主要用于信号电路的防雷保护。不能用在电源端口。</a:t>
            </a:r>
            <a:r>
              <a:rPr lang="en-US" altLang="zh-CN" sz="1600" b="0" kern="0" spc="40" dirty="0">
                <a:solidFill>
                  <a:srgbClr val="0000FF"/>
                </a:solidFill>
                <a:ea typeface="仿宋_GB2312"/>
              </a:rPr>
              <a:t>TSS</a:t>
            </a:r>
            <a:r>
              <a:rPr lang="zh-CN" altLang="zh-CN" sz="1600" b="0" kern="0" spc="40" dirty="0">
                <a:solidFill>
                  <a:srgbClr val="0000FF"/>
                </a:solidFill>
                <a:ea typeface="仿宋_GB2312"/>
              </a:rPr>
              <a:t>器件的通流容量一般最高可达到</a:t>
            </a:r>
            <a:r>
              <a:rPr lang="en-US" altLang="zh-CN" sz="1600" b="0" kern="0" spc="40" dirty="0">
                <a:solidFill>
                  <a:srgbClr val="0000FF"/>
                </a:solidFill>
                <a:ea typeface="仿宋_GB2312"/>
              </a:rPr>
              <a:t>150A</a:t>
            </a:r>
            <a:r>
              <a:rPr lang="zh-CN" altLang="zh-CN" sz="1600" b="0" kern="0" spc="40" dirty="0">
                <a:solidFill>
                  <a:srgbClr val="0000FF"/>
                </a:solidFill>
                <a:ea typeface="仿宋_GB2312"/>
              </a:rPr>
              <a:t>（</a:t>
            </a:r>
            <a:r>
              <a:rPr lang="en-US" altLang="zh-CN" sz="1600" b="0" kern="0" spc="40" dirty="0">
                <a:solidFill>
                  <a:srgbClr val="0000FF"/>
                </a:solidFill>
                <a:ea typeface="仿宋_GB2312"/>
              </a:rPr>
              <a:t>8/20uS</a:t>
            </a:r>
            <a:r>
              <a:rPr lang="zh-CN" altLang="zh-CN" sz="1600" b="0" kern="0" spc="40" dirty="0">
                <a:solidFill>
                  <a:srgbClr val="0000FF"/>
                </a:solidFill>
                <a:ea typeface="仿宋_GB2312"/>
              </a:rPr>
              <a:t>）。</a:t>
            </a:r>
            <a:endParaRPr lang="zh-CN" altLang="en-US" sz="1600" b="0" kern="0" spc="40" dirty="0">
              <a:solidFill>
                <a:srgbClr val="0000FF"/>
              </a:solidFill>
              <a:ea typeface="仿宋_GB2312"/>
            </a:endParaRPr>
          </a:p>
        </p:txBody>
      </p:sp>
    </p:spTree>
    <p:extLst>
      <p:ext uri="{BB962C8B-B14F-4D97-AF65-F5344CB8AC3E}">
        <p14:creationId xmlns:p14="http://schemas.microsoft.com/office/powerpoint/2010/main" val="3048091692"/>
      </p:ext>
    </p:extLst>
  </p:cSld>
  <p:clrMapOvr>
    <a:masterClrMapping/>
  </p:clrMapOvr>
  <p:transition>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1368152" cy="461665"/>
          </a:xfrm>
          <a:prstGeom prst="rect">
            <a:avLst/>
          </a:prstGeom>
          <a:solidFill>
            <a:schemeClr val="tx2">
              <a:lumMod val="20000"/>
              <a:lumOff val="80000"/>
            </a:schemeClr>
          </a:solidFill>
          <a:ln>
            <a:noFill/>
          </a:ln>
          <a:extLst/>
        </p:spPr>
        <p:txBody>
          <a:bodyPr wrap="square">
            <a:spAutoFit/>
          </a:bodyPr>
          <a:lstStyle/>
          <a:p>
            <a:r>
              <a:rPr lang="en-US" altLang="zh-CN" sz="2400" dirty="0">
                <a:solidFill>
                  <a:srgbClr val="0000FF"/>
                </a:solidFill>
                <a:latin typeface="黑体" pitchFamily="49" charset="-122"/>
                <a:ea typeface="黑体" pitchFamily="49" charset="-122"/>
              </a:rPr>
              <a:t>TSS</a:t>
            </a:r>
            <a:r>
              <a:rPr lang="zh-CN" altLang="en-US" sz="2400" dirty="0">
                <a:solidFill>
                  <a:srgbClr val="0000FF"/>
                </a:solidFill>
                <a:latin typeface="黑体" pitchFamily="49" charset="-122"/>
                <a:ea typeface="黑体" pitchFamily="49" charset="-122"/>
              </a:rPr>
              <a:t>特点</a:t>
            </a:r>
          </a:p>
        </p:txBody>
      </p:sp>
      <p:sp>
        <p:nvSpPr>
          <p:cNvPr id="6" name="矩形 5">
            <a:extLst>
              <a:ext uri="{FF2B5EF4-FFF2-40B4-BE49-F238E27FC236}">
                <a16:creationId xmlns:a16="http://schemas.microsoft.com/office/drawing/2014/main" id="{0B5EAC59-947F-42C5-A58B-38EE3A15CBEA}"/>
              </a:ext>
            </a:extLst>
          </p:cNvPr>
          <p:cNvSpPr/>
          <p:nvPr/>
        </p:nvSpPr>
        <p:spPr>
          <a:xfrm>
            <a:off x="395536" y="1576290"/>
            <a:ext cx="8136904" cy="923330"/>
          </a:xfrm>
          <a:prstGeom prst="rect">
            <a:avLst/>
          </a:prstGeom>
          <a:solidFill>
            <a:schemeClr val="accent6"/>
          </a:solidFill>
          <a:ln>
            <a:noFill/>
          </a:ln>
        </p:spPr>
        <p:txBody>
          <a:bodyPr wrap="square">
            <a:spAutoFit/>
          </a:bodyPr>
          <a:lstStyle/>
          <a:p>
            <a:pPr marL="285750" indent="-285750">
              <a:buFont typeface="Wingdings" panose="05000000000000000000" pitchFamily="2" charset="2"/>
              <a:buChar char="Ø"/>
            </a:pPr>
            <a:r>
              <a:rPr lang="en-US" altLang="zh-CN" sz="1800" b="0" dirty="0">
                <a:solidFill>
                  <a:srgbClr val="0000FF"/>
                </a:solidFill>
                <a:latin typeface="黑体" pitchFamily="49" charset="-122"/>
                <a:ea typeface="黑体" pitchFamily="49" charset="-122"/>
              </a:rPr>
              <a:t>TSS</a:t>
            </a:r>
            <a:r>
              <a:rPr lang="zh-CN" altLang="zh-CN" sz="1800" b="0" dirty="0">
                <a:solidFill>
                  <a:srgbClr val="0000FF"/>
                </a:solidFill>
                <a:latin typeface="黑体" pitchFamily="49" charset="-122"/>
                <a:ea typeface="黑体" pitchFamily="49" charset="-122"/>
              </a:rPr>
              <a:t>管和</a:t>
            </a:r>
            <a:r>
              <a:rPr lang="en-US" altLang="zh-CN" sz="1800" b="0" dirty="0">
                <a:solidFill>
                  <a:srgbClr val="0000FF"/>
                </a:solidFill>
                <a:latin typeface="黑体" pitchFamily="49" charset="-122"/>
                <a:ea typeface="黑体" pitchFamily="49" charset="-122"/>
              </a:rPr>
              <a:t>TVS</a:t>
            </a:r>
            <a:r>
              <a:rPr lang="zh-CN" altLang="zh-CN" sz="1800" b="0" dirty="0">
                <a:solidFill>
                  <a:srgbClr val="0000FF"/>
                </a:solidFill>
                <a:latin typeface="黑体" pitchFamily="49" charset="-122"/>
                <a:ea typeface="黑体" pitchFamily="49" charset="-122"/>
              </a:rPr>
              <a:t>管都是利用半导体工艺制成的限压保护器件，</a:t>
            </a:r>
            <a:r>
              <a:rPr lang="en-US" altLang="zh-CN" sz="1800" b="0" dirty="0">
                <a:solidFill>
                  <a:srgbClr val="0000FF"/>
                </a:solidFill>
                <a:latin typeface="黑体" pitchFamily="49" charset="-122"/>
                <a:ea typeface="黑体" pitchFamily="49" charset="-122"/>
              </a:rPr>
              <a:t>TSS</a:t>
            </a:r>
            <a:r>
              <a:rPr lang="zh-CN" altLang="zh-CN" sz="1800" b="0" dirty="0">
                <a:solidFill>
                  <a:srgbClr val="0000FF"/>
                </a:solidFill>
                <a:latin typeface="黑体" pitchFamily="49" charset="-122"/>
                <a:ea typeface="黑体" pitchFamily="49" charset="-122"/>
              </a:rPr>
              <a:t>管是电压开关型的。</a:t>
            </a:r>
            <a:r>
              <a:rPr lang="en-US" altLang="zh-CN" sz="1800" b="0" dirty="0">
                <a:solidFill>
                  <a:srgbClr val="0000FF"/>
                </a:solidFill>
                <a:latin typeface="黑体" pitchFamily="49" charset="-122"/>
                <a:ea typeface="黑体" pitchFamily="49" charset="-122"/>
              </a:rPr>
              <a:t>TVS</a:t>
            </a:r>
            <a:r>
              <a:rPr lang="zh-CN" altLang="zh-CN" sz="1800" b="0" dirty="0">
                <a:solidFill>
                  <a:srgbClr val="0000FF"/>
                </a:solidFill>
                <a:latin typeface="黑体" pitchFamily="49" charset="-122"/>
                <a:ea typeface="黑体" pitchFamily="49" charset="-122"/>
              </a:rPr>
              <a:t>是电压钳位型的。</a:t>
            </a:r>
            <a:r>
              <a:rPr lang="en-US" altLang="zh-CN" sz="1800" b="0" dirty="0">
                <a:solidFill>
                  <a:srgbClr val="0000FF"/>
                </a:solidFill>
                <a:latin typeface="黑体" pitchFamily="49" charset="-122"/>
                <a:ea typeface="黑体" pitchFamily="49" charset="-122"/>
              </a:rPr>
              <a:t>TSS</a:t>
            </a:r>
            <a:r>
              <a:rPr lang="zh-CN" altLang="zh-CN" sz="1800" b="0" dirty="0">
                <a:solidFill>
                  <a:srgbClr val="0000FF"/>
                </a:solidFill>
                <a:latin typeface="黑体" pitchFamily="49" charset="-122"/>
                <a:ea typeface="黑体" pitchFamily="49" charset="-122"/>
              </a:rPr>
              <a:t>管在响应时间，结电容方面与</a:t>
            </a:r>
            <a:r>
              <a:rPr lang="en-US" altLang="zh-CN" sz="1800" b="0" dirty="0">
                <a:solidFill>
                  <a:srgbClr val="0000FF"/>
                </a:solidFill>
                <a:latin typeface="黑体" pitchFamily="49" charset="-122"/>
                <a:ea typeface="黑体" pitchFamily="49" charset="-122"/>
              </a:rPr>
              <a:t>TVS</a:t>
            </a:r>
            <a:r>
              <a:rPr lang="zh-CN" altLang="zh-CN" sz="1800" b="0" dirty="0">
                <a:solidFill>
                  <a:srgbClr val="0000FF"/>
                </a:solidFill>
                <a:latin typeface="黑体" pitchFamily="49" charset="-122"/>
                <a:ea typeface="黑体" pitchFamily="49" charset="-122"/>
              </a:rPr>
              <a:t>管是相同特点，易于制成表贴器件，很适合在单板上使用。</a:t>
            </a:r>
            <a:endParaRPr lang="zh-CN" altLang="en-US" sz="1800" b="0" dirty="0">
              <a:solidFill>
                <a:srgbClr val="0000FF"/>
              </a:solidFill>
              <a:latin typeface="黑体" pitchFamily="49" charset="-122"/>
              <a:ea typeface="黑体" pitchFamily="49" charset="-122"/>
            </a:endParaRPr>
          </a:p>
        </p:txBody>
      </p:sp>
      <p:sp>
        <p:nvSpPr>
          <p:cNvPr id="9" name="矩形 8">
            <a:extLst>
              <a:ext uri="{FF2B5EF4-FFF2-40B4-BE49-F238E27FC236}">
                <a16:creationId xmlns:a16="http://schemas.microsoft.com/office/drawing/2014/main" id="{E34AC6EB-14BE-4C45-A506-3B358FC7687F}"/>
              </a:ext>
            </a:extLst>
          </p:cNvPr>
          <p:cNvSpPr/>
          <p:nvPr/>
        </p:nvSpPr>
        <p:spPr>
          <a:xfrm>
            <a:off x="395536" y="2501730"/>
            <a:ext cx="8136904" cy="923330"/>
          </a:xfrm>
          <a:prstGeom prst="rect">
            <a:avLst/>
          </a:prstGeom>
          <a:solidFill>
            <a:schemeClr val="accent3">
              <a:lumMod val="60000"/>
              <a:lumOff val="40000"/>
            </a:schemeClr>
          </a:solidFill>
          <a:ln>
            <a:noFill/>
          </a:ln>
        </p:spPr>
        <p:txBody>
          <a:bodyPr wrap="square">
            <a:spAutoFit/>
          </a:bodyPr>
          <a:lstStyle/>
          <a:p>
            <a:pPr marL="285750" indent="-285750">
              <a:buFont typeface="Wingdings" panose="05000000000000000000" pitchFamily="2" charset="2"/>
              <a:buChar char="Ø"/>
            </a:pPr>
            <a:r>
              <a:rPr lang="en-US" altLang="zh-CN" sz="1800" b="0" dirty="0">
                <a:solidFill>
                  <a:srgbClr val="0000FF"/>
                </a:solidFill>
                <a:latin typeface="黑体" pitchFamily="49" charset="-122"/>
                <a:ea typeface="黑体" pitchFamily="49" charset="-122"/>
              </a:rPr>
              <a:t>TSS</a:t>
            </a:r>
            <a:r>
              <a:rPr lang="zh-CN" altLang="zh-CN" sz="1800" b="0" dirty="0">
                <a:solidFill>
                  <a:srgbClr val="0000FF"/>
                </a:solidFill>
                <a:latin typeface="黑体" pitchFamily="49" charset="-122"/>
                <a:ea typeface="黑体" pitchFamily="49" charset="-122"/>
              </a:rPr>
              <a:t>管动作后，将过电压从击穿电压值附近下拉到接近</a:t>
            </a:r>
            <a:r>
              <a:rPr lang="en-US" altLang="zh-CN" sz="1800" b="0" dirty="0">
                <a:solidFill>
                  <a:srgbClr val="0000FF"/>
                </a:solidFill>
                <a:latin typeface="黑体" pitchFamily="49" charset="-122"/>
                <a:ea typeface="黑体" pitchFamily="49" charset="-122"/>
              </a:rPr>
              <a:t>0V</a:t>
            </a:r>
            <a:r>
              <a:rPr lang="zh-CN" altLang="zh-CN" sz="1800" b="0" dirty="0">
                <a:solidFill>
                  <a:srgbClr val="0000FF"/>
                </a:solidFill>
                <a:latin typeface="黑体" pitchFamily="49" charset="-122"/>
                <a:ea typeface="黑体" pitchFamily="49" charset="-122"/>
              </a:rPr>
              <a:t>的水平，这时二极管的结压降小，所以用于信号电平较高的线路（例如：模拟用户线、</a:t>
            </a:r>
            <a:r>
              <a:rPr lang="en-US" altLang="zh-CN" sz="1800" b="0" dirty="0">
                <a:solidFill>
                  <a:srgbClr val="0000FF"/>
                </a:solidFill>
                <a:latin typeface="黑体" pitchFamily="49" charset="-122"/>
                <a:ea typeface="黑体" pitchFamily="49" charset="-122"/>
              </a:rPr>
              <a:t>ADSL</a:t>
            </a:r>
            <a:r>
              <a:rPr lang="zh-CN" altLang="zh-CN" sz="1800" b="0" dirty="0">
                <a:solidFill>
                  <a:srgbClr val="0000FF"/>
                </a:solidFill>
                <a:latin typeface="黑体" pitchFamily="49" charset="-122"/>
                <a:ea typeface="黑体" pitchFamily="49" charset="-122"/>
              </a:rPr>
              <a:t>等）保护时通流量比</a:t>
            </a:r>
            <a:r>
              <a:rPr lang="en-US" altLang="zh-CN" sz="1800" b="0" dirty="0">
                <a:solidFill>
                  <a:srgbClr val="0000FF"/>
                </a:solidFill>
                <a:latin typeface="黑体" pitchFamily="49" charset="-122"/>
                <a:ea typeface="黑体" pitchFamily="49" charset="-122"/>
              </a:rPr>
              <a:t>TVS</a:t>
            </a:r>
            <a:r>
              <a:rPr lang="zh-CN" altLang="zh-CN" sz="1800" b="0" dirty="0">
                <a:solidFill>
                  <a:srgbClr val="0000FF"/>
                </a:solidFill>
                <a:latin typeface="黑体" pitchFamily="49" charset="-122"/>
                <a:ea typeface="黑体" pitchFamily="49" charset="-122"/>
              </a:rPr>
              <a:t>管大，保护效果也比</a:t>
            </a:r>
            <a:r>
              <a:rPr lang="en-US" altLang="zh-CN" sz="1800" b="0" dirty="0">
                <a:solidFill>
                  <a:srgbClr val="0000FF"/>
                </a:solidFill>
                <a:latin typeface="黑体" pitchFamily="49" charset="-122"/>
                <a:ea typeface="黑体" pitchFamily="49" charset="-122"/>
              </a:rPr>
              <a:t>TVS</a:t>
            </a:r>
            <a:r>
              <a:rPr lang="zh-CN" altLang="zh-CN" sz="1800" b="0" dirty="0">
                <a:solidFill>
                  <a:srgbClr val="0000FF"/>
                </a:solidFill>
                <a:latin typeface="黑体" pitchFamily="49" charset="-122"/>
                <a:ea typeface="黑体" pitchFamily="49" charset="-122"/>
              </a:rPr>
              <a:t>管好。</a:t>
            </a:r>
            <a:endParaRPr lang="zh-CN" altLang="en-US" sz="1800" b="0" dirty="0">
              <a:solidFill>
                <a:srgbClr val="0000FF"/>
              </a:solidFill>
              <a:latin typeface="黑体" pitchFamily="49" charset="-122"/>
              <a:ea typeface="黑体" pitchFamily="49" charset="-122"/>
            </a:endParaRPr>
          </a:p>
        </p:txBody>
      </p:sp>
      <p:sp>
        <p:nvSpPr>
          <p:cNvPr id="11" name="矩形 10">
            <a:extLst>
              <a:ext uri="{FF2B5EF4-FFF2-40B4-BE49-F238E27FC236}">
                <a16:creationId xmlns:a16="http://schemas.microsoft.com/office/drawing/2014/main" id="{B794B877-8AEF-41F7-9AF4-49BB052D5B56}"/>
              </a:ext>
            </a:extLst>
          </p:cNvPr>
          <p:cNvSpPr/>
          <p:nvPr/>
        </p:nvSpPr>
        <p:spPr>
          <a:xfrm>
            <a:off x="395536" y="3425060"/>
            <a:ext cx="8136904" cy="923330"/>
          </a:xfrm>
          <a:prstGeom prst="rect">
            <a:avLst/>
          </a:prstGeom>
          <a:solidFill>
            <a:schemeClr val="accent4">
              <a:lumMod val="60000"/>
              <a:lumOff val="40000"/>
            </a:schemeClr>
          </a:solidFill>
          <a:ln>
            <a:noFill/>
          </a:ln>
        </p:spPr>
        <p:txBody>
          <a:bodyPr wrap="square">
            <a:spAutoFit/>
          </a:bodyPr>
          <a:lstStyle/>
          <a:p>
            <a:pPr marL="285750" indent="-285750">
              <a:buFont typeface="Wingdings" panose="05000000000000000000" pitchFamily="2" charset="2"/>
              <a:buChar char="Ø"/>
            </a:pPr>
            <a:r>
              <a:rPr lang="en-US" altLang="zh-CN" sz="1800" b="0" dirty="0">
                <a:solidFill>
                  <a:srgbClr val="800000"/>
                </a:solidFill>
                <a:latin typeface="黑体" pitchFamily="49" charset="-122"/>
                <a:ea typeface="黑体" pitchFamily="49" charset="-122"/>
              </a:rPr>
              <a:t>TSS</a:t>
            </a:r>
            <a:r>
              <a:rPr lang="zh-CN" altLang="zh-CN" sz="1800" b="0" dirty="0">
                <a:solidFill>
                  <a:srgbClr val="800000"/>
                </a:solidFill>
                <a:latin typeface="黑体" pitchFamily="49" charset="-122"/>
                <a:ea typeface="黑体" pitchFamily="49" charset="-122"/>
              </a:rPr>
              <a:t>管在过电压作用下击穿后，当流过</a:t>
            </a:r>
            <a:r>
              <a:rPr lang="en-US" altLang="zh-CN" sz="1800" b="0" dirty="0">
                <a:solidFill>
                  <a:srgbClr val="800000"/>
                </a:solidFill>
                <a:latin typeface="黑体" pitchFamily="49" charset="-122"/>
                <a:ea typeface="黑体" pitchFamily="49" charset="-122"/>
              </a:rPr>
              <a:t>TSS</a:t>
            </a:r>
            <a:r>
              <a:rPr lang="zh-CN" altLang="zh-CN" sz="1800" b="0" dirty="0">
                <a:solidFill>
                  <a:srgbClr val="800000"/>
                </a:solidFill>
                <a:latin typeface="黑体" pitchFamily="49" charset="-122"/>
                <a:ea typeface="黑体" pitchFamily="49" charset="-122"/>
              </a:rPr>
              <a:t>管的电流值下降到临界值以下后，才恢复开路状态，因此</a:t>
            </a:r>
            <a:r>
              <a:rPr lang="en-US" altLang="zh-CN" sz="1800" b="0" dirty="0">
                <a:solidFill>
                  <a:srgbClr val="800000"/>
                </a:solidFill>
                <a:latin typeface="黑体" pitchFamily="49" charset="-122"/>
                <a:ea typeface="黑体" pitchFamily="49" charset="-122"/>
              </a:rPr>
              <a:t>TSS</a:t>
            </a:r>
            <a:r>
              <a:rPr lang="zh-CN" altLang="zh-CN" sz="1800" b="0" dirty="0">
                <a:solidFill>
                  <a:srgbClr val="800000"/>
                </a:solidFill>
                <a:latin typeface="黑体" pitchFamily="49" charset="-122"/>
                <a:ea typeface="黑体" pitchFamily="49" charset="-122"/>
              </a:rPr>
              <a:t>管在信号线路中使用时，信号线路的常态电流应小于</a:t>
            </a:r>
            <a:r>
              <a:rPr lang="en-US" altLang="zh-CN" sz="1800" b="0" dirty="0">
                <a:solidFill>
                  <a:srgbClr val="800000"/>
                </a:solidFill>
                <a:latin typeface="黑体" pitchFamily="49" charset="-122"/>
                <a:ea typeface="黑体" pitchFamily="49" charset="-122"/>
              </a:rPr>
              <a:t>TSS</a:t>
            </a:r>
            <a:r>
              <a:rPr lang="zh-CN" altLang="zh-CN" sz="1800" b="0" dirty="0">
                <a:solidFill>
                  <a:srgbClr val="800000"/>
                </a:solidFill>
                <a:latin typeface="黑体" pitchFamily="49" charset="-122"/>
                <a:ea typeface="黑体" pitchFamily="49" charset="-122"/>
              </a:rPr>
              <a:t>管的临界恢复电流。</a:t>
            </a:r>
            <a:endParaRPr lang="zh-CN" altLang="en-US" sz="1800" b="0" dirty="0">
              <a:solidFill>
                <a:srgbClr val="800000"/>
              </a:solidFill>
              <a:latin typeface="黑体" pitchFamily="49" charset="-122"/>
              <a:ea typeface="黑体" pitchFamily="49" charset="-122"/>
            </a:endParaRPr>
          </a:p>
        </p:txBody>
      </p:sp>
      <p:sp>
        <p:nvSpPr>
          <p:cNvPr id="16" name="矩形 15">
            <a:extLst>
              <a:ext uri="{FF2B5EF4-FFF2-40B4-BE49-F238E27FC236}">
                <a16:creationId xmlns:a16="http://schemas.microsoft.com/office/drawing/2014/main" id="{272A6A5E-05F1-48F2-A85A-34BA36C43E4B}"/>
              </a:ext>
            </a:extLst>
          </p:cNvPr>
          <p:cNvSpPr/>
          <p:nvPr/>
        </p:nvSpPr>
        <p:spPr>
          <a:xfrm>
            <a:off x="395536" y="4348390"/>
            <a:ext cx="8136904" cy="646331"/>
          </a:xfrm>
          <a:prstGeom prst="rect">
            <a:avLst/>
          </a:prstGeom>
          <a:solidFill>
            <a:schemeClr val="tx2">
              <a:lumMod val="60000"/>
              <a:lumOff val="40000"/>
            </a:schemeClr>
          </a:solidFill>
          <a:ln>
            <a:noFill/>
          </a:ln>
        </p:spPr>
        <p:txBody>
          <a:bodyPr wrap="square">
            <a:spAutoFit/>
          </a:bodyPr>
          <a:lstStyle/>
          <a:p>
            <a:pPr marL="285750" indent="-285750">
              <a:buFont typeface="Wingdings" panose="05000000000000000000" pitchFamily="2" charset="2"/>
              <a:buChar char="Ø"/>
            </a:pPr>
            <a:r>
              <a:rPr lang="en-US" altLang="zh-CN" sz="1800" b="0" dirty="0">
                <a:solidFill>
                  <a:srgbClr val="C00000"/>
                </a:solidFill>
                <a:latin typeface="黑体" pitchFamily="49" charset="-122"/>
                <a:ea typeface="黑体" pitchFamily="49" charset="-122"/>
              </a:rPr>
              <a:t>TSS</a:t>
            </a:r>
            <a:r>
              <a:rPr lang="zh-CN" altLang="zh-CN" sz="1800" b="0" dirty="0">
                <a:solidFill>
                  <a:srgbClr val="C00000"/>
                </a:solidFill>
                <a:latin typeface="黑体" pitchFamily="49" charset="-122"/>
                <a:ea typeface="黑体" pitchFamily="49" charset="-122"/>
              </a:rPr>
              <a:t>管的击穿电压、通流容量是电路设计时应重点考虑的。在信号回路中时，应当有：击穿电压≥</a:t>
            </a:r>
            <a:r>
              <a:rPr lang="en-US" altLang="zh-CN" sz="1800" b="0" dirty="0">
                <a:solidFill>
                  <a:srgbClr val="C00000"/>
                </a:solidFill>
                <a:latin typeface="黑体" pitchFamily="49" charset="-122"/>
                <a:ea typeface="黑体" pitchFamily="49" charset="-122"/>
              </a:rPr>
              <a:t>(1.2</a:t>
            </a:r>
            <a:r>
              <a:rPr lang="zh-CN" altLang="zh-CN" sz="1800" b="0" dirty="0">
                <a:solidFill>
                  <a:srgbClr val="C00000"/>
                </a:solidFill>
                <a:latin typeface="黑体" pitchFamily="49" charset="-122"/>
                <a:ea typeface="黑体" pitchFamily="49" charset="-122"/>
              </a:rPr>
              <a:t>～</a:t>
            </a:r>
            <a:r>
              <a:rPr lang="en-US" altLang="zh-CN" sz="1800" b="0" dirty="0">
                <a:solidFill>
                  <a:srgbClr val="C00000"/>
                </a:solidFill>
                <a:latin typeface="黑体" pitchFamily="49" charset="-122"/>
                <a:ea typeface="黑体" pitchFamily="49" charset="-122"/>
              </a:rPr>
              <a:t>1.5)</a:t>
            </a:r>
            <a:r>
              <a:rPr lang="en-US" altLang="zh-CN" sz="1800" b="0" dirty="0" err="1">
                <a:solidFill>
                  <a:srgbClr val="C00000"/>
                </a:solidFill>
                <a:latin typeface="黑体" pitchFamily="49" charset="-122"/>
                <a:ea typeface="黑体" pitchFamily="49" charset="-122"/>
              </a:rPr>
              <a:t>Umax</a:t>
            </a:r>
            <a:r>
              <a:rPr lang="zh-CN" altLang="zh-CN" sz="1800" b="0" dirty="0">
                <a:solidFill>
                  <a:srgbClr val="C00000"/>
                </a:solidFill>
                <a:latin typeface="黑体" pitchFamily="49" charset="-122"/>
                <a:ea typeface="黑体" pitchFamily="49" charset="-122"/>
              </a:rPr>
              <a:t>，式中</a:t>
            </a:r>
            <a:r>
              <a:rPr lang="en-US" altLang="zh-CN" sz="1800" b="0" dirty="0" err="1">
                <a:solidFill>
                  <a:srgbClr val="C00000"/>
                </a:solidFill>
                <a:latin typeface="黑体" pitchFamily="49" charset="-122"/>
                <a:ea typeface="黑体" pitchFamily="49" charset="-122"/>
              </a:rPr>
              <a:t>Umax</a:t>
            </a:r>
            <a:r>
              <a:rPr lang="zh-CN" altLang="zh-CN" sz="1800" b="0" dirty="0">
                <a:solidFill>
                  <a:srgbClr val="C00000"/>
                </a:solidFill>
                <a:latin typeface="黑体" pitchFamily="49" charset="-122"/>
                <a:ea typeface="黑体" pitchFamily="49" charset="-122"/>
              </a:rPr>
              <a:t>为信号回路的峰值电压。</a:t>
            </a:r>
            <a:endParaRPr lang="zh-CN" altLang="en-US" sz="1800" b="0" dirty="0">
              <a:solidFill>
                <a:srgbClr val="C00000"/>
              </a:solidFill>
              <a:latin typeface="黑体" pitchFamily="49" charset="-122"/>
              <a:ea typeface="黑体" pitchFamily="49" charset="-122"/>
            </a:endParaRPr>
          </a:p>
        </p:txBody>
      </p:sp>
      <p:sp>
        <p:nvSpPr>
          <p:cNvPr id="18" name="矩形 17">
            <a:extLst>
              <a:ext uri="{FF2B5EF4-FFF2-40B4-BE49-F238E27FC236}">
                <a16:creationId xmlns:a16="http://schemas.microsoft.com/office/drawing/2014/main" id="{8D222EFD-6A57-40B5-9E4F-B475EF21E025}"/>
              </a:ext>
            </a:extLst>
          </p:cNvPr>
          <p:cNvSpPr/>
          <p:nvPr/>
        </p:nvSpPr>
        <p:spPr>
          <a:xfrm>
            <a:off x="395536" y="4994721"/>
            <a:ext cx="8136904" cy="646331"/>
          </a:xfrm>
          <a:prstGeom prst="rect">
            <a:avLst/>
          </a:prstGeom>
          <a:solidFill>
            <a:schemeClr val="bg2">
              <a:lumMod val="50000"/>
            </a:schemeClr>
          </a:solidFill>
          <a:ln>
            <a:noFill/>
          </a:ln>
        </p:spPr>
        <p:txBody>
          <a:bodyPr wrap="square">
            <a:spAutoFit/>
          </a:bodyPr>
          <a:lstStyle/>
          <a:p>
            <a:pPr marL="285750" indent="-285750">
              <a:buFont typeface="Wingdings" panose="05000000000000000000" pitchFamily="2" charset="2"/>
              <a:buChar char="Ø"/>
            </a:pPr>
            <a:r>
              <a:rPr lang="en-US" altLang="zh-CN" sz="1800" b="0" dirty="0">
                <a:solidFill>
                  <a:schemeClr val="bg2">
                    <a:lumMod val="10000"/>
                  </a:schemeClr>
                </a:solidFill>
                <a:latin typeface="黑体" pitchFamily="49" charset="-122"/>
                <a:ea typeface="黑体" pitchFamily="49" charset="-122"/>
              </a:rPr>
              <a:t>TSS</a:t>
            </a:r>
            <a:r>
              <a:rPr lang="zh-CN" altLang="zh-CN" sz="1800" b="0" dirty="0">
                <a:solidFill>
                  <a:schemeClr val="bg2">
                    <a:lumMod val="10000"/>
                  </a:schemeClr>
                </a:solidFill>
                <a:latin typeface="黑体" pitchFamily="49" charset="-122"/>
                <a:ea typeface="黑体" pitchFamily="49" charset="-122"/>
              </a:rPr>
              <a:t>管的失效模式主要是短路。但当通过的过电流太大时，也可能造成</a:t>
            </a:r>
            <a:r>
              <a:rPr lang="en-US" altLang="zh-CN" sz="1800" b="0" dirty="0">
                <a:solidFill>
                  <a:schemeClr val="bg2">
                    <a:lumMod val="10000"/>
                  </a:schemeClr>
                </a:solidFill>
                <a:latin typeface="黑体" pitchFamily="49" charset="-122"/>
                <a:ea typeface="黑体" pitchFamily="49" charset="-122"/>
              </a:rPr>
              <a:t>TSS</a:t>
            </a:r>
            <a:r>
              <a:rPr lang="zh-CN" altLang="zh-CN" sz="1800" b="0" dirty="0">
                <a:solidFill>
                  <a:schemeClr val="bg2">
                    <a:lumMod val="10000"/>
                  </a:schemeClr>
                </a:solidFill>
                <a:latin typeface="黑体" pitchFamily="49" charset="-122"/>
                <a:ea typeface="黑体" pitchFamily="49" charset="-122"/>
              </a:rPr>
              <a:t>管被炸裂而开路。</a:t>
            </a:r>
            <a:r>
              <a:rPr lang="en-US" altLang="zh-CN" sz="1800" b="0" dirty="0">
                <a:solidFill>
                  <a:schemeClr val="bg2">
                    <a:lumMod val="10000"/>
                  </a:schemeClr>
                </a:solidFill>
                <a:latin typeface="黑体" pitchFamily="49" charset="-122"/>
                <a:ea typeface="黑体" pitchFamily="49" charset="-122"/>
              </a:rPr>
              <a:t>TSS</a:t>
            </a:r>
            <a:r>
              <a:rPr lang="zh-CN" altLang="zh-CN" sz="1800" b="0" dirty="0">
                <a:solidFill>
                  <a:schemeClr val="bg2">
                    <a:lumMod val="10000"/>
                  </a:schemeClr>
                </a:solidFill>
                <a:latin typeface="黑体" pitchFamily="49" charset="-122"/>
                <a:ea typeface="黑体" pitchFamily="49" charset="-122"/>
              </a:rPr>
              <a:t>管的使用寿命相对较长。</a:t>
            </a:r>
            <a:endParaRPr lang="zh-CN" altLang="en-US" sz="1800" b="0" dirty="0">
              <a:solidFill>
                <a:schemeClr val="bg2">
                  <a:lumMod val="10000"/>
                </a:schemeClr>
              </a:solidFill>
              <a:latin typeface="黑体" pitchFamily="49" charset="-122"/>
              <a:ea typeface="黑体" pitchFamily="49" charset="-122"/>
            </a:endParaRPr>
          </a:p>
        </p:txBody>
      </p:sp>
    </p:spTree>
    <p:extLst>
      <p:ext uri="{BB962C8B-B14F-4D97-AF65-F5344CB8AC3E}">
        <p14:creationId xmlns:p14="http://schemas.microsoft.com/office/powerpoint/2010/main" val="868182397"/>
      </p:ext>
    </p:extLst>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5758446" cy="461665"/>
          </a:xfrm>
          <a:prstGeom prst="rect">
            <a:avLst/>
          </a:prstGeom>
          <a:solidFill>
            <a:schemeClr val="tx2">
              <a:lumMod val="20000"/>
              <a:lumOff val="80000"/>
            </a:schemeClr>
          </a:solidFill>
          <a:ln>
            <a:noFill/>
          </a:ln>
          <a:extLst/>
        </p:spPr>
        <p:txBody>
          <a:bodyPr wrap="square">
            <a:spAutoFit/>
          </a:bodyPr>
          <a:lstStyle/>
          <a:p>
            <a:r>
              <a:rPr lang="en-US" altLang="zh-CN" sz="2400" dirty="0">
                <a:solidFill>
                  <a:srgbClr val="0000FF"/>
                </a:solidFill>
                <a:latin typeface="黑体" pitchFamily="49" charset="-122"/>
                <a:ea typeface="黑体" pitchFamily="49" charset="-122"/>
              </a:rPr>
              <a:t>TVS</a:t>
            </a:r>
            <a:r>
              <a:rPr lang="zh-CN" altLang="en-US" sz="2400" dirty="0">
                <a:solidFill>
                  <a:srgbClr val="0000FF"/>
                </a:solidFill>
                <a:latin typeface="黑体" pitchFamily="49" charset="-122"/>
                <a:ea typeface="黑体" pitchFamily="49" charset="-122"/>
              </a:rPr>
              <a:t>管</a:t>
            </a:r>
            <a:r>
              <a:rPr lang="en-US" altLang="zh-CN" sz="2400" dirty="0">
                <a:solidFill>
                  <a:srgbClr val="0000FF"/>
                </a:solidFill>
                <a:latin typeface="黑体" pitchFamily="49" charset="-122"/>
                <a:ea typeface="黑体" pitchFamily="49" charset="-122"/>
              </a:rPr>
              <a:t>VS</a:t>
            </a:r>
            <a:r>
              <a:rPr lang="zh-CN" altLang="en-US" sz="2400" dirty="0">
                <a:solidFill>
                  <a:srgbClr val="0000FF"/>
                </a:solidFill>
                <a:latin typeface="黑体" pitchFamily="49" charset="-122"/>
                <a:ea typeface="黑体" pitchFamily="49" charset="-122"/>
              </a:rPr>
              <a:t>气体放电管（</a:t>
            </a:r>
            <a:r>
              <a:rPr lang="en-US" altLang="zh-CN" sz="2400" dirty="0">
                <a:solidFill>
                  <a:srgbClr val="0000FF"/>
                </a:solidFill>
                <a:latin typeface="黑体" pitchFamily="49" charset="-122"/>
                <a:ea typeface="黑体" pitchFamily="49" charset="-122"/>
              </a:rPr>
              <a:t>GDT</a:t>
            </a:r>
            <a:r>
              <a:rPr lang="zh-CN" altLang="en-US" sz="2400" dirty="0">
                <a:solidFill>
                  <a:srgbClr val="0000FF"/>
                </a:solidFill>
                <a:latin typeface="黑体" pitchFamily="49" charset="-122"/>
                <a:ea typeface="黑体" pitchFamily="49" charset="-122"/>
              </a:rPr>
              <a:t>）</a:t>
            </a:r>
            <a:r>
              <a:rPr lang="en-US" altLang="zh-CN" sz="2400" dirty="0">
                <a:solidFill>
                  <a:srgbClr val="0000FF"/>
                </a:solidFill>
                <a:latin typeface="黑体" pitchFamily="49" charset="-122"/>
                <a:ea typeface="黑体" pitchFamily="49" charset="-122"/>
              </a:rPr>
              <a:t>VS</a:t>
            </a:r>
            <a:r>
              <a:rPr lang="zh-CN" altLang="en-US" sz="2400" dirty="0">
                <a:solidFill>
                  <a:srgbClr val="0000FF"/>
                </a:solidFill>
                <a:latin typeface="黑体" pitchFamily="49" charset="-122"/>
                <a:ea typeface="黑体" pitchFamily="49" charset="-122"/>
              </a:rPr>
              <a:t>压敏电阻</a:t>
            </a:r>
          </a:p>
        </p:txBody>
      </p:sp>
      <p:pic>
        <p:nvPicPr>
          <p:cNvPr id="17" name="图片 16" descr="C:\Users\Administrator\AppData\Local\Temp\enhtmlclip\640(377).jpg">
            <a:extLst>
              <a:ext uri="{FF2B5EF4-FFF2-40B4-BE49-F238E27FC236}">
                <a16:creationId xmlns:a16="http://schemas.microsoft.com/office/drawing/2014/main" id="{B5651908-644E-41FD-B8D5-9BD36A116A3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56173" y="1526124"/>
            <a:ext cx="2880324" cy="1134110"/>
          </a:xfrm>
          <a:prstGeom prst="rect">
            <a:avLst/>
          </a:prstGeom>
          <a:noFill/>
          <a:ln>
            <a:noFill/>
          </a:ln>
        </p:spPr>
      </p:pic>
      <p:pic>
        <p:nvPicPr>
          <p:cNvPr id="19" name="图片 18" descr="C:\Users\Administrator\AppData\Local\Temp\enhtmlclip\640(379).jpg">
            <a:extLst>
              <a:ext uri="{FF2B5EF4-FFF2-40B4-BE49-F238E27FC236}">
                <a16:creationId xmlns:a16="http://schemas.microsoft.com/office/drawing/2014/main" id="{796241F2-9595-4424-9696-0533F812B2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28183" y="2632551"/>
            <a:ext cx="2808314" cy="1565216"/>
          </a:xfrm>
          <a:prstGeom prst="rect">
            <a:avLst/>
          </a:prstGeom>
          <a:noFill/>
          <a:ln>
            <a:noFill/>
          </a:ln>
        </p:spPr>
      </p:pic>
      <p:pic>
        <p:nvPicPr>
          <p:cNvPr id="20" name="图片 19" descr="C:\Users\Administrator\AppData\Local\Temp\enhtmlclip\640(380).jpg">
            <a:extLst>
              <a:ext uri="{FF2B5EF4-FFF2-40B4-BE49-F238E27FC236}">
                <a16:creationId xmlns:a16="http://schemas.microsoft.com/office/drawing/2014/main" id="{541E4864-BD46-47AE-A906-6BA8D0F8DF9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33946" y="4221088"/>
            <a:ext cx="2736308" cy="1565216"/>
          </a:xfrm>
          <a:prstGeom prst="rect">
            <a:avLst/>
          </a:prstGeom>
          <a:noFill/>
          <a:ln>
            <a:noFill/>
          </a:ln>
        </p:spPr>
      </p:pic>
      <p:sp>
        <p:nvSpPr>
          <p:cNvPr id="22" name="矩形 21">
            <a:extLst>
              <a:ext uri="{FF2B5EF4-FFF2-40B4-BE49-F238E27FC236}">
                <a16:creationId xmlns:a16="http://schemas.microsoft.com/office/drawing/2014/main" id="{C8D7214E-EE5D-4A40-A0AF-A87FB12F537B}"/>
              </a:ext>
            </a:extLst>
          </p:cNvPr>
          <p:cNvSpPr/>
          <p:nvPr/>
        </p:nvSpPr>
        <p:spPr>
          <a:xfrm>
            <a:off x="393345" y="2123877"/>
            <a:ext cx="5758445" cy="830997"/>
          </a:xfrm>
          <a:prstGeom prst="rect">
            <a:avLst/>
          </a:prstGeom>
          <a:solidFill>
            <a:schemeClr val="accent4">
              <a:lumMod val="20000"/>
              <a:lumOff val="80000"/>
            </a:schemeClr>
          </a:solidFill>
        </p:spPr>
        <p:txBody>
          <a:bodyPr wrap="square">
            <a:spAutoFit/>
          </a:bodyPr>
          <a:lstStyle/>
          <a:p>
            <a:pPr marL="285750" indent="-285750">
              <a:buFont typeface="Wingdings" panose="05000000000000000000" pitchFamily="2" charset="2"/>
              <a:buChar char="u"/>
            </a:pPr>
            <a:r>
              <a:rPr lang="zh-CN" altLang="zh-CN" sz="1600" b="0" kern="0" spc="40" dirty="0">
                <a:solidFill>
                  <a:schemeClr val="accent3">
                    <a:lumMod val="50000"/>
                  </a:schemeClr>
                </a:solidFill>
                <a:ea typeface="微软雅黑" panose="020B0503020204020204" pitchFamily="34" charset="-122"/>
              </a:rPr>
              <a:t>在反应时间上，压敏电阻介于</a:t>
            </a:r>
            <a:r>
              <a:rPr lang="en-US" altLang="zh-CN" sz="1600" b="0" kern="0" spc="40" dirty="0">
                <a:solidFill>
                  <a:schemeClr val="accent3">
                    <a:lumMod val="50000"/>
                  </a:schemeClr>
                </a:solidFill>
                <a:ea typeface="微软雅黑" panose="020B0503020204020204" pitchFamily="34" charset="-122"/>
              </a:rPr>
              <a:t>TVS</a:t>
            </a:r>
            <a:r>
              <a:rPr lang="zh-CN" altLang="zh-CN" sz="1600" b="0" kern="0" spc="40" dirty="0">
                <a:solidFill>
                  <a:schemeClr val="accent3">
                    <a:lumMod val="50000"/>
                  </a:schemeClr>
                </a:solidFill>
                <a:ea typeface="微软雅黑" panose="020B0503020204020204" pitchFamily="34" charset="-122"/>
              </a:rPr>
              <a:t>管和气体放电管之间，</a:t>
            </a:r>
            <a:r>
              <a:rPr lang="en-US" altLang="zh-CN" sz="1600" b="0" kern="0" spc="40" dirty="0">
                <a:solidFill>
                  <a:schemeClr val="accent3">
                    <a:lumMod val="50000"/>
                  </a:schemeClr>
                </a:solidFill>
                <a:ea typeface="微软雅黑" panose="020B0503020204020204" pitchFamily="34" charset="-122"/>
              </a:rPr>
              <a:t>TVS</a:t>
            </a:r>
            <a:r>
              <a:rPr lang="zh-CN" altLang="zh-CN" sz="1600" b="0" kern="0" spc="40" dirty="0">
                <a:solidFill>
                  <a:schemeClr val="accent3">
                    <a:lumMod val="50000"/>
                  </a:schemeClr>
                </a:solidFill>
                <a:ea typeface="微软雅黑" panose="020B0503020204020204" pitchFamily="34" charset="-122"/>
              </a:rPr>
              <a:t>管为皮秒级，压敏电阻略慢，为纳秒级</a:t>
            </a:r>
            <a:r>
              <a:rPr lang="en-US" altLang="zh-CN" sz="1600" b="0" kern="0" spc="40" dirty="0">
                <a:solidFill>
                  <a:schemeClr val="accent3">
                    <a:lumMod val="50000"/>
                  </a:schemeClr>
                </a:solidFill>
                <a:ea typeface="微软雅黑" panose="020B0503020204020204" pitchFamily="34" charset="-122"/>
              </a:rPr>
              <a:t>;</a:t>
            </a:r>
            <a:r>
              <a:rPr lang="zh-CN" altLang="zh-CN" sz="1600" b="0" kern="0" spc="40" dirty="0">
                <a:solidFill>
                  <a:schemeClr val="accent3">
                    <a:lumMod val="50000"/>
                  </a:schemeClr>
                </a:solidFill>
                <a:ea typeface="微软雅黑" panose="020B0503020204020204" pitchFamily="34" charset="-122"/>
              </a:rPr>
              <a:t>而气体放电管最慢，通常为几十个纳秒甚至更多。</a:t>
            </a:r>
            <a:endParaRPr lang="zh-CN" altLang="en-US" sz="1600" b="0" kern="0" spc="40" dirty="0">
              <a:solidFill>
                <a:schemeClr val="accent3">
                  <a:lumMod val="50000"/>
                </a:schemeClr>
              </a:solidFill>
              <a:ea typeface="微软雅黑" panose="020B0503020204020204" pitchFamily="34" charset="-122"/>
            </a:endParaRPr>
          </a:p>
        </p:txBody>
      </p:sp>
      <p:sp>
        <p:nvSpPr>
          <p:cNvPr id="24" name="矩形 23">
            <a:extLst>
              <a:ext uri="{FF2B5EF4-FFF2-40B4-BE49-F238E27FC236}">
                <a16:creationId xmlns:a16="http://schemas.microsoft.com/office/drawing/2014/main" id="{EEA234BA-669D-4196-9D9E-4581A403543A}"/>
              </a:ext>
            </a:extLst>
          </p:cNvPr>
          <p:cNvSpPr/>
          <p:nvPr/>
        </p:nvSpPr>
        <p:spPr>
          <a:xfrm>
            <a:off x="393345" y="2961718"/>
            <a:ext cx="5758445" cy="1077218"/>
          </a:xfrm>
          <a:prstGeom prst="rect">
            <a:avLst/>
          </a:prstGeom>
          <a:solidFill>
            <a:schemeClr val="accent2">
              <a:lumMod val="40000"/>
              <a:lumOff val="60000"/>
            </a:schemeClr>
          </a:solidFill>
        </p:spPr>
        <p:txBody>
          <a:bodyPr wrap="square">
            <a:spAutoFit/>
          </a:bodyPr>
          <a:lstStyle/>
          <a:p>
            <a:pPr marL="285750" indent="-285750">
              <a:buFont typeface="Wingdings" panose="05000000000000000000" pitchFamily="2" charset="2"/>
              <a:buChar char="u"/>
            </a:pPr>
            <a:r>
              <a:rPr lang="zh-CN" altLang="zh-CN" sz="1600" b="0" kern="0" spc="40" dirty="0">
                <a:solidFill>
                  <a:schemeClr val="tx2">
                    <a:lumMod val="75000"/>
                  </a:schemeClr>
                </a:solidFill>
                <a:latin typeface="Microsoft YaHei UI" panose="020B0503020204020204" pitchFamily="34" charset="-122"/>
              </a:rPr>
              <a:t>在通流容量上，压敏电同样介于</a:t>
            </a:r>
            <a:r>
              <a:rPr lang="en-US" altLang="zh-CN" sz="1600" b="0" kern="0" spc="40" dirty="0">
                <a:solidFill>
                  <a:schemeClr val="tx2">
                    <a:lumMod val="75000"/>
                  </a:schemeClr>
                </a:solidFill>
                <a:latin typeface="Microsoft YaHei UI" panose="020B0503020204020204" pitchFamily="34" charset="-122"/>
              </a:rPr>
              <a:t>TVS</a:t>
            </a:r>
            <a:r>
              <a:rPr lang="zh-CN" altLang="zh-CN" sz="1600" b="0" kern="0" spc="40" dirty="0">
                <a:solidFill>
                  <a:schemeClr val="tx2">
                    <a:lumMod val="75000"/>
                  </a:schemeClr>
                </a:solidFill>
                <a:latin typeface="Microsoft YaHei UI" panose="020B0503020204020204" pitchFamily="34" charset="-122"/>
              </a:rPr>
              <a:t>管和气体放电管之间，</a:t>
            </a:r>
            <a:r>
              <a:rPr lang="en-US" altLang="zh-CN" sz="1600" b="0" kern="0" spc="40" dirty="0">
                <a:solidFill>
                  <a:schemeClr val="tx2">
                    <a:lumMod val="75000"/>
                  </a:schemeClr>
                </a:solidFill>
                <a:latin typeface="Microsoft YaHei UI" panose="020B0503020204020204" pitchFamily="34" charset="-122"/>
              </a:rPr>
              <a:t>TVS</a:t>
            </a:r>
            <a:r>
              <a:rPr lang="zh-CN" altLang="zh-CN" sz="1600" b="0" kern="0" spc="40" dirty="0">
                <a:solidFill>
                  <a:schemeClr val="tx2">
                    <a:lumMod val="75000"/>
                  </a:schemeClr>
                </a:solidFill>
                <a:latin typeface="Microsoft YaHei UI" panose="020B0503020204020204" pitchFamily="34" charset="-122"/>
              </a:rPr>
              <a:t>管通常只有几百</a:t>
            </a:r>
            <a:r>
              <a:rPr lang="en-US" altLang="zh-CN" sz="1600" b="0" kern="0" spc="40" dirty="0">
                <a:solidFill>
                  <a:schemeClr val="tx2">
                    <a:lumMod val="75000"/>
                  </a:schemeClr>
                </a:solidFill>
                <a:latin typeface="Microsoft YaHei UI" panose="020B0503020204020204" pitchFamily="34" charset="-122"/>
              </a:rPr>
              <a:t>A;</a:t>
            </a:r>
            <a:r>
              <a:rPr lang="zh-CN" altLang="zh-CN" sz="1600" b="0" kern="0" spc="40" dirty="0">
                <a:solidFill>
                  <a:schemeClr val="tx2">
                    <a:lumMod val="75000"/>
                  </a:schemeClr>
                </a:solidFill>
                <a:latin typeface="Microsoft YaHei UI" panose="020B0503020204020204" pitchFamily="34" charset="-122"/>
              </a:rPr>
              <a:t>而压敏电阻按不同规格，可通过数</a:t>
            </a:r>
            <a:r>
              <a:rPr lang="en-US" altLang="zh-CN" sz="1600" b="0" kern="0" spc="40" dirty="0">
                <a:solidFill>
                  <a:schemeClr val="tx2">
                    <a:lumMod val="75000"/>
                  </a:schemeClr>
                </a:solidFill>
                <a:latin typeface="Microsoft YaHei UI" panose="020B0503020204020204" pitchFamily="34" charset="-122"/>
              </a:rPr>
              <a:t>KA</a:t>
            </a:r>
            <a:r>
              <a:rPr lang="zh-CN" altLang="zh-CN" sz="1600" b="0" kern="0" spc="40" dirty="0">
                <a:solidFill>
                  <a:schemeClr val="tx2">
                    <a:lumMod val="75000"/>
                  </a:schemeClr>
                </a:solidFill>
                <a:latin typeface="Microsoft YaHei UI" panose="020B0503020204020204" pitchFamily="34" charset="-122"/>
              </a:rPr>
              <a:t>到数十</a:t>
            </a:r>
            <a:r>
              <a:rPr lang="en-US" altLang="zh-CN" sz="1600" b="0" kern="0" spc="40" dirty="0">
                <a:solidFill>
                  <a:schemeClr val="tx2">
                    <a:lumMod val="75000"/>
                  </a:schemeClr>
                </a:solidFill>
                <a:latin typeface="Microsoft YaHei UI" panose="020B0503020204020204" pitchFamily="34" charset="-122"/>
              </a:rPr>
              <a:t>KA</a:t>
            </a:r>
            <a:r>
              <a:rPr lang="zh-CN" altLang="zh-CN" sz="1600" b="0" kern="0" spc="40" dirty="0">
                <a:solidFill>
                  <a:schemeClr val="tx2">
                    <a:lumMod val="75000"/>
                  </a:schemeClr>
                </a:solidFill>
                <a:latin typeface="Microsoft YaHei UI" panose="020B0503020204020204" pitchFamily="34" charset="-122"/>
              </a:rPr>
              <a:t>的单次</a:t>
            </a:r>
            <a:r>
              <a:rPr lang="en-US" altLang="zh-CN" sz="1600" b="0" kern="0" spc="40" dirty="0">
                <a:solidFill>
                  <a:schemeClr val="tx2">
                    <a:lumMod val="75000"/>
                  </a:schemeClr>
                </a:solidFill>
                <a:latin typeface="Microsoft YaHei UI" panose="020B0503020204020204" pitchFamily="34" charset="-122"/>
              </a:rPr>
              <a:t>8/20μS</a:t>
            </a:r>
            <a:r>
              <a:rPr lang="zh-CN" altLang="zh-CN" sz="1600" b="0" kern="0" spc="40" dirty="0">
                <a:solidFill>
                  <a:schemeClr val="tx2">
                    <a:lumMod val="75000"/>
                  </a:schemeClr>
                </a:solidFill>
                <a:latin typeface="Microsoft YaHei UI" panose="020B0503020204020204" pitchFamily="34" charset="-122"/>
              </a:rPr>
              <a:t>浪涌电流</a:t>
            </a:r>
            <a:r>
              <a:rPr lang="en-US" altLang="zh-CN" sz="1600" b="0" kern="0" spc="40" dirty="0">
                <a:solidFill>
                  <a:schemeClr val="tx2">
                    <a:lumMod val="75000"/>
                  </a:schemeClr>
                </a:solidFill>
                <a:latin typeface="Microsoft YaHei UI" panose="020B0503020204020204" pitchFamily="34" charset="-122"/>
              </a:rPr>
              <a:t>;</a:t>
            </a:r>
            <a:r>
              <a:rPr lang="zh-CN" altLang="zh-CN" sz="1600" b="0" kern="0" spc="40" dirty="0">
                <a:solidFill>
                  <a:schemeClr val="tx2">
                    <a:lumMod val="75000"/>
                  </a:schemeClr>
                </a:solidFill>
                <a:latin typeface="Microsoft YaHei UI" panose="020B0503020204020204" pitchFamily="34" charset="-122"/>
              </a:rPr>
              <a:t>而对于气体放电管来说通常</a:t>
            </a:r>
            <a:r>
              <a:rPr lang="en-US" altLang="zh-CN" sz="1600" b="0" kern="0" spc="40" dirty="0">
                <a:solidFill>
                  <a:schemeClr val="tx2">
                    <a:lumMod val="75000"/>
                  </a:schemeClr>
                </a:solidFill>
                <a:latin typeface="Microsoft YaHei UI" panose="020B0503020204020204" pitchFamily="34" charset="-122"/>
              </a:rPr>
              <a:t>10KA</a:t>
            </a:r>
            <a:r>
              <a:rPr lang="zh-CN" altLang="zh-CN" sz="1600" b="0" kern="0" spc="40" dirty="0">
                <a:solidFill>
                  <a:schemeClr val="tx2">
                    <a:lumMod val="75000"/>
                  </a:schemeClr>
                </a:solidFill>
                <a:latin typeface="Microsoft YaHei UI" panose="020B0503020204020204" pitchFamily="34" charset="-122"/>
              </a:rPr>
              <a:t>级别</a:t>
            </a:r>
            <a:r>
              <a:rPr lang="en-US" altLang="zh-CN" sz="1600" b="0" kern="0" spc="40" dirty="0">
                <a:solidFill>
                  <a:schemeClr val="tx2">
                    <a:lumMod val="75000"/>
                  </a:schemeClr>
                </a:solidFill>
                <a:latin typeface="Microsoft YaHei UI" panose="020B0503020204020204" pitchFamily="34" charset="-122"/>
              </a:rPr>
              <a:t>8/20μS</a:t>
            </a:r>
            <a:r>
              <a:rPr lang="zh-CN" altLang="zh-CN" sz="1600" b="0" kern="0" spc="40" dirty="0">
                <a:solidFill>
                  <a:schemeClr val="tx2">
                    <a:lumMod val="75000"/>
                  </a:schemeClr>
                </a:solidFill>
                <a:latin typeface="Microsoft YaHei UI" panose="020B0503020204020204" pitchFamily="34" charset="-122"/>
              </a:rPr>
              <a:t>浪涌电流可导通数百次。</a:t>
            </a:r>
            <a:endParaRPr lang="zh-CN" altLang="en-US" sz="1600" b="0" kern="0" spc="40" dirty="0">
              <a:solidFill>
                <a:schemeClr val="tx2">
                  <a:lumMod val="75000"/>
                </a:schemeClr>
              </a:solidFill>
              <a:latin typeface="Microsoft YaHei UI" panose="020B0503020204020204" pitchFamily="34" charset="-122"/>
            </a:endParaRPr>
          </a:p>
        </p:txBody>
      </p:sp>
      <p:sp>
        <p:nvSpPr>
          <p:cNvPr id="26" name="矩形 25">
            <a:extLst>
              <a:ext uri="{FF2B5EF4-FFF2-40B4-BE49-F238E27FC236}">
                <a16:creationId xmlns:a16="http://schemas.microsoft.com/office/drawing/2014/main" id="{BEC7DA80-6DD9-4B68-9B32-0B0B767C047B}"/>
              </a:ext>
            </a:extLst>
          </p:cNvPr>
          <p:cNvSpPr/>
          <p:nvPr/>
        </p:nvSpPr>
        <p:spPr>
          <a:xfrm>
            <a:off x="395536" y="4038163"/>
            <a:ext cx="5756254" cy="830997"/>
          </a:xfrm>
          <a:prstGeom prst="rect">
            <a:avLst/>
          </a:prstGeom>
          <a:solidFill>
            <a:schemeClr val="accent6">
              <a:lumMod val="40000"/>
              <a:lumOff val="60000"/>
            </a:schemeClr>
          </a:solidFill>
        </p:spPr>
        <p:txBody>
          <a:bodyPr wrap="square">
            <a:spAutoFit/>
          </a:bodyPr>
          <a:lstStyle/>
          <a:p>
            <a:pPr marL="285750" indent="-285750">
              <a:buFont typeface="Wingdings" panose="05000000000000000000" pitchFamily="2" charset="2"/>
              <a:buChar char="u"/>
            </a:pPr>
            <a:r>
              <a:rPr lang="zh-CN" altLang="zh-CN" sz="1600" b="0" kern="0" spc="40" dirty="0">
                <a:solidFill>
                  <a:schemeClr val="accent3">
                    <a:lumMod val="50000"/>
                  </a:schemeClr>
                </a:solidFill>
                <a:latin typeface="Microsoft YaHei UI" panose="020B0503020204020204" pitchFamily="34" charset="-122"/>
              </a:rPr>
              <a:t>从原理上看，</a:t>
            </a:r>
            <a:r>
              <a:rPr lang="en-US" altLang="zh-CN" sz="1600" b="0" kern="0" spc="40" dirty="0">
                <a:solidFill>
                  <a:schemeClr val="accent3">
                    <a:lumMod val="50000"/>
                  </a:schemeClr>
                </a:solidFill>
                <a:latin typeface="Microsoft YaHei UI" panose="020B0503020204020204" pitchFamily="34" charset="-122"/>
              </a:rPr>
              <a:t>TVS</a:t>
            </a:r>
            <a:r>
              <a:rPr lang="zh-CN" altLang="zh-CN" sz="1600" b="0" kern="0" spc="40" dirty="0">
                <a:solidFill>
                  <a:schemeClr val="accent3">
                    <a:lumMod val="50000"/>
                  </a:schemeClr>
                </a:solidFill>
                <a:latin typeface="Microsoft YaHei UI" panose="020B0503020204020204" pitchFamily="34" charset="-122"/>
              </a:rPr>
              <a:t>管基于二极管雪崩效应</a:t>
            </a:r>
            <a:r>
              <a:rPr lang="en-US" altLang="zh-CN" sz="1600" b="0" kern="0" spc="40" dirty="0">
                <a:solidFill>
                  <a:schemeClr val="accent3">
                    <a:lumMod val="50000"/>
                  </a:schemeClr>
                </a:solidFill>
                <a:latin typeface="Microsoft YaHei UI" panose="020B0503020204020204" pitchFamily="34" charset="-122"/>
              </a:rPr>
              <a:t>;</a:t>
            </a:r>
            <a:r>
              <a:rPr lang="zh-CN" altLang="zh-CN" sz="1600" b="0" kern="0" spc="40" dirty="0">
                <a:solidFill>
                  <a:schemeClr val="accent3">
                    <a:lumMod val="50000"/>
                  </a:schemeClr>
                </a:solidFill>
                <a:latin typeface="Microsoft YaHei UI" panose="020B0503020204020204" pitchFamily="34" charset="-122"/>
              </a:rPr>
              <a:t>压敏电阻器基于氧化锌晶粒间的势垒作用</a:t>
            </a:r>
            <a:r>
              <a:rPr lang="en-US" altLang="zh-CN" sz="1600" b="0" kern="0" spc="40" dirty="0">
                <a:solidFill>
                  <a:schemeClr val="accent3">
                    <a:lumMod val="50000"/>
                  </a:schemeClr>
                </a:solidFill>
                <a:latin typeface="Microsoft YaHei UI" panose="020B0503020204020204" pitchFamily="34" charset="-122"/>
              </a:rPr>
              <a:t>;</a:t>
            </a:r>
            <a:r>
              <a:rPr lang="zh-CN" altLang="zh-CN" sz="1600" b="0" kern="0" spc="40" dirty="0">
                <a:solidFill>
                  <a:schemeClr val="accent3">
                    <a:lumMod val="50000"/>
                  </a:schemeClr>
                </a:solidFill>
                <a:latin typeface="Microsoft YaHei UI" panose="020B0503020204020204" pitchFamily="34" charset="-122"/>
              </a:rPr>
              <a:t>而气体放电管则是基于气体击穿放电。</a:t>
            </a:r>
            <a:endParaRPr lang="zh-CN" altLang="en-US" sz="1600" b="0" kern="0" spc="40" dirty="0">
              <a:solidFill>
                <a:schemeClr val="accent3">
                  <a:lumMod val="50000"/>
                </a:schemeClr>
              </a:solidFill>
              <a:latin typeface="Microsoft YaHei UI" panose="020B0503020204020204" pitchFamily="34" charset="-122"/>
            </a:endParaRPr>
          </a:p>
        </p:txBody>
      </p:sp>
      <p:sp>
        <p:nvSpPr>
          <p:cNvPr id="28" name="矩形 27">
            <a:extLst>
              <a:ext uri="{FF2B5EF4-FFF2-40B4-BE49-F238E27FC236}">
                <a16:creationId xmlns:a16="http://schemas.microsoft.com/office/drawing/2014/main" id="{D1E49D3E-B2EA-4C95-9C2E-52AE7339BFE0}"/>
              </a:ext>
            </a:extLst>
          </p:cNvPr>
          <p:cNvSpPr/>
          <p:nvPr/>
        </p:nvSpPr>
        <p:spPr>
          <a:xfrm>
            <a:off x="395536" y="4869160"/>
            <a:ext cx="5756254" cy="830997"/>
          </a:xfrm>
          <a:prstGeom prst="rect">
            <a:avLst/>
          </a:prstGeom>
          <a:solidFill>
            <a:schemeClr val="accent3">
              <a:lumMod val="20000"/>
              <a:lumOff val="80000"/>
            </a:schemeClr>
          </a:solidFill>
        </p:spPr>
        <p:txBody>
          <a:bodyPr wrap="square">
            <a:spAutoFit/>
          </a:bodyPr>
          <a:lstStyle/>
          <a:p>
            <a:pPr marL="285750" indent="-285750">
              <a:buFont typeface="Wingdings" panose="05000000000000000000" pitchFamily="2" charset="2"/>
              <a:buChar char="u"/>
            </a:pPr>
            <a:r>
              <a:rPr lang="zh-CN" altLang="zh-CN" sz="1600" b="0" kern="0" spc="40" dirty="0">
                <a:solidFill>
                  <a:schemeClr val="tx2">
                    <a:lumMod val="75000"/>
                  </a:schemeClr>
                </a:solidFill>
                <a:latin typeface="Microsoft YaHei UI" panose="020B0503020204020204" pitchFamily="34" charset="-122"/>
              </a:rPr>
              <a:t>在电压范围方面，</a:t>
            </a:r>
            <a:r>
              <a:rPr lang="en-US" altLang="zh-CN" sz="1600" b="0" kern="0" spc="40" dirty="0">
                <a:solidFill>
                  <a:schemeClr val="tx2">
                    <a:lumMod val="75000"/>
                  </a:schemeClr>
                </a:solidFill>
                <a:latin typeface="Microsoft YaHei UI" panose="020B0503020204020204" pitchFamily="34" charset="-122"/>
              </a:rPr>
              <a:t>TVS</a:t>
            </a:r>
            <a:r>
              <a:rPr lang="zh-CN" altLang="zh-CN" sz="1600" b="0" kern="0" spc="40" dirty="0">
                <a:solidFill>
                  <a:schemeClr val="tx2">
                    <a:lumMod val="75000"/>
                  </a:schemeClr>
                </a:solidFill>
                <a:latin typeface="Microsoft YaHei UI" panose="020B0503020204020204" pitchFamily="34" charset="-122"/>
              </a:rPr>
              <a:t>管通常为</a:t>
            </a:r>
            <a:r>
              <a:rPr lang="en-US" altLang="zh-CN" sz="1600" b="0" kern="0" spc="40" dirty="0">
                <a:solidFill>
                  <a:schemeClr val="tx2">
                    <a:lumMod val="75000"/>
                  </a:schemeClr>
                </a:solidFill>
                <a:latin typeface="Microsoft YaHei UI" panose="020B0503020204020204" pitchFamily="34" charset="-122"/>
              </a:rPr>
              <a:t>5.5V</a:t>
            </a:r>
            <a:r>
              <a:rPr lang="zh-CN" altLang="zh-CN" sz="1600" b="0" kern="0" spc="40" dirty="0">
                <a:solidFill>
                  <a:schemeClr val="tx2">
                    <a:lumMod val="75000"/>
                  </a:schemeClr>
                </a:solidFill>
                <a:latin typeface="Microsoft YaHei UI" panose="020B0503020204020204" pitchFamily="34" charset="-122"/>
              </a:rPr>
              <a:t>到</a:t>
            </a:r>
            <a:r>
              <a:rPr lang="en-US" altLang="zh-CN" sz="1600" b="0" kern="0" spc="40" dirty="0">
                <a:solidFill>
                  <a:schemeClr val="tx2">
                    <a:lumMod val="75000"/>
                  </a:schemeClr>
                </a:solidFill>
                <a:latin typeface="Microsoft YaHei UI" panose="020B0503020204020204" pitchFamily="34" charset="-122"/>
              </a:rPr>
              <a:t>550V;</a:t>
            </a:r>
            <a:r>
              <a:rPr lang="zh-CN" altLang="zh-CN" sz="1600" b="0" kern="0" spc="40" dirty="0">
                <a:solidFill>
                  <a:schemeClr val="tx2">
                    <a:lumMod val="75000"/>
                  </a:schemeClr>
                </a:solidFill>
                <a:latin typeface="Microsoft YaHei UI" panose="020B0503020204020204" pitchFamily="34" charset="-122"/>
              </a:rPr>
              <a:t>压敏电阻的范围较宽，可从</a:t>
            </a:r>
            <a:r>
              <a:rPr lang="en-US" altLang="zh-CN" sz="1600" b="0" kern="0" spc="40" dirty="0">
                <a:solidFill>
                  <a:schemeClr val="tx2">
                    <a:lumMod val="75000"/>
                  </a:schemeClr>
                </a:solidFill>
                <a:latin typeface="Microsoft YaHei UI" panose="020B0503020204020204" pitchFamily="34" charset="-122"/>
              </a:rPr>
              <a:t>10V</a:t>
            </a:r>
            <a:r>
              <a:rPr lang="zh-CN" altLang="zh-CN" sz="1600" b="0" kern="0" spc="40" dirty="0">
                <a:solidFill>
                  <a:schemeClr val="tx2">
                    <a:lumMod val="75000"/>
                  </a:schemeClr>
                </a:solidFill>
                <a:latin typeface="Microsoft YaHei UI" panose="020B0503020204020204" pitchFamily="34" charset="-122"/>
              </a:rPr>
              <a:t>到</a:t>
            </a:r>
            <a:r>
              <a:rPr lang="en-US" altLang="zh-CN" sz="1600" b="0" kern="0" spc="40" dirty="0">
                <a:solidFill>
                  <a:schemeClr val="tx2">
                    <a:lumMod val="75000"/>
                  </a:schemeClr>
                </a:solidFill>
                <a:latin typeface="Microsoft YaHei UI" panose="020B0503020204020204" pitchFamily="34" charset="-122"/>
              </a:rPr>
              <a:t>9000V;</a:t>
            </a:r>
            <a:r>
              <a:rPr lang="zh-CN" altLang="zh-CN" sz="1600" b="0" kern="0" spc="40" dirty="0">
                <a:solidFill>
                  <a:schemeClr val="tx2">
                    <a:lumMod val="75000"/>
                  </a:schemeClr>
                </a:solidFill>
                <a:latin typeface="Microsoft YaHei UI" panose="020B0503020204020204" pitchFamily="34" charset="-122"/>
              </a:rPr>
              <a:t>而气体放电管可从</a:t>
            </a:r>
            <a:r>
              <a:rPr lang="en-US" altLang="zh-CN" sz="1600" b="0" kern="0" spc="40" dirty="0">
                <a:solidFill>
                  <a:schemeClr val="tx2">
                    <a:lumMod val="75000"/>
                  </a:schemeClr>
                </a:solidFill>
                <a:latin typeface="Microsoft YaHei UI" panose="020B0503020204020204" pitchFamily="34" charset="-122"/>
              </a:rPr>
              <a:t>75V</a:t>
            </a:r>
            <a:r>
              <a:rPr lang="zh-CN" altLang="zh-CN" sz="1600" b="0" kern="0" spc="40" dirty="0">
                <a:solidFill>
                  <a:schemeClr val="tx2">
                    <a:lumMod val="75000"/>
                  </a:schemeClr>
                </a:solidFill>
                <a:latin typeface="Microsoft YaHei UI" panose="020B0503020204020204" pitchFamily="34" charset="-122"/>
              </a:rPr>
              <a:t>到</a:t>
            </a:r>
            <a:r>
              <a:rPr lang="en-US" altLang="zh-CN" sz="1600" b="0" kern="0" spc="40" dirty="0">
                <a:solidFill>
                  <a:schemeClr val="tx2">
                    <a:lumMod val="75000"/>
                  </a:schemeClr>
                </a:solidFill>
                <a:latin typeface="Microsoft YaHei UI" panose="020B0503020204020204" pitchFamily="34" charset="-122"/>
              </a:rPr>
              <a:t>3500V</a:t>
            </a:r>
            <a:r>
              <a:rPr lang="zh-CN" altLang="zh-CN" sz="1600" b="0" kern="0" spc="40" dirty="0">
                <a:solidFill>
                  <a:schemeClr val="tx2">
                    <a:lumMod val="75000"/>
                  </a:schemeClr>
                </a:solidFill>
                <a:latin typeface="Microsoft YaHei UI" panose="020B0503020204020204" pitchFamily="34" charset="-122"/>
              </a:rPr>
              <a:t>。</a:t>
            </a:r>
            <a:endParaRPr lang="zh-CN" altLang="en-US" sz="1600" b="0" kern="0" spc="40" dirty="0">
              <a:solidFill>
                <a:schemeClr val="tx2">
                  <a:lumMod val="75000"/>
                </a:schemeClr>
              </a:solidFill>
              <a:latin typeface="Microsoft YaHei UI" panose="020B0503020204020204" pitchFamily="34" charset="-122"/>
            </a:endParaRPr>
          </a:p>
        </p:txBody>
      </p:sp>
    </p:spTree>
    <p:extLst>
      <p:ext uri="{BB962C8B-B14F-4D97-AF65-F5344CB8AC3E}">
        <p14:creationId xmlns:p14="http://schemas.microsoft.com/office/powerpoint/2010/main" val="412791268"/>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pic>
        <p:nvPicPr>
          <p:cNvPr id="11" name="图片 10" descr="C:\Users\Administrator\AppData\Local\Temp\enhtmlclip\640(235).png">
            <a:extLst>
              <a:ext uri="{FF2B5EF4-FFF2-40B4-BE49-F238E27FC236}">
                <a16:creationId xmlns:a16="http://schemas.microsoft.com/office/drawing/2014/main" id="{5D6B04DD-C624-416B-AD58-BD7E45EFF5B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3969060"/>
            <a:ext cx="5461144" cy="2520280"/>
          </a:xfrm>
          <a:prstGeom prst="rect">
            <a:avLst/>
          </a:prstGeom>
          <a:noFill/>
          <a:ln>
            <a:noFill/>
          </a:ln>
        </p:spPr>
      </p:pic>
      <p:pic>
        <p:nvPicPr>
          <p:cNvPr id="12" name="图片 11" descr="C:\Users\Administrator\AppData\Local\Temp\enhtmlclip\640(381).jpg">
            <a:extLst>
              <a:ext uri="{FF2B5EF4-FFF2-40B4-BE49-F238E27FC236}">
                <a16:creationId xmlns:a16="http://schemas.microsoft.com/office/drawing/2014/main" id="{9E43A4E1-FB01-47CC-B48F-7510B44864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28800"/>
            <a:ext cx="7272808" cy="2304256"/>
          </a:xfrm>
          <a:prstGeom prst="rect">
            <a:avLst/>
          </a:prstGeom>
          <a:noFill/>
          <a:ln>
            <a:noFill/>
          </a:ln>
        </p:spPr>
      </p:pic>
      <p:sp>
        <p:nvSpPr>
          <p:cNvPr id="14" name="矩形 4">
            <a:extLst>
              <a:ext uri="{FF2B5EF4-FFF2-40B4-BE49-F238E27FC236}">
                <a16:creationId xmlns:a16="http://schemas.microsoft.com/office/drawing/2014/main" id="{546A6061-0E4D-469C-9688-485DA9BE1674}"/>
              </a:ext>
            </a:extLst>
          </p:cNvPr>
          <p:cNvSpPr>
            <a:spLocks noChangeArrowheads="1"/>
          </p:cNvSpPr>
          <p:nvPr/>
        </p:nvSpPr>
        <p:spPr bwMode="auto">
          <a:xfrm>
            <a:off x="395536" y="1052736"/>
            <a:ext cx="7272808"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限压（钳位）型保护器件和开关型保护器件响应区别</a:t>
            </a:r>
          </a:p>
        </p:txBody>
      </p:sp>
    </p:spTree>
    <p:extLst>
      <p:ext uri="{BB962C8B-B14F-4D97-AF65-F5344CB8AC3E}">
        <p14:creationId xmlns:p14="http://schemas.microsoft.com/office/powerpoint/2010/main" val="42504398"/>
      </p:ext>
    </p:extLst>
  </p:cSld>
  <p:clrMapOvr>
    <a:masterClrMapping/>
  </p:clrMapOvr>
  <p:transition>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43347770-32E5-4A0F-9388-50AD85A4A79B}"/>
              </a:ext>
            </a:extLst>
          </p:cNvPr>
          <p:cNvSpPr/>
          <p:nvPr/>
        </p:nvSpPr>
        <p:spPr>
          <a:xfrm>
            <a:off x="539552" y="980728"/>
            <a:ext cx="2969083" cy="461665"/>
          </a:xfrm>
          <a:prstGeom prst="rect">
            <a:avLst/>
          </a:prstGeom>
          <a:solidFill>
            <a:schemeClr val="tx2">
              <a:lumMod val="20000"/>
              <a:lumOff val="80000"/>
            </a:schemeClr>
          </a:solidFill>
          <a:ln>
            <a:noFill/>
          </a:ln>
        </p:spPr>
        <p:txBody>
          <a:bodyPr wrap="square">
            <a:spAutoFit/>
          </a:bodyPr>
          <a:lstStyle/>
          <a:p>
            <a:r>
              <a:rPr lang="zh-CN" altLang="zh-CN" sz="2400" dirty="0">
                <a:solidFill>
                  <a:srgbClr val="0000FF"/>
                </a:solidFill>
                <a:latin typeface="黑体" pitchFamily="49" charset="-122"/>
                <a:ea typeface="黑体" pitchFamily="49" charset="-122"/>
              </a:rPr>
              <a:t>各种防雷器件的连接</a:t>
            </a:r>
            <a:endParaRPr lang="zh-CN" altLang="en-US" sz="2400" dirty="0">
              <a:solidFill>
                <a:srgbClr val="0000FF"/>
              </a:solidFill>
              <a:latin typeface="黑体" pitchFamily="49" charset="-122"/>
              <a:ea typeface="黑体" pitchFamily="49" charset="-122"/>
            </a:endParaRPr>
          </a:p>
        </p:txBody>
      </p:sp>
      <p:pic>
        <p:nvPicPr>
          <p:cNvPr id="8" name="图片 7" descr="C:\Users\Administrator\AppData\Local\Temp\enhtmlclip\640(52).jpg">
            <a:extLst>
              <a:ext uri="{FF2B5EF4-FFF2-40B4-BE49-F238E27FC236}">
                <a16:creationId xmlns:a16="http://schemas.microsoft.com/office/drawing/2014/main" id="{B85BF420-DAE4-4618-AF28-02B882081E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9056" y="1808820"/>
            <a:ext cx="4464495" cy="3672407"/>
          </a:xfrm>
          <a:prstGeom prst="rect">
            <a:avLst/>
          </a:prstGeom>
          <a:noFill/>
          <a:ln>
            <a:noFill/>
          </a:ln>
        </p:spPr>
      </p:pic>
      <p:sp>
        <p:nvSpPr>
          <p:cNvPr id="5" name="矩形 4">
            <a:extLst>
              <a:ext uri="{FF2B5EF4-FFF2-40B4-BE49-F238E27FC236}">
                <a16:creationId xmlns:a16="http://schemas.microsoft.com/office/drawing/2014/main" id="{7EB581D2-920B-4CCA-A1B8-8E3BA0DB79B6}"/>
              </a:ext>
            </a:extLst>
          </p:cNvPr>
          <p:cNvSpPr/>
          <p:nvPr/>
        </p:nvSpPr>
        <p:spPr>
          <a:xfrm>
            <a:off x="5076057" y="1628800"/>
            <a:ext cx="3816424" cy="2121350"/>
          </a:xfrm>
          <a:prstGeom prst="rect">
            <a:avLst/>
          </a:prstGeom>
          <a:solidFill>
            <a:schemeClr val="accent5">
              <a:lumMod val="40000"/>
              <a:lumOff val="60000"/>
            </a:schemeClr>
          </a:solidFill>
        </p:spPr>
        <p:txBody>
          <a:bodyPr wrap="square">
            <a:spAutoFit/>
          </a:bodyPr>
          <a:lstStyle/>
          <a:p>
            <a:pPr marL="342900" indent="-342900">
              <a:lnSpc>
                <a:spcPct val="150000"/>
              </a:lnSpc>
              <a:buFont typeface="Wingdings" panose="05000000000000000000" pitchFamily="2" charset="2"/>
              <a:buChar char="Ø"/>
            </a:pPr>
            <a:r>
              <a:rPr lang="zh-CN" altLang="zh-CN" sz="1800" b="0" kern="0" spc="40" dirty="0">
                <a:solidFill>
                  <a:srgbClr val="FF0000"/>
                </a:solidFill>
                <a:ea typeface="Microsoft YaHei UI" panose="020B0503020204020204" pitchFamily="34" charset="-122"/>
                <a:cs typeface="宋体" panose="02010600030101010101" pitchFamily="2" charset="-122"/>
              </a:rPr>
              <a:t>避雷器件的安装顺序不能搞错，放电管必须在最前面，其次是浪涌抑制电感和压敏电阻（或放电管），再其次才是半导体</a:t>
            </a:r>
            <a:r>
              <a:rPr lang="en-US" altLang="zh-CN" sz="1800" b="0" kern="0" spc="40" dirty="0">
                <a:solidFill>
                  <a:srgbClr val="FF0000"/>
                </a:solidFill>
                <a:ea typeface="Microsoft YaHei UI" panose="020B0503020204020204" pitchFamily="34" charset="-122"/>
                <a:cs typeface="宋体" panose="02010600030101010101" pitchFamily="2" charset="-122"/>
              </a:rPr>
              <a:t>TVS</a:t>
            </a:r>
            <a:r>
              <a:rPr lang="zh-CN" altLang="zh-CN" sz="1800" b="0" kern="0" spc="40" dirty="0">
                <a:solidFill>
                  <a:srgbClr val="FF0000"/>
                </a:solidFill>
                <a:ea typeface="Microsoft YaHei UI" panose="020B0503020204020204" pitchFamily="34" charset="-122"/>
                <a:cs typeface="宋体" panose="02010600030101010101" pitchFamily="2" charset="-122"/>
              </a:rPr>
              <a:t>闸流管或</a:t>
            </a:r>
            <a:r>
              <a:rPr lang="en-US" altLang="zh-CN" sz="1800" b="0" kern="0" spc="40" dirty="0">
                <a:solidFill>
                  <a:srgbClr val="FF0000"/>
                </a:solidFill>
                <a:ea typeface="Microsoft YaHei UI" panose="020B0503020204020204" pitchFamily="34" charset="-122"/>
                <a:cs typeface="宋体" panose="02010600030101010101" pitchFamily="2" charset="-122"/>
              </a:rPr>
              <a:t>X</a:t>
            </a:r>
            <a:r>
              <a:rPr lang="zh-CN" altLang="zh-CN" sz="1800" b="0" kern="0" spc="40" dirty="0">
                <a:solidFill>
                  <a:srgbClr val="FF0000"/>
                </a:solidFill>
                <a:ea typeface="Microsoft YaHei UI" panose="020B0503020204020204" pitchFamily="34" charset="-122"/>
                <a:cs typeface="宋体" panose="02010600030101010101" pitchFamily="2" charset="-122"/>
              </a:rPr>
              <a:t>类电容及</a:t>
            </a:r>
            <a:r>
              <a:rPr lang="en-US" altLang="zh-CN" sz="1800" b="0" kern="0" spc="40" dirty="0">
                <a:solidFill>
                  <a:srgbClr val="FF0000"/>
                </a:solidFill>
                <a:ea typeface="Microsoft YaHei UI" panose="020B0503020204020204" pitchFamily="34" charset="-122"/>
                <a:cs typeface="宋体" panose="02010600030101010101" pitchFamily="2" charset="-122"/>
              </a:rPr>
              <a:t>Y</a:t>
            </a:r>
            <a:r>
              <a:rPr lang="zh-CN" altLang="zh-CN" sz="1800" b="0" kern="0" spc="40" dirty="0">
                <a:solidFill>
                  <a:srgbClr val="FF0000"/>
                </a:solidFill>
                <a:ea typeface="Microsoft YaHei UI" panose="020B0503020204020204" pitchFamily="34" charset="-122"/>
                <a:cs typeface="宋体" panose="02010600030101010101" pitchFamily="2" charset="-122"/>
              </a:rPr>
              <a:t>类电容。</a:t>
            </a:r>
            <a:endParaRPr lang="zh-CN" altLang="en-US" sz="1800" b="0" dirty="0">
              <a:solidFill>
                <a:srgbClr val="FF0000"/>
              </a:solidFill>
            </a:endParaRPr>
          </a:p>
        </p:txBody>
      </p:sp>
      <p:pic>
        <p:nvPicPr>
          <p:cNvPr id="13" name="图片 12" descr="C:\Users\Administrator\AppData\Local\Temp\enhtmlclip\640(53).jpg">
            <a:extLst>
              <a:ext uri="{FF2B5EF4-FFF2-40B4-BE49-F238E27FC236}">
                <a16:creationId xmlns:a16="http://schemas.microsoft.com/office/drawing/2014/main" id="{199E05C2-E648-4A30-8836-CE185A1C36F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68169" y="4077072"/>
            <a:ext cx="3816424" cy="2304256"/>
          </a:xfrm>
          <a:prstGeom prst="rect">
            <a:avLst/>
          </a:prstGeom>
          <a:noFill/>
          <a:ln>
            <a:noFill/>
          </a:ln>
        </p:spPr>
      </p:pic>
    </p:spTree>
    <p:extLst>
      <p:ext uri="{BB962C8B-B14F-4D97-AF65-F5344CB8AC3E}">
        <p14:creationId xmlns:p14="http://schemas.microsoft.com/office/powerpoint/2010/main" val="930531261"/>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785413" y="980728"/>
            <a:ext cx="3714579"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电子产品安全防护技术</a:t>
            </a:r>
          </a:p>
        </p:txBody>
      </p:sp>
      <p:sp>
        <p:nvSpPr>
          <p:cNvPr id="5126" name="Rectangle 35"/>
          <p:cNvSpPr>
            <a:spLocks noChangeArrowheads="1"/>
          </p:cNvSpPr>
          <p:nvPr/>
        </p:nvSpPr>
        <p:spPr bwMode="auto">
          <a:xfrm>
            <a:off x="2205504" y="25067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防护什么</a:t>
            </a:r>
          </a:p>
        </p:txBody>
      </p:sp>
      <p:cxnSp>
        <p:nvCxnSpPr>
          <p:cNvPr id="4" name="直接连接符 3"/>
          <p:cNvCxnSpPr>
            <a:cxnSpLocks/>
          </p:cNvCxnSpPr>
          <p:nvPr/>
        </p:nvCxnSpPr>
        <p:spPr>
          <a:xfrm>
            <a:off x="1793525" y="1590328"/>
            <a:ext cx="14734" cy="20098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8259" y="2852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06002" y="1718017"/>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为什么防护</a:t>
            </a:r>
          </a:p>
        </p:txBody>
      </p:sp>
      <p:cxnSp>
        <p:nvCxnSpPr>
          <p:cNvPr id="19" name="直接连接符 18"/>
          <p:cNvCxnSpPr>
            <a:cxnSpLocks/>
            <a:endCxn id="18" idx="1"/>
          </p:cNvCxnSpPr>
          <p:nvPr/>
        </p:nvCxnSpPr>
        <p:spPr>
          <a:xfrm>
            <a:off x="1808259" y="2022817"/>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12277" y="1718017"/>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35">
            <a:extLst>
              <a:ext uri="{FF2B5EF4-FFF2-40B4-BE49-F238E27FC236}">
                <a16:creationId xmlns:a16="http://schemas.microsoft.com/office/drawing/2014/main" id="{32E3EF23-0877-4B5B-A3CC-D31E71AC5C9D}"/>
              </a:ext>
            </a:extLst>
          </p:cNvPr>
          <p:cNvSpPr>
            <a:spLocks noChangeArrowheads="1"/>
          </p:cNvSpPr>
          <p:nvPr/>
        </p:nvSpPr>
        <p:spPr bwMode="auto">
          <a:xfrm>
            <a:off x="2205504" y="32954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怎么防护</a:t>
            </a:r>
          </a:p>
        </p:txBody>
      </p:sp>
      <p:cxnSp>
        <p:nvCxnSpPr>
          <p:cNvPr id="14" name="直接连接符 13">
            <a:extLst>
              <a:ext uri="{FF2B5EF4-FFF2-40B4-BE49-F238E27FC236}">
                <a16:creationId xmlns:a16="http://schemas.microsoft.com/office/drawing/2014/main" id="{525A56F1-DCA0-4278-B654-20154E4F2656}"/>
              </a:ext>
            </a:extLst>
          </p:cNvPr>
          <p:cNvCxnSpPr/>
          <p:nvPr/>
        </p:nvCxnSpPr>
        <p:spPr>
          <a:xfrm>
            <a:off x="1808259" y="360021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412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安全防护概述</a:t>
            </a:r>
          </a:p>
        </p:txBody>
      </p:sp>
      <p:sp>
        <p:nvSpPr>
          <p:cNvPr id="3" name="矩形 2">
            <a:extLst>
              <a:ext uri="{FF2B5EF4-FFF2-40B4-BE49-F238E27FC236}">
                <a16:creationId xmlns:a16="http://schemas.microsoft.com/office/drawing/2014/main" id="{25E56001-94D8-4044-8DC3-5E1A500700EB}"/>
              </a:ext>
            </a:extLst>
          </p:cNvPr>
          <p:cNvSpPr/>
          <p:nvPr/>
        </p:nvSpPr>
        <p:spPr>
          <a:xfrm>
            <a:off x="611560" y="1190768"/>
            <a:ext cx="2659702" cy="461665"/>
          </a:xfrm>
          <a:prstGeom prst="rect">
            <a:avLst/>
          </a:prstGeom>
          <a:solidFill>
            <a:schemeClr val="tx2">
              <a:lumMod val="20000"/>
              <a:lumOff val="80000"/>
            </a:schemeClr>
          </a:solidFill>
          <a:ln>
            <a:noFill/>
          </a:ln>
        </p:spPr>
        <p:txBody>
          <a:bodyPr wrap="none">
            <a:spAutoFit/>
          </a:bodyPr>
          <a:lstStyle/>
          <a:p>
            <a:pPr algn="ctr" eaLnBrk="1" hangingPunct="1"/>
            <a:r>
              <a:rPr lang="zh-CN" altLang="zh-CN" sz="2400" dirty="0">
                <a:solidFill>
                  <a:srgbClr val="0000FF"/>
                </a:solidFill>
                <a:latin typeface="黑体" pitchFamily="49" charset="-122"/>
                <a:ea typeface="黑体" pitchFamily="49" charset="-122"/>
              </a:rPr>
              <a:t>瞬态电</a:t>
            </a:r>
            <a:r>
              <a:rPr lang="zh-CN" altLang="en-US" sz="2400" dirty="0">
                <a:solidFill>
                  <a:srgbClr val="0000FF"/>
                </a:solidFill>
                <a:latin typeface="黑体" pitchFamily="49" charset="-122"/>
                <a:ea typeface="黑体" pitchFamily="49" charset="-122"/>
              </a:rPr>
              <a:t>流</a:t>
            </a:r>
            <a:r>
              <a:rPr lang="zh-CN" altLang="zh-CN" sz="2400" dirty="0">
                <a:solidFill>
                  <a:srgbClr val="0000FF"/>
                </a:solidFill>
                <a:latin typeface="黑体" pitchFamily="49" charset="-122"/>
                <a:ea typeface="黑体" pitchFamily="49" charset="-122"/>
              </a:rPr>
              <a:t>抑制器件</a:t>
            </a:r>
            <a:endParaRPr lang="zh-CN" altLang="en-US" sz="2400" dirty="0">
              <a:solidFill>
                <a:srgbClr val="0000FF"/>
              </a:solidFill>
              <a:latin typeface="黑体" pitchFamily="49" charset="-122"/>
              <a:ea typeface="黑体" pitchFamily="49" charset="-122"/>
            </a:endParaRPr>
          </a:p>
        </p:txBody>
      </p:sp>
      <p:sp>
        <p:nvSpPr>
          <p:cNvPr id="7" name="矩形 6">
            <a:extLst>
              <a:ext uri="{FF2B5EF4-FFF2-40B4-BE49-F238E27FC236}">
                <a16:creationId xmlns:a16="http://schemas.microsoft.com/office/drawing/2014/main" id="{DEDC97DE-FDAF-4A30-9430-E3A59BDC1951}"/>
              </a:ext>
            </a:extLst>
          </p:cNvPr>
          <p:cNvSpPr/>
          <p:nvPr/>
        </p:nvSpPr>
        <p:spPr>
          <a:xfrm>
            <a:off x="611560" y="1772816"/>
            <a:ext cx="3960440" cy="3370153"/>
          </a:xfrm>
          <a:prstGeom prst="rect">
            <a:avLst/>
          </a:prstGeom>
          <a:solidFill>
            <a:schemeClr val="accent3">
              <a:lumMod val="20000"/>
              <a:lumOff val="80000"/>
            </a:schemeClr>
          </a:solidFill>
        </p:spPr>
        <p:txBody>
          <a:bodyPr wrap="square">
            <a:spAutoFit/>
          </a:bodyPr>
          <a:lstStyle/>
          <a:p>
            <a:pPr>
              <a:lnSpc>
                <a:spcPct val="150000"/>
              </a:lnSpc>
            </a:pPr>
            <a:r>
              <a:rPr lang="en-US" altLang="zh-CN" sz="1600" kern="0" dirty="0">
                <a:solidFill>
                  <a:schemeClr val="accent2">
                    <a:lumMod val="75000"/>
                  </a:schemeClr>
                </a:solidFill>
                <a:ea typeface="黑体" panose="02010609060101010101" pitchFamily="49" charset="-122"/>
              </a:rPr>
              <a:t>       </a:t>
            </a:r>
            <a:r>
              <a:rPr lang="zh-CN" altLang="zh-CN" sz="1600" kern="0" dirty="0">
                <a:solidFill>
                  <a:schemeClr val="accent2">
                    <a:lumMod val="75000"/>
                  </a:schemeClr>
                </a:solidFill>
                <a:ea typeface="黑体" panose="02010609060101010101" pitchFamily="49" charset="-122"/>
              </a:rPr>
              <a:t>电气过应力是元器件常见的损坏原因，其表现方式是过压或者过流产生大量的热能，使元器件内部温度过高从而损坏元器件，是由电气系统中的脉冲导致的一种常见的损害电子器件的方式。</a:t>
            </a:r>
            <a:r>
              <a:rPr lang="zh-CN" altLang="en-US" sz="1600" kern="0" dirty="0">
                <a:solidFill>
                  <a:schemeClr val="accent2">
                    <a:lumMod val="75000"/>
                  </a:schemeClr>
                </a:solidFill>
                <a:ea typeface="黑体" panose="02010609060101010101" pitchFamily="49" charset="-122"/>
              </a:rPr>
              <a:t>气体放电管、压敏电阻、</a:t>
            </a:r>
            <a:r>
              <a:rPr lang="en-US" altLang="zh-CN" sz="1600" kern="0" dirty="0">
                <a:solidFill>
                  <a:schemeClr val="accent2">
                    <a:lumMod val="75000"/>
                  </a:schemeClr>
                </a:solidFill>
                <a:ea typeface="黑体" panose="02010609060101010101" pitchFamily="49" charset="-122"/>
              </a:rPr>
              <a:t>TVS</a:t>
            </a:r>
            <a:r>
              <a:rPr lang="zh-CN" altLang="en-US" sz="1600" kern="0" dirty="0">
                <a:solidFill>
                  <a:schemeClr val="accent2">
                    <a:lumMod val="75000"/>
                  </a:schemeClr>
                </a:solidFill>
                <a:ea typeface="黑体" panose="02010609060101010101" pitchFamily="49" charset="-122"/>
              </a:rPr>
              <a:t>管等均是通过抑制异常电压来防止元器件损坏，而保险管（</a:t>
            </a:r>
            <a:r>
              <a:rPr lang="en-US" altLang="zh-CN" sz="1600" kern="0" dirty="0">
                <a:solidFill>
                  <a:schemeClr val="accent2">
                    <a:lumMod val="75000"/>
                  </a:schemeClr>
                </a:solidFill>
                <a:ea typeface="黑体" panose="02010609060101010101" pitchFamily="49" charset="-122"/>
              </a:rPr>
              <a:t>PPTC</a:t>
            </a:r>
            <a:r>
              <a:rPr lang="zh-CN" altLang="en-US" sz="1600" kern="0" dirty="0">
                <a:solidFill>
                  <a:schemeClr val="accent2">
                    <a:lumMod val="75000"/>
                  </a:schemeClr>
                </a:solidFill>
                <a:ea typeface="黑体" panose="02010609060101010101" pitchFamily="49" charset="-122"/>
              </a:rPr>
              <a:t>）、热敏电阻、电感类滤波器属于过流保护元件。</a:t>
            </a:r>
            <a:endParaRPr lang="en-US" altLang="zh-CN" sz="1600" kern="0" dirty="0">
              <a:solidFill>
                <a:schemeClr val="accent2">
                  <a:lumMod val="75000"/>
                </a:schemeClr>
              </a:solidFill>
              <a:ea typeface="黑体" panose="02010609060101010101" pitchFamily="49" charset="-122"/>
            </a:endParaRPr>
          </a:p>
        </p:txBody>
      </p:sp>
      <p:pic>
        <p:nvPicPr>
          <p:cNvPr id="11" name="图片 10" descr="C:\Users\Administrator\AppData\Local\Microsoft\Windows\INetCache\Content.MSO\EDA60BB7.tmp">
            <a:extLst>
              <a:ext uri="{FF2B5EF4-FFF2-40B4-BE49-F238E27FC236}">
                <a16:creationId xmlns:a16="http://schemas.microsoft.com/office/drawing/2014/main" id="{51700B8D-C689-4F2A-9503-2E8150297B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772816"/>
            <a:ext cx="3960440" cy="3370153"/>
          </a:xfrm>
          <a:prstGeom prst="rect">
            <a:avLst/>
          </a:prstGeom>
          <a:noFill/>
          <a:ln>
            <a:noFill/>
          </a:ln>
        </p:spPr>
      </p:pic>
    </p:spTree>
    <p:extLst>
      <p:ext uri="{BB962C8B-B14F-4D97-AF65-F5344CB8AC3E}">
        <p14:creationId xmlns:p14="http://schemas.microsoft.com/office/powerpoint/2010/main" val="378821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3456384"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自恢复保险丝（</a:t>
            </a:r>
            <a:r>
              <a:rPr lang="en-US" altLang="zh-CN" sz="2400" dirty="0">
                <a:solidFill>
                  <a:srgbClr val="0000FF"/>
                </a:solidFill>
                <a:latin typeface="黑体" pitchFamily="49" charset="-122"/>
                <a:ea typeface="黑体" pitchFamily="49" charset="-122"/>
              </a:rPr>
              <a:t>PPTC</a:t>
            </a:r>
            <a:r>
              <a:rPr lang="zh-CN" altLang="en-US" sz="2400" dirty="0">
                <a:solidFill>
                  <a:srgbClr val="0000FF"/>
                </a:solidFill>
                <a:latin typeface="黑体" pitchFamily="49" charset="-122"/>
                <a:ea typeface="黑体" pitchFamily="49" charset="-122"/>
              </a:rPr>
              <a:t>）</a:t>
            </a:r>
          </a:p>
        </p:txBody>
      </p:sp>
      <p:sp>
        <p:nvSpPr>
          <p:cNvPr id="6" name="矩形 5">
            <a:extLst>
              <a:ext uri="{FF2B5EF4-FFF2-40B4-BE49-F238E27FC236}">
                <a16:creationId xmlns:a16="http://schemas.microsoft.com/office/drawing/2014/main" id="{8975CDA8-7688-4EC4-A602-626354CB254A}"/>
              </a:ext>
            </a:extLst>
          </p:cNvPr>
          <p:cNvSpPr/>
          <p:nvPr/>
        </p:nvSpPr>
        <p:spPr>
          <a:xfrm>
            <a:off x="4139952" y="1052736"/>
            <a:ext cx="4149193" cy="2880789"/>
          </a:xfrm>
          <a:prstGeom prst="rect">
            <a:avLst/>
          </a:prstGeom>
          <a:solidFill>
            <a:schemeClr val="accent3">
              <a:lumMod val="20000"/>
              <a:lumOff val="80000"/>
            </a:schemeClr>
          </a:solidFill>
        </p:spPr>
        <p:txBody>
          <a:bodyPr wrap="square">
            <a:spAutoFit/>
          </a:bodyPr>
          <a:lstStyle/>
          <a:p>
            <a:pPr marL="285750" indent="-285750">
              <a:buFont typeface="Wingdings" panose="05000000000000000000" pitchFamily="2" charset="2"/>
              <a:buChar char="n"/>
            </a:pPr>
            <a:r>
              <a:rPr lang="zh-CN" altLang="en-US" sz="1600" kern="0" spc="40" dirty="0">
                <a:solidFill>
                  <a:srgbClr val="FF0000"/>
                </a:solidFill>
                <a:ea typeface="Microsoft YaHei UI" panose="020B0503020204020204" pitchFamily="34" charset="-122"/>
              </a:rPr>
              <a:t>原理</a:t>
            </a:r>
            <a:endParaRPr lang="en-US" altLang="zh-CN" sz="1600" kern="0" spc="40" dirty="0">
              <a:solidFill>
                <a:srgbClr val="FF0000"/>
              </a:solidFill>
              <a:ea typeface="Microsoft YaHei UI" panose="020B0503020204020204" pitchFamily="34" charset="-122"/>
            </a:endParaRPr>
          </a:p>
          <a:p>
            <a:pPr>
              <a:lnSpc>
                <a:spcPct val="150000"/>
              </a:lnSpc>
            </a:pPr>
            <a:r>
              <a:rPr lang="en-US" altLang="zh-CN" sz="1600" b="0" kern="0" spc="40" dirty="0">
                <a:solidFill>
                  <a:schemeClr val="tx2">
                    <a:lumMod val="75000"/>
                  </a:schemeClr>
                </a:solidFill>
                <a:ea typeface="Microsoft YaHei UI" panose="020B0503020204020204" pitchFamily="34" charset="-122"/>
              </a:rPr>
              <a:t>      </a:t>
            </a:r>
            <a:r>
              <a:rPr lang="zh-CN" altLang="zh-CN" sz="1600" b="0" kern="0" spc="40" dirty="0">
                <a:solidFill>
                  <a:schemeClr val="tx2">
                    <a:lumMod val="75000"/>
                  </a:schemeClr>
                </a:solidFill>
                <a:ea typeface="Microsoft YaHei UI" panose="020B0503020204020204" pitchFamily="34" charset="-122"/>
              </a:rPr>
              <a:t>自恢复保险丝</a:t>
            </a:r>
            <a:r>
              <a:rPr lang="en-US" altLang="zh-CN" sz="1600" b="0" kern="0" spc="40" dirty="0">
                <a:solidFill>
                  <a:schemeClr val="tx2">
                    <a:lumMod val="75000"/>
                  </a:schemeClr>
                </a:solidFill>
                <a:ea typeface="Microsoft YaHei UI" panose="020B0503020204020204" pitchFamily="34" charset="-122"/>
              </a:rPr>
              <a:t>PPTC</a:t>
            </a:r>
            <a:r>
              <a:rPr lang="zh-CN" altLang="zh-CN" sz="1600" b="0" kern="0" spc="40" dirty="0">
                <a:solidFill>
                  <a:schemeClr val="tx2">
                    <a:lumMod val="75000"/>
                  </a:schemeClr>
                </a:solidFill>
                <a:ea typeface="Microsoft YaHei UI" panose="020B0503020204020204" pitchFamily="34" charset="-122"/>
              </a:rPr>
              <a:t>就是一种过流电子保护元件，采用高分子有机聚合物在高压、高温，硫化反应的条件下，搀加导电粒子材料后，经过特殊的工艺加工而成。自恢复保险丝（</a:t>
            </a:r>
            <a:r>
              <a:rPr lang="en-US" altLang="zh-CN" sz="1600" b="0" kern="0" spc="40" dirty="0">
                <a:solidFill>
                  <a:schemeClr val="tx2">
                    <a:lumMod val="75000"/>
                  </a:schemeClr>
                </a:solidFill>
                <a:ea typeface="Microsoft YaHei UI" panose="020B0503020204020204" pitchFamily="34" charset="-122"/>
              </a:rPr>
              <a:t>PPTC</a:t>
            </a:r>
            <a:r>
              <a:rPr lang="zh-CN" altLang="zh-CN" sz="1600" b="0" kern="0" spc="40" dirty="0">
                <a:solidFill>
                  <a:schemeClr val="tx2">
                    <a:lumMod val="75000"/>
                  </a:schemeClr>
                </a:solidFill>
                <a:ea typeface="Microsoft YaHei UI" panose="020B0503020204020204" pitchFamily="34" charset="-122"/>
              </a:rPr>
              <a:t>：高分子自恢复保险丝）是一种正温度系数聚合物热敏电阻，作过流保护用，可代替电流保险丝。</a:t>
            </a:r>
            <a:endParaRPr lang="zh-CN" altLang="en-US" sz="1600" b="0" kern="0" spc="40" dirty="0">
              <a:solidFill>
                <a:schemeClr val="tx2">
                  <a:lumMod val="75000"/>
                </a:schemeClr>
              </a:solidFill>
              <a:ea typeface="Microsoft YaHei UI" panose="020B0503020204020204" pitchFamily="34" charset="-122"/>
            </a:endParaRPr>
          </a:p>
        </p:txBody>
      </p:sp>
      <p:pic>
        <p:nvPicPr>
          <p:cNvPr id="14" name="图片 13" descr="C:\Users\Administrator\AppData\Local\Temp\enhtmlclip\640(366).jpg">
            <a:extLst>
              <a:ext uri="{FF2B5EF4-FFF2-40B4-BE49-F238E27FC236}">
                <a16:creationId xmlns:a16="http://schemas.microsoft.com/office/drawing/2014/main" id="{F7C18076-5C6E-4C94-86EA-446F2E0526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14400"/>
            <a:ext cx="3312368" cy="2202631"/>
          </a:xfrm>
          <a:prstGeom prst="rect">
            <a:avLst/>
          </a:prstGeom>
          <a:noFill/>
          <a:ln>
            <a:noFill/>
          </a:ln>
        </p:spPr>
      </p:pic>
      <p:sp>
        <p:nvSpPr>
          <p:cNvPr id="9" name="矩形 8">
            <a:extLst>
              <a:ext uri="{FF2B5EF4-FFF2-40B4-BE49-F238E27FC236}">
                <a16:creationId xmlns:a16="http://schemas.microsoft.com/office/drawing/2014/main" id="{41F10A96-5A86-4B7E-8FB6-0B51EE3A5F66}"/>
              </a:ext>
            </a:extLst>
          </p:cNvPr>
          <p:cNvSpPr/>
          <p:nvPr/>
        </p:nvSpPr>
        <p:spPr>
          <a:xfrm>
            <a:off x="395535" y="3933525"/>
            <a:ext cx="7893609" cy="1157240"/>
          </a:xfrm>
          <a:prstGeom prst="rect">
            <a:avLst/>
          </a:prstGeom>
          <a:solidFill>
            <a:schemeClr val="accent4">
              <a:lumMod val="40000"/>
              <a:lumOff val="60000"/>
            </a:schemeClr>
          </a:solidFill>
        </p:spPr>
        <p:txBody>
          <a:bodyPr wrap="square">
            <a:spAutoFit/>
          </a:bodyPr>
          <a:lstStyle/>
          <a:p>
            <a:pPr marL="285750" indent="-285750">
              <a:lnSpc>
                <a:spcPct val="150000"/>
              </a:lnSpc>
              <a:buFont typeface="Wingdings" panose="05000000000000000000" pitchFamily="2" charset="2"/>
              <a:buChar char="Ø"/>
            </a:pPr>
            <a:r>
              <a:rPr lang="zh-CN" altLang="zh-CN" sz="1600" b="0" kern="0" spc="40" dirty="0">
                <a:solidFill>
                  <a:schemeClr val="tx2">
                    <a:lumMod val="75000"/>
                  </a:schemeClr>
                </a:solidFill>
                <a:ea typeface="仿宋_GB2312"/>
              </a:rPr>
              <a:t>电路正常工作时它的阻值很小（压降很小），当电路出现过流使它温 度升高时，阻值急剧增大几个数量级，使电路中的电流减小到安全值以下，从而使后面的电路得到保护，过流消失后自动恢复为低阻值。</a:t>
            </a:r>
            <a:endParaRPr lang="zh-CN" altLang="en-US" sz="1600" b="0" kern="0" spc="40" dirty="0">
              <a:solidFill>
                <a:schemeClr val="tx2">
                  <a:lumMod val="75000"/>
                </a:schemeClr>
              </a:solidFill>
              <a:ea typeface="仿宋_GB2312"/>
            </a:endParaRPr>
          </a:p>
        </p:txBody>
      </p:sp>
      <p:sp>
        <p:nvSpPr>
          <p:cNvPr id="12" name="矩形 11">
            <a:extLst>
              <a:ext uri="{FF2B5EF4-FFF2-40B4-BE49-F238E27FC236}">
                <a16:creationId xmlns:a16="http://schemas.microsoft.com/office/drawing/2014/main" id="{C5616830-0AF4-46B9-96A9-1D1332354984}"/>
              </a:ext>
            </a:extLst>
          </p:cNvPr>
          <p:cNvSpPr/>
          <p:nvPr/>
        </p:nvSpPr>
        <p:spPr>
          <a:xfrm>
            <a:off x="396457" y="5460482"/>
            <a:ext cx="5518273" cy="787523"/>
          </a:xfrm>
          <a:prstGeom prst="rect">
            <a:avLst/>
          </a:prstGeom>
          <a:solidFill>
            <a:schemeClr val="accent5">
              <a:lumMod val="40000"/>
              <a:lumOff val="60000"/>
            </a:schemeClr>
          </a:solidFill>
        </p:spPr>
        <p:txBody>
          <a:bodyPr wrap="square">
            <a:spAutoFit/>
          </a:bodyPr>
          <a:lstStyle/>
          <a:p>
            <a:pPr marL="285750" indent="-285750">
              <a:lnSpc>
                <a:spcPct val="150000"/>
              </a:lnSpc>
              <a:buFont typeface="Wingdings" panose="05000000000000000000" pitchFamily="2" charset="2"/>
              <a:buChar char="ü"/>
            </a:pPr>
            <a:r>
              <a:rPr lang="zh-CN" altLang="zh-CN" sz="1600" b="0" kern="0" spc="40" dirty="0">
                <a:solidFill>
                  <a:schemeClr val="tx2">
                    <a:lumMod val="75000"/>
                  </a:schemeClr>
                </a:solidFill>
                <a:ea typeface="仿宋_GB2312"/>
              </a:rPr>
              <a:t>电路板系统电源输入端口的短路及过流保护；</a:t>
            </a:r>
          </a:p>
          <a:p>
            <a:pPr marL="285750" indent="-285750">
              <a:lnSpc>
                <a:spcPct val="150000"/>
              </a:lnSpc>
              <a:buFont typeface="Wingdings" panose="05000000000000000000" pitchFamily="2" charset="2"/>
              <a:buChar char="ü"/>
            </a:pPr>
            <a:r>
              <a:rPr lang="zh-CN" altLang="zh-CN" sz="1600" b="0" kern="0" spc="40" dirty="0">
                <a:solidFill>
                  <a:schemeClr val="tx2">
                    <a:lumMod val="75000"/>
                  </a:schemeClr>
                </a:solidFill>
                <a:ea typeface="仿宋_GB2312"/>
              </a:rPr>
              <a:t>电路板对外输出电源接口过流短路保护；</a:t>
            </a:r>
            <a:endParaRPr lang="zh-CN" altLang="en-US" sz="1600" b="0" kern="0" spc="40" dirty="0">
              <a:solidFill>
                <a:schemeClr val="tx2">
                  <a:lumMod val="75000"/>
                </a:schemeClr>
              </a:solidFill>
              <a:ea typeface="仿宋_GB2312"/>
            </a:endParaRPr>
          </a:p>
        </p:txBody>
      </p:sp>
      <p:sp>
        <p:nvSpPr>
          <p:cNvPr id="18" name="矩形 4">
            <a:extLst>
              <a:ext uri="{FF2B5EF4-FFF2-40B4-BE49-F238E27FC236}">
                <a16:creationId xmlns:a16="http://schemas.microsoft.com/office/drawing/2014/main" id="{576713F9-5446-4AAC-B4AA-47573BE10CA5}"/>
              </a:ext>
            </a:extLst>
          </p:cNvPr>
          <p:cNvSpPr>
            <a:spLocks noChangeArrowheads="1"/>
          </p:cNvSpPr>
          <p:nvPr/>
        </p:nvSpPr>
        <p:spPr bwMode="auto">
          <a:xfrm>
            <a:off x="395534" y="5090765"/>
            <a:ext cx="5517346" cy="369332"/>
          </a:xfrm>
          <a:prstGeom prst="rect">
            <a:avLst/>
          </a:prstGeom>
          <a:solidFill>
            <a:schemeClr val="accent2">
              <a:lumMod val="60000"/>
              <a:lumOff val="40000"/>
            </a:schemeClr>
          </a:solidFill>
          <a:ln>
            <a:noFill/>
          </a:ln>
          <a:extLst/>
        </p:spPr>
        <p:txBody>
          <a:bodyPr wrap="square">
            <a:spAutoFit/>
          </a:bodyPr>
          <a:lstStyle/>
          <a:p>
            <a:r>
              <a:rPr lang="zh-CN" altLang="en-US" sz="1800" dirty="0">
                <a:solidFill>
                  <a:schemeClr val="accent1">
                    <a:lumMod val="50000"/>
                  </a:schemeClr>
                </a:solidFill>
                <a:latin typeface="黑体" pitchFamily="49" charset="-122"/>
                <a:ea typeface="黑体" pitchFamily="49" charset="-122"/>
              </a:rPr>
              <a:t>应用场景</a:t>
            </a:r>
          </a:p>
        </p:txBody>
      </p:sp>
      <p:pic>
        <p:nvPicPr>
          <p:cNvPr id="26" name="图片 25" descr="C:\Users\Administrator\AppData\Local\Microsoft\Windows\INetCache\Content.MSO\6396CA3A.tmp">
            <a:extLst>
              <a:ext uri="{FF2B5EF4-FFF2-40B4-BE49-F238E27FC236}">
                <a16:creationId xmlns:a16="http://schemas.microsoft.com/office/drawing/2014/main" id="{8742700D-5DC4-413B-B4D7-D5F9B16CED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44480" y="5090765"/>
            <a:ext cx="1170305" cy="782955"/>
          </a:xfrm>
          <a:prstGeom prst="rect">
            <a:avLst/>
          </a:prstGeom>
          <a:noFill/>
          <a:ln>
            <a:noFill/>
          </a:ln>
        </p:spPr>
      </p:pic>
      <p:pic>
        <p:nvPicPr>
          <p:cNvPr id="27" name="图片 26" descr="C:\Users\Administrator\AppData\Local\Microsoft\Windows\INetCache\Content.MSO\6396CA3A.tmp">
            <a:extLst>
              <a:ext uri="{FF2B5EF4-FFF2-40B4-BE49-F238E27FC236}">
                <a16:creationId xmlns:a16="http://schemas.microsoft.com/office/drawing/2014/main" id="{C0BC0D43-D94F-41B1-BAAB-A16073DA19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097364"/>
            <a:ext cx="1170305" cy="782955"/>
          </a:xfrm>
          <a:prstGeom prst="rect">
            <a:avLst/>
          </a:prstGeom>
          <a:noFill/>
          <a:ln>
            <a:noFill/>
          </a:ln>
        </p:spPr>
      </p:pic>
      <p:pic>
        <p:nvPicPr>
          <p:cNvPr id="6148" name="图片 36" descr="640(218)">
            <a:extLst>
              <a:ext uri="{FF2B5EF4-FFF2-40B4-BE49-F238E27FC236}">
                <a16:creationId xmlns:a16="http://schemas.microsoft.com/office/drawing/2014/main" id="{DAB74103-7A39-4765-9D04-AAA00287B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95325" cy="67627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35" descr="27BDDBB7">
            <a:extLst>
              <a:ext uri="{FF2B5EF4-FFF2-40B4-BE49-F238E27FC236}">
                <a16:creationId xmlns:a16="http://schemas.microsoft.com/office/drawing/2014/main" id="{C8A458B9-F774-4FB1-AA6E-345E370A33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95325" cy="6762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图片 34" descr="640(219)">
            <a:extLst>
              <a:ext uri="{FF2B5EF4-FFF2-40B4-BE49-F238E27FC236}">
                <a16:creationId xmlns:a16="http://schemas.microsoft.com/office/drawing/2014/main" id="{840AD3B1-F819-44E3-B8C3-FC1947F87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71575" cy="781050"/>
          </a:xfrm>
          <a:prstGeom prst="rect">
            <a:avLst/>
          </a:prstGeom>
          <a:noFill/>
          <a:extLst>
            <a:ext uri="{909E8E84-426E-40DD-AFC4-6F175D3DCCD1}">
              <a14:hiddenFill xmlns:a14="http://schemas.microsoft.com/office/drawing/2010/main">
                <a:solidFill>
                  <a:srgbClr val="FFFFFF"/>
                </a:solidFill>
              </a14:hiddenFill>
            </a:ext>
          </a:extLst>
        </p:spPr>
      </p:pic>
      <p:pic>
        <p:nvPicPr>
          <p:cNvPr id="6145" name="图片 33" descr="6396CA3A">
            <a:extLst>
              <a:ext uri="{FF2B5EF4-FFF2-40B4-BE49-F238E27FC236}">
                <a16:creationId xmlns:a16="http://schemas.microsoft.com/office/drawing/2014/main" id="{D6EF4FA1-9502-4A81-949D-F375B3720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71575"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664795"/>
      </p:ext>
    </p:extLst>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4536504"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自恢复保险丝（</a:t>
            </a:r>
            <a:r>
              <a:rPr lang="en-US" altLang="zh-CN" sz="2400" dirty="0">
                <a:solidFill>
                  <a:srgbClr val="0000FF"/>
                </a:solidFill>
                <a:latin typeface="黑体" pitchFamily="49" charset="-122"/>
                <a:ea typeface="黑体" pitchFamily="49" charset="-122"/>
              </a:rPr>
              <a:t>PPTC</a:t>
            </a:r>
            <a:r>
              <a:rPr lang="zh-CN" altLang="en-US" sz="2400" dirty="0">
                <a:solidFill>
                  <a:srgbClr val="0000FF"/>
                </a:solidFill>
                <a:latin typeface="黑体" pitchFamily="49" charset="-122"/>
                <a:ea typeface="黑体" pitchFamily="49" charset="-122"/>
              </a:rPr>
              <a:t>）工作原理</a:t>
            </a:r>
          </a:p>
        </p:txBody>
      </p:sp>
      <p:pic>
        <p:nvPicPr>
          <p:cNvPr id="7" name="图片 6" descr="C:\Users\Administrator\AppData\Local\Microsoft\Windows\INetCache\Content.MSO\4D027E49.tmp">
            <a:extLst>
              <a:ext uri="{FF2B5EF4-FFF2-40B4-BE49-F238E27FC236}">
                <a16:creationId xmlns:a16="http://schemas.microsoft.com/office/drawing/2014/main" id="{08EB278C-F238-4663-A62B-1CAD054A680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4680520" cy="2232248"/>
          </a:xfrm>
          <a:prstGeom prst="rect">
            <a:avLst/>
          </a:prstGeom>
          <a:noFill/>
          <a:ln>
            <a:noFill/>
          </a:ln>
        </p:spPr>
      </p:pic>
      <p:sp>
        <p:nvSpPr>
          <p:cNvPr id="3" name="矩形 2">
            <a:extLst>
              <a:ext uri="{FF2B5EF4-FFF2-40B4-BE49-F238E27FC236}">
                <a16:creationId xmlns:a16="http://schemas.microsoft.com/office/drawing/2014/main" id="{8807422D-40C9-449E-AB34-28ADEA74A0D5}"/>
              </a:ext>
            </a:extLst>
          </p:cNvPr>
          <p:cNvSpPr/>
          <p:nvPr/>
        </p:nvSpPr>
        <p:spPr>
          <a:xfrm>
            <a:off x="4932040" y="2413834"/>
            <a:ext cx="4176463" cy="4111510"/>
          </a:xfrm>
          <a:prstGeom prst="rect">
            <a:avLst/>
          </a:prstGeom>
          <a:solidFill>
            <a:schemeClr val="accent4">
              <a:lumMod val="40000"/>
              <a:lumOff val="60000"/>
            </a:schemeClr>
          </a:solidFill>
        </p:spPr>
        <p:txBody>
          <a:bodyPr wrap="square">
            <a:spAutoFit/>
          </a:bodyPr>
          <a:lstStyle/>
          <a:p>
            <a:pPr marL="285750" indent="-285750">
              <a:lnSpc>
                <a:spcPct val="150000"/>
              </a:lnSpc>
              <a:buFont typeface="Wingdings" panose="05000000000000000000" pitchFamily="2" charset="2"/>
              <a:buChar char="Ø"/>
            </a:pPr>
            <a:r>
              <a:rPr lang="zh-CN" altLang="zh-CN" sz="1600" b="0" kern="0" spc="40" dirty="0">
                <a:solidFill>
                  <a:schemeClr val="tx2">
                    <a:lumMod val="75000"/>
                  </a:schemeClr>
                </a:solidFill>
                <a:ea typeface="仿宋_GB2312"/>
              </a:rPr>
              <a:t>在正常未发生过流及短路的情况下，</a:t>
            </a:r>
            <a:r>
              <a:rPr lang="en-US" altLang="zh-CN" sz="1600" b="0" kern="0" spc="40" dirty="0">
                <a:solidFill>
                  <a:schemeClr val="tx2">
                    <a:lumMod val="75000"/>
                  </a:schemeClr>
                </a:solidFill>
                <a:ea typeface="仿宋_GB2312"/>
              </a:rPr>
              <a:t>PPTC</a:t>
            </a:r>
            <a:r>
              <a:rPr lang="zh-CN" altLang="zh-CN" sz="1600" b="0" kern="0" spc="40" dirty="0">
                <a:solidFill>
                  <a:schemeClr val="tx2">
                    <a:lumMod val="75000"/>
                  </a:schemeClr>
                </a:solidFill>
                <a:ea typeface="仿宋_GB2312"/>
              </a:rPr>
              <a:t>结晶状的结构内存在一条低阻抗的导电路径。因为阻抗较低，所以线路上流经</a:t>
            </a:r>
            <a:r>
              <a:rPr lang="en-US" altLang="zh-CN" sz="1600" b="0" kern="0" spc="40" dirty="0">
                <a:solidFill>
                  <a:schemeClr val="tx2">
                    <a:lumMod val="75000"/>
                  </a:schemeClr>
                </a:solidFill>
                <a:ea typeface="仿宋_GB2312"/>
              </a:rPr>
              <a:t>PPTC</a:t>
            </a:r>
            <a:r>
              <a:rPr lang="zh-CN" altLang="zh-CN" sz="1600" b="0" kern="0" spc="40" dirty="0">
                <a:solidFill>
                  <a:schemeClr val="tx2">
                    <a:lumMod val="75000"/>
                  </a:schemeClr>
                </a:solidFill>
                <a:ea typeface="仿宋_GB2312"/>
              </a:rPr>
              <a:t>组件的电流所产生的热能小，不会内部高分子结晶区的结构。</a:t>
            </a:r>
          </a:p>
          <a:p>
            <a:pPr marL="285750" indent="-285750">
              <a:lnSpc>
                <a:spcPct val="150000"/>
              </a:lnSpc>
              <a:buFont typeface="Wingdings" panose="05000000000000000000" pitchFamily="2" charset="2"/>
              <a:buChar char="Ø"/>
            </a:pPr>
            <a:r>
              <a:rPr lang="zh-CN" altLang="zh-CN" sz="1600" b="0" kern="0" spc="40" dirty="0">
                <a:solidFill>
                  <a:schemeClr val="tx2">
                    <a:lumMod val="75000"/>
                  </a:schemeClr>
                </a:solidFill>
                <a:ea typeface="仿宋_GB2312"/>
              </a:rPr>
              <a:t>当在过流或短路等异常发生时，导体上所产生的热能会使</a:t>
            </a:r>
            <a:r>
              <a:rPr lang="en-US" altLang="zh-CN" sz="1600" b="0" kern="0" spc="40" dirty="0">
                <a:solidFill>
                  <a:schemeClr val="tx2">
                    <a:lumMod val="75000"/>
                  </a:schemeClr>
                </a:solidFill>
                <a:ea typeface="仿宋_GB2312"/>
              </a:rPr>
              <a:t>PPTC</a:t>
            </a:r>
            <a:r>
              <a:rPr lang="zh-CN" altLang="zh-CN" sz="1600" b="0" kern="0" spc="40" dirty="0">
                <a:solidFill>
                  <a:schemeClr val="tx2">
                    <a:lumMod val="75000"/>
                  </a:schemeClr>
                </a:solidFill>
                <a:ea typeface="仿宋_GB2312"/>
              </a:rPr>
              <a:t>内部高分子受热膨胀，导致存在的低阻抗路径被膨胀大散，从而低阻抗路径消失。如上图右所示。当异常电流消失后，导体通路又会再度结合成为低阻抗。</a:t>
            </a:r>
            <a:endParaRPr lang="zh-CN" altLang="en-US" sz="1600" b="0" kern="0" spc="40" dirty="0">
              <a:solidFill>
                <a:schemeClr val="tx2">
                  <a:lumMod val="75000"/>
                </a:schemeClr>
              </a:solidFill>
              <a:ea typeface="仿宋_GB2312"/>
            </a:endParaRPr>
          </a:p>
        </p:txBody>
      </p:sp>
      <p:pic>
        <p:nvPicPr>
          <p:cNvPr id="10" name="图片 9" descr="C:\Users\Administrator\AppData\Local\Microsoft\Windows\INetCache\Content.MSO\EC851D34.tmp">
            <a:extLst>
              <a:ext uri="{FF2B5EF4-FFF2-40B4-BE49-F238E27FC236}">
                <a16:creationId xmlns:a16="http://schemas.microsoft.com/office/drawing/2014/main" id="{BDAB7AAF-74B5-4A21-87FE-6ED35CD6558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5536" y="3933056"/>
            <a:ext cx="4536504" cy="2592288"/>
          </a:xfrm>
          <a:prstGeom prst="rect">
            <a:avLst/>
          </a:prstGeom>
          <a:noFill/>
          <a:ln>
            <a:noFill/>
          </a:ln>
        </p:spPr>
      </p:pic>
      <p:pic>
        <p:nvPicPr>
          <p:cNvPr id="11" name="图片 10" descr="C:\Users\Administrator\AppData\Local\Temp\enhtmlclip\640(259).jpg">
            <a:extLst>
              <a:ext uri="{FF2B5EF4-FFF2-40B4-BE49-F238E27FC236}">
                <a16:creationId xmlns:a16="http://schemas.microsoft.com/office/drawing/2014/main" id="{31A4F85D-A332-4128-87B4-5C6DBDBE778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32041" y="1052736"/>
            <a:ext cx="4032448" cy="1361097"/>
          </a:xfrm>
          <a:prstGeom prst="rect">
            <a:avLst/>
          </a:prstGeom>
          <a:noFill/>
          <a:ln>
            <a:noFill/>
          </a:ln>
        </p:spPr>
      </p:pic>
    </p:spTree>
    <p:extLst>
      <p:ext uri="{BB962C8B-B14F-4D97-AF65-F5344CB8AC3E}">
        <p14:creationId xmlns:p14="http://schemas.microsoft.com/office/powerpoint/2010/main" val="284260481"/>
      </p:ext>
    </p:extLst>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4176464"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自恢复保险丝（</a:t>
            </a:r>
            <a:r>
              <a:rPr lang="en-US" altLang="zh-CN" sz="2400" dirty="0">
                <a:solidFill>
                  <a:srgbClr val="0000FF"/>
                </a:solidFill>
                <a:latin typeface="黑体" pitchFamily="49" charset="-122"/>
                <a:ea typeface="黑体" pitchFamily="49" charset="-122"/>
              </a:rPr>
              <a:t>PPTC</a:t>
            </a:r>
            <a:r>
              <a:rPr lang="zh-CN" altLang="en-US" sz="2400" dirty="0">
                <a:solidFill>
                  <a:srgbClr val="0000FF"/>
                </a:solidFill>
                <a:latin typeface="黑体" pitchFamily="49" charset="-122"/>
                <a:ea typeface="黑体" pitchFamily="49" charset="-122"/>
              </a:rPr>
              <a:t>）选型</a:t>
            </a:r>
          </a:p>
        </p:txBody>
      </p:sp>
      <p:sp>
        <p:nvSpPr>
          <p:cNvPr id="10" name="矩形 9">
            <a:extLst>
              <a:ext uri="{FF2B5EF4-FFF2-40B4-BE49-F238E27FC236}">
                <a16:creationId xmlns:a16="http://schemas.microsoft.com/office/drawing/2014/main" id="{9461C095-828A-4BBC-9600-EC949192FEAD}"/>
              </a:ext>
            </a:extLst>
          </p:cNvPr>
          <p:cNvSpPr/>
          <p:nvPr/>
        </p:nvSpPr>
        <p:spPr>
          <a:xfrm>
            <a:off x="395536" y="1514401"/>
            <a:ext cx="8323290" cy="418576"/>
          </a:xfrm>
          <a:prstGeom prst="rect">
            <a:avLst/>
          </a:prstGeom>
          <a:solidFill>
            <a:schemeClr val="accent4">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zh-CN" altLang="zh-CN" sz="1600" kern="0" spc="40" dirty="0">
                <a:solidFill>
                  <a:srgbClr val="FF0000"/>
                </a:solidFill>
                <a:ea typeface="Microsoft YaHei UI" panose="020B0503020204020204" pitchFamily="34" charset="-122"/>
              </a:rPr>
              <a:t>确定</a:t>
            </a:r>
            <a:r>
              <a:rPr lang="en-US" altLang="zh-CN" sz="1600" kern="0" spc="40" dirty="0">
                <a:solidFill>
                  <a:srgbClr val="FF0000"/>
                </a:solidFill>
                <a:ea typeface="Microsoft YaHei UI" panose="020B0503020204020204" pitchFamily="34" charset="-122"/>
              </a:rPr>
              <a:t>PPTC</a:t>
            </a:r>
            <a:r>
              <a:rPr lang="zh-CN" altLang="zh-CN" sz="1600" kern="0" spc="40" dirty="0">
                <a:solidFill>
                  <a:srgbClr val="FF0000"/>
                </a:solidFill>
                <a:ea typeface="Microsoft YaHei UI" panose="020B0503020204020204" pitchFamily="34" charset="-122"/>
              </a:rPr>
              <a:t>的使用温度：</a:t>
            </a:r>
            <a:r>
              <a:rPr lang="en-US" altLang="zh-CN" sz="1600" b="0" kern="0" spc="40" dirty="0">
                <a:solidFill>
                  <a:srgbClr val="0000FF"/>
                </a:solidFill>
                <a:ea typeface="Microsoft YaHei UI" panose="020B0503020204020204" pitchFamily="34" charset="-122"/>
              </a:rPr>
              <a:t>PPTC</a:t>
            </a:r>
            <a:r>
              <a:rPr lang="zh-CN" altLang="zh-CN" sz="1600" b="0" kern="0" spc="40" dirty="0">
                <a:solidFill>
                  <a:srgbClr val="0000FF"/>
                </a:solidFill>
                <a:ea typeface="Microsoft YaHei UI" panose="020B0503020204020204" pitchFamily="34" charset="-122"/>
              </a:rPr>
              <a:t>的能通过的电流会随着环境温度的升高而衰减</a:t>
            </a:r>
            <a:r>
              <a:rPr lang="zh-CN" altLang="en-US" sz="1600" b="0" kern="0" spc="40" dirty="0">
                <a:solidFill>
                  <a:srgbClr val="0000FF"/>
                </a:solidFill>
                <a:ea typeface="Microsoft YaHei UI" panose="020B0503020204020204" pitchFamily="34" charset="-122"/>
              </a:rPr>
              <a:t>。</a:t>
            </a:r>
          </a:p>
        </p:txBody>
      </p:sp>
      <p:sp>
        <p:nvSpPr>
          <p:cNvPr id="14" name="矩形 13">
            <a:extLst>
              <a:ext uri="{FF2B5EF4-FFF2-40B4-BE49-F238E27FC236}">
                <a16:creationId xmlns:a16="http://schemas.microsoft.com/office/drawing/2014/main" id="{0C4908F3-AE4F-40A0-87B3-A3701E5AA1ED}"/>
              </a:ext>
            </a:extLst>
          </p:cNvPr>
          <p:cNvSpPr/>
          <p:nvPr/>
        </p:nvSpPr>
        <p:spPr>
          <a:xfrm>
            <a:off x="395536" y="1932977"/>
            <a:ext cx="8323290" cy="787908"/>
          </a:xfrm>
          <a:prstGeom prst="rect">
            <a:avLst/>
          </a:prstGeom>
          <a:solidFill>
            <a:schemeClr val="accent3">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zh-CN" altLang="zh-CN" sz="1600" kern="0" spc="40" dirty="0">
                <a:solidFill>
                  <a:srgbClr val="FF0000"/>
                </a:solidFill>
                <a:ea typeface="Microsoft YaHei UI" panose="020B0503020204020204" pitchFamily="34" charset="-122"/>
              </a:rPr>
              <a:t>保持电流</a:t>
            </a:r>
            <a:r>
              <a:rPr lang="en-US" altLang="zh-CN" sz="1600" kern="0" spc="40" dirty="0">
                <a:solidFill>
                  <a:srgbClr val="FF0000"/>
                </a:solidFill>
                <a:ea typeface="Microsoft YaHei UI" panose="020B0503020204020204" pitchFamily="34" charset="-122"/>
              </a:rPr>
              <a:t>(</a:t>
            </a:r>
            <a:r>
              <a:rPr lang="en-US" altLang="zh-CN" sz="1600" kern="0" spc="40" dirty="0" err="1">
                <a:solidFill>
                  <a:srgbClr val="FF0000"/>
                </a:solidFill>
                <a:ea typeface="Microsoft YaHei UI" panose="020B0503020204020204" pitchFamily="34" charset="-122"/>
              </a:rPr>
              <a:t>Ihold</a:t>
            </a:r>
            <a:r>
              <a:rPr lang="en-US" altLang="zh-CN" sz="1600" kern="0" spc="40" dirty="0">
                <a:solidFill>
                  <a:srgbClr val="FF0000"/>
                </a:solidFill>
                <a:ea typeface="Microsoft YaHei UI" panose="020B0503020204020204" pitchFamily="34" charset="-122"/>
              </a:rPr>
              <a:t>)</a:t>
            </a:r>
            <a:r>
              <a:rPr lang="zh-CN" altLang="en-US" sz="1600" kern="0" spc="40" dirty="0">
                <a:solidFill>
                  <a:srgbClr val="FF0000"/>
                </a:solidFill>
                <a:ea typeface="Microsoft YaHei UI" panose="020B0503020204020204" pitchFamily="34" charset="-122"/>
              </a:rPr>
              <a:t> </a:t>
            </a:r>
            <a:r>
              <a:rPr lang="zh-CN" altLang="zh-CN" sz="1600" kern="0" spc="40" dirty="0">
                <a:solidFill>
                  <a:srgbClr val="FF0000"/>
                </a:solidFill>
                <a:ea typeface="Microsoft YaHei UI" panose="020B0503020204020204" pitchFamily="34" charset="-122"/>
              </a:rPr>
              <a:t>：</a:t>
            </a:r>
            <a:r>
              <a:rPr lang="zh-CN" altLang="zh-CN" sz="1600" b="0" kern="0" spc="40" dirty="0">
                <a:solidFill>
                  <a:srgbClr val="0000FF"/>
                </a:solidFill>
                <a:ea typeface="Microsoft YaHei UI" panose="020B0503020204020204" pitchFamily="34" charset="-122"/>
              </a:rPr>
              <a:t>当电路中电流正常工作电流必须小于保持电流</a:t>
            </a:r>
            <a:r>
              <a:rPr lang="en-US" altLang="zh-CN" sz="1600" b="0" kern="0" spc="40" dirty="0" err="1">
                <a:solidFill>
                  <a:srgbClr val="0000FF"/>
                </a:solidFill>
                <a:ea typeface="Microsoft YaHei UI" panose="020B0503020204020204" pitchFamily="34" charset="-122"/>
              </a:rPr>
              <a:t>Ihold</a:t>
            </a:r>
            <a:r>
              <a:rPr lang="zh-CN" altLang="zh-CN" sz="1600" b="0" kern="0" spc="40" dirty="0">
                <a:solidFill>
                  <a:srgbClr val="0000FF"/>
                </a:solidFill>
                <a:ea typeface="Microsoft YaHei UI" panose="020B0503020204020204" pitchFamily="34" charset="-122"/>
              </a:rPr>
              <a:t>，同时必须考虑正常工作</a:t>
            </a:r>
            <a:r>
              <a:rPr lang="en-US" altLang="zh-CN" sz="1600" b="0" kern="0" spc="40" dirty="0">
                <a:solidFill>
                  <a:srgbClr val="0000FF"/>
                </a:solidFill>
                <a:ea typeface="Microsoft YaHei UI" panose="020B0503020204020204" pitchFamily="34" charset="-122"/>
              </a:rPr>
              <a:t>PPTC</a:t>
            </a:r>
            <a:r>
              <a:rPr lang="zh-CN" altLang="zh-CN" sz="1600" b="0" kern="0" spc="40" dirty="0">
                <a:solidFill>
                  <a:srgbClr val="0000FF"/>
                </a:solidFill>
                <a:ea typeface="Microsoft YaHei UI" panose="020B0503020204020204" pitchFamily="34" charset="-122"/>
              </a:rPr>
              <a:t>的环境温度。</a:t>
            </a:r>
            <a:endParaRPr lang="zh-CN" altLang="en-US" sz="1600" b="0" kern="0" spc="40" dirty="0">
              <a:solidFill>
                <a:srgbClr val="0000FF"/>
              </a:solidFill>
              <a:ea typeface="Microsoft YaHei UI" panose="020B0503020204020204" pitchFamily="34" charset="-122"/>
            </a:endParaRPr>
          </a:p>
        </p:txBody>
      </p:sp>
      <p:sp>
        <p:nvSpPr>
          <p:cNvPr id="16" name="矩形 15">
            <a:extLst>
              <a:ext uri="{FF2B5EF4-FFF2-40B4-BE49-F238E27FC236}">
                <a16:creationId xmlns:a16="http://schemas.microsoft.com/office/drawing/2014/main" id="{525418E2-5236-427D-A594-9D8AFC2E985D}"/>
              </a:ext>
            </a:extLst>
          </p:cNvPr>
          <p:cNvSpPr/>
          <p:nvPr/>
        </p:nvSpPr>
        <p:spPr>
          <a:xfrm>
            <a:off x="395536" y="2713903"/>
            <a:ext cx="8323290" cy="787908"/>
          </a:xfrm>
          <a:prstGeom prst="rect">
            <a:avLst/>
          </a:prstGeom>
          <a:solidFill>
            <a:schemeClr val="accent5">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zh-CN" altLang="zh-CN" sz="1600" kern="0" spc="40" dirty="0">
                <a:solidFill>
                  <a:srgbClr val="FF0000"/>
                </a:solidFill>
                <a:ea typeface="Microsoft YaHei UI" panose="020B0503020204020204" pitchFamily="34" charset="-122"/>
              </a:rPr>
              <a:t>触发电流</a:t>
            </a:r>
            <a:r>
              <a:rPr lang="en-US" altLang="zh-CN" sz="1600" kern="0" spc="40" dirty="0">
                <a:solidFill>
                  <a:srgbClr val="FF0000"/>
                </a:solidFill>
                <a:ea typeface="Microsoft YaHei UI" panose="020B0503020204020204" pitchFamily="34" charset="-122"/>
              </a:rPr>
              <a:t>(</a:t>
            </a:r>
            <a:r>
              <a:rPr lang="en-US" altLang="zh-CN" sz="1600" kern="0" spc="40" dirty="0" err="1">
                <a:solidFill>
                  <a:srgbClr val="FF0000"/>
                </a:solidFill>
                <a:ea typeface="Microsoft YaHei UI" panose="020B0503020204020204" pitchFamily="34" charset="-122"/>
              </a:rPr>
              <a:t>Itrip</a:t>
            </a:r>
            <a:r>
              <a:rPr lang="en-US" altLang="zh-CN" sz="1600" kern="0" spc="40" dirty="0">
                <a:solidFill>
                  <a:srgbClr val="FF0000"/>
                </a:solidFill>
                <a:ea typeface="Microsoft YaHei UI" panose="020B0503020204020204" pitchFamily="34" charset="-122"/>
              </a:rPr>
              <a:t>)</a:t>
            </a:r>
            <a:r>
              <a:rPr lang="zh-CN" altLang="en-US" sz="1600" kern="0" spc="40" dirty="0">
                <a:solidFill>
                  <a:srgbClr val="FF0000"/>
                </a:solidFill>
                <a:ea typeface="Microsoft YaHei UI" panose="020B0503020204020204" pitchFamily="34" charset="-122"/>
              </a:rPr>
              <a:t> </a:t>
            </a:r>
            <a:r>
              <a:rPr lang="zh-CN" altLang="zh-CN" sz="1600" kern="0" spc="40" dirty="0">
                <a:solidFill>
                  <a:srgbClr val="FF0000"/>
                </a:solidFill>
                <a:ea typeface="Microsoft YaHei UI" panose="020B0503020204020204" pitchFamily="34" charset="-122"/>
              </a:rPr>
              <a:t>：</a:t>
            </a:r>
            <a:r>
              <a:rPr lang="zh-CN" altLang="zh-CN" sz="1600" b="0" kern="0" spc="40" dirty="0">
                <a:solidFill>
                  <a:srgbClr val="0000FF"/>
                </a:solidFill>
                <a:ea typeface="Microsoft YaHei UI" panose="020B0503020204020204" pitchFamily="34" charset="-122"/>
              </a:rPr>
              <a:t>使</a:t>
            </a:r>
            <a:r>
              <a:rPr lang="en-US" altLang="zh-CN" sz="1600" b="0" kern="0" spc="40" dirty="0">
                <a:solidFill>
                  <a:srgbClr val="0000FF"/>
                </a:solidFill>
                <a:ea typeface="Microsoft YaHei UI" panose="020B0503020204020204" pitchFamily="34" charset="-122"/>
              </a:rPr>
              <a:t>PPTC</a:t>
            </a:r>
            <a:r>
              <a:rPr lang="zh-CN" altLang="zh-CN" sz="1600" b="0" kern="0" spc="40" dirty="0">
                <a:solidFill>
                  <a:srgbClr val="0000FF"/>
                </a:solidFill>
                <a:ea typeface="Microsoft YaHei UI" panose="020B0503020204020204" pitchFamily="34" charset="-122"/>
              </a:rPr>
              <a:t>阻值发生明显变化时候对应的电流值，一般是保持电流的</a:t>
            </a:r>
            <a:r>
              <a:rPr lang="en-US" altLang="zh-CN" sz="1600" b="0" kern="0" spc="40" dirty="0">
                <a:solidFill>
                  <a:srgbClr val="0000FF"/>
                </a:solidFill>
                <a:ea typeface="Microsoft YaHei UI" panose="020B0503020204020204" pitchFamily="34" charset="-122"/>
              </a:rPr>
              <a:t>2~3</a:t>
            </a:r>
            <a:r>
              <a:rPr lang="zh-CN" altLang="zh-CN" sz="1600" b="0" kern="0" spc="40" dirty="0">
                <a:solidFill>
                  <a:srgbClr val="0000FF"/>
                </a:solidFill>
                <a:ea typeface="Microsoft YaHei UI" panose="020B0503020204020204" pitchFamily="34" charset="-122"/>
              </a:rPr>
              <a:t>倍；</a:t>
            </a:r>
            <a:endParaRPr lang="zh-CN" altLang="en-US" sz="1600" b="0" kern="0" spc="40" dirty="0">
              <a:solidFill>
                <a:srgbClr val="0000FF"/>
              </a:solidFill>
              <a:ea typeface="Microsoft YaHei UI" panose="020B0503020204020204" pitchFamily="34" charset="-122"/>
            </a:endParaRPr>
          </a:p>
        </p:txBody>
      </p:sp>
      <p:sp>
        <p:nvSpPr>
          <p:cNvPr id="18" name="矩形 17">
            <a:extLst>
              <a:ext uri="{FF2B5EF4-FFF2-40B4-BE49-F238E27FC236}">
                <a16:creationId xmlns:a16="http://schemas.microsoft.com/office/drawing/2014/main" id="{78A3235D-61C8-48C5-A2F3-E950E7E633DF}"/>
              </a:ext>
            </a:extLst>
          </p:cNvPr>
          <p:cNvSpPr/>
          <p:nvPr/>
        </p:nvSpPr>
        <p:spPr>
          <a:xfrm>
            <a:off x="395536" y="3501811"/>
            <a:ext cx="8323290" cy="787908"/>
          </a:xfrm>
          <a:prstGeom prst="rect">
            <a:avLst/>
          </a:prstGeom>
          <a:solidFill>
            <a:schemeClr val="accent6">
              <a:lumMod val="20000"/>
              <a:lumOff val="80000"/>
            </a:schemeClr>
          </a:solidFill>
        </p:spPr>
        <p:txBody>
          <a:bodyPr wrap="square">
            <a:spAutoFit/>
          </a:bodyPr>
          <a:lstStyle/>
          <a:p>
            <a:pPr marL="285750" indent="-285750">
              <a:lnSpc>
                <a:spcPct val="150000"/>
              </a:lnSpc>
              <a:buFont typeface="Wingdings" panose="05000000000000000000" pitchFamily="2" charset="2"/>
              <a:buChar char="ü"/>
            </a:pPr>
            <a:r>
              <a:rPr lang="en-US" altLang="zh-CN" sz="1600" kern="0" spc="40" dirty="0">
                <a:solidFill>
                  <a:srgbClr val="FF0000"/>
                </a:solidFill>
                <a:ea typeface="Microsoft YaHei UI" panose="020B0503020204020204" pitchFamily="34" charset="-122"/>
              </a:rPr>
              <a:t>Time to Trip</a:t>
            </a:r>
            <a:r>
              <a:rPr lang="zh-CN" altLang="zh-CN" sz="1600" kern="0" spc="40" dirty="0">
                <a:solidFill>
                  <a:srgbClr val="FF0000"/>
                </a:solidFill>
                <a:ea typeface="Microsoft YaHei UI" panose="020B0503020204020204" pitchFamily="34" charset="-122"/>
              </a:rPr>
              <a:t>：</a:t>
            </a:r>
            <a:r>
              <a:rPr lang="zh-CN" altLang="zh-CN" sz="1600" b="0" kern="0" spc="40" dirty="0">
                <a:solidFill>
                  <a:srgbClr val="0000FF"/>
                </a:solidFill>
                <a:ea typeface="Microsoft YaHei UI" panose="020B0503020204020204" pitchFamily="34" charset="-122"/>
              </a:rPr>
              <a:t>规定电流下的动作时间，</a:t>
            </a:r>
            <a:r>
              <a:rPr lang="en-US" altLang="zh-CN" sz="1600" b="0" kern="0" spc="40" dirty="0">
                <a:solidFill>
                  <a:srgbClr val="0000FF"/>
                </a:solidFill>
                <a:ea typeface="Microsoft YaHei UI" panose="020B0503020204020204" pitchFamily="34" charset="-122"/>
              </a:rPr>
              <a:t>PPTC</a:t>
            </a:r>
            <a:r>
              <a:rPr lang="zh-CN" altLang="zh-CN" sz="1600" b="0" kern="0" spc="40" dirty="0">
                <a:solidFill>
                  <a:srgbClr val="0000FF"/>
                </a:solidFill>
                <a:ea typeface="Microsoft YaHei UI" panose="020B0503020204020204" pitchFamily="34" charset="-122"/>
              </a:rPr>
              <a:t>的动作时间一般比较长</a:t>
            </a:r>
            <a:r>
              <a:rPr lang="en-US" altLang="zh-CN" sz="1600" b="0" kern="0" spc="40" dirty="0">
                <a:solidFill>
                  <a:srgbClr val="0000FF"/>
                </a:solidFill>
                <a:ea typeface="Microsoft YaHei UI" panose="020B0503020204020204" pitchFamily="34" charset="-122"/>
              </a:rPr>
              <a:t>(s</a:t>
            </a:r>
            <a:r>
              <a:rPr lang="zh-CN" altLang="zh-CN" sz="1600" b="0" kern="0" spc="40" dirty="0">
                <a:solidFill>
                  <a:srgbClr val="0000FF"/>
                </a:solidFill>
                <a:ea typeface="Microsoft YaHei UI" panose="020B0503020204020204" pitchFamily="34" charset="-122"/>
              </a:rPr>
              <a:t>级别</a:t>
            </a:r>
            <a:r>
              <a:rPr lang="en-US" altLang="zh-CN" sz="1600" b="0" kern="0" spc="40" dirty="0">
                <a:solidFill>
                  <a:srgbClr val="0000FF"/>
                </a:solidFill>
                <a:ea typeface="Microsoft YaHei UI" panose="020B0503020204020204" pitchFamily="34" charset="-122"/>
              </a:rPr>
              <a:t>)</a:t>
            </a:r>
            <a:r>
              <a:rPr lang="zh-CN" altLang="zh-CN" sz="1600" b="0" kern="0" spc="40" dirty="0">
                <a:solidFill>
                  <a:srgbClr val="0000FF"/>
                </a:solidFill>
                <a:ea typeface="Microsoft YaHei UI" panose="020B0503020204020204" pitchFamily="34" charset="-122"/>
              </a:rPr>
              <a:t>，因为其保护原理是热保护，发热需要时间积累；</a:t>
            </a:r>
            <a:endParaRPr lang="zh-CN" altLang="en-US" sz="1600" b="0" kern="0" spc="40" dirty="0">
              <a:solidFill>
                <a:srgbClr val="0000FF"/>
              </a:solidFill>
              <a:ea typeface="Microsoft YaHei UI" panose="020B0503020204020204" pitchFamily="34" charset="-122"/>
            </a:endParaRPr>
          </a:p>
        </p:txBody>
      </p:sp>
      <p:sp>
        <p:nvSpPr>
          <p:cNvPr id="21" name="矩形 20">
            <a:extLst>
              <a:ext uri="{FF2B5EF4-FFF2-40B4-BE49-F238E27FC236}">
                <a16:creationId xmlns:a16="http://schemas.microsoft.com/office/drawing/2014/main" id="{369EE209-6A79-4F4A-8EFC-9F09240E62F3}"/>
              </a:ext>
            </a:extLst>
          </p:cNvPr>
          <p:cNvSpPr/>
          <p:nvPr/>
        </p:nvSpPr>
        <p:spPr>
          <a:xfrm>
            <a:off x="395536" y="4289719"/>
            <a:ext cx="8323290" cy="1157240"/>
          </a:xfrm>
          <a:prstGeom prst="rect">
            <a:avLst/>
          </a:prstGeom>
          <a:solidFill>
            <a:schemeClr val="bg1">
              <a:lumMod val="95000"/>
            </a:schemeClr>
          </a:solidFill>
        </p:spPr>
        <p:txBody>
          <a:bodyPr wrap="square">
            <a:spAutoFit/>
          </a:bodyPr>
          <a:lstStyle/>
          <a:p>
            <a:pPr marL="285750" indent="-285750">
              <a:lnSpc>
                <a:spcPct val="150000"/>
              </a:lnSpc>
              <a:buFont typeface="Wingdings" panose="05000000000000000000" pitchFamily="2" charset="2"/>
              <a:buChar char="ü"/>
            </a:pPr>
            <a:r>
              <a:rPr lang="zh-CN" altLang="zh-CN" sz="1600" kern="0" spc="40" dirty="0">
                <a:solidFill>
                  <a:srgbClr val="FF0000"/>
                </a:solidFill>
                <a:ea typeface="Microsoft YaHei UI" panose="020B0503020204020204" pitchFamily="34" charset="-122"/>
              </a:rPr>
              <a:t>线路最大电压</a:t>
            </a:r>
            <a:r>
              <a:rPr lang="en-US" altLang="zh-CN" sz="1600" kern="0" spc="40" dirty="0">
                <a:solidFill>
                  <a:srgbClr val="FF0000"/>
                </a:solidFill>
                <a:ea typeface="Microsoft YaHei UI" panose="020B0503020204020204" pitchFamily="34" charset="-122"/>
              </a:rPr>
              <a:t>Vmax</a:t>
            </a:r>
            <a:r>
              <a:rPr lang="zh-CN" altLang="zh-CN" sz="1600" kern="0" spc="40" dirty="0">
                <a:solidFill>
                  <a:srgbClr val="FF0000"/>
                </a:solidFill>
                <a:ea typeface="Microsoft YaHei UI" panose="020B0503020204020204" pitchFamily="34" charset="-122"/>
              </a:rPr>
              <a:t>：</a:t>
            </a:r>
            <a:r>
              <a:rPr lang="zh-CN" altLang="zh-CN" sz="1600" b="0" kern="0" spc="40" dirty="0">
                <a:solidFill>
                  <a:srgbClr val="0000FF"/>
                </a:solidFill>
                <a:ea typeface="Microsoft YaHei UI" panose="020B0503020204020204" pitchFamily="34" charset="-122"/>
              </a:rPr>
              <a:t>当系统短路时，负载电阻近似等于</a:t>
            </a:r>
            <a:r>
              <a:rPr lang="en-US" altLang="zh-CN" sz="1600" b="0" kern="0" spc="40" dirty="0">
                <a:solidFill>
                  <a:srgbClr val="0000FF"/>
                </a:solidFill>
                <a:ea typeface="Microsoft YaHei UI" panose="020B0503020204020204" pitchFamily="34" charset="-122"/>
              </a:rPr>
              <a:t>0</a:t>
            </a:r>
            <a:r>
              <a:rPr lang="zh-CN" altLang="zh-CN" sz="1600" b="0" kern="0" spc="40" dirty="0">
                <a:solidFill>
                  <a:srgbClr val="0000FF"/>
                </a:solidFill>
                <a:ea typeface="Microsoft YaHei UI" panose="020B0503020204020204" pitchFamily="34" charset="-122"/>
              </a:rPr>
              <a:t>，此时系统电压几乎全部加到</a:t>
            </a:r>
            <a:r>
              <a:rPr lang="en-US" altLang="zh-CN" sz="1600" b="0" kern="0" spc="40" dirty="0">
                <a:solidFill>
                  <a:srgbClr val="0000FF"/>
                </a:solidFill>
                <a:ea typeface="Microsoft YaHei UI" panose="020B0503020204020204" pitchFamily="34" charset="-122"/>
              </a:rPr>
              <a:t>PPTC</a:t>
            </a:r>
            <a:r>
              <a:rPr lang="zh-CN" altLang="zh-CN" sz="1600" b="0" kern="0" spc="40" dirty="0">
                <a:solidFill>
                  <a:srgbClr val="0000FF"/>
                </a:solidFill>
                <a:ea typeface="Microsoft YaHei UI" panose="020B0503020204020204" pitchFamily="34" charset="-122"/>
              </a:rPr>
              <a:t>上，因此</a:t>
            </a:r>
            <a:r>
              <a:rPr lang="en-US" altLang="zh-CN" sz="1600" b="0" kern="0" spc="40" dirty="0">
                <a:solidFill>
                  <a:srgbClr val="0000FF"/>
                </a:solidFill>
                <a:ea typeface="Microsoft YaHei UI" panose="020B0503020204020204" pitchFamily="34" charset="-122"/>
              </a:rPr>
              <a:t>PPTC</a:t>
            </a:r>
            <a:r>
              <a:rPr lang="zh-CN" altLang="zh-CN" sz="1600" b="0" kern="0" spc="40" dirty="0">
                <a:solidFill>
                  <a:srgbClr val="0000FF"/>
                </a:solidFill>
                <a:ea typeface="Microsoft YaHei UI" panose="020B0503020204020204" pitchFamily="34" charset="-122"/>
              </a:rPr>
              <a:t>选型时的最大电压要不低于系统电压并留有一定余量，那么即使线路偶发电压异常，也会降低</a:t>
            </a:r>
            <a:r>
              <a:rPr lang="en-US" altLang="zh-CN" sz="1600" b="0" kern="0" spc="40" dirty="0">
                <a:solidFill>
                  <a:srgbClr val="0000FF"/>
                </a:solidFill>
                <a:ea typeface="Microsoft YaHei UI" panose="020B0503020204020204" pitchFamily="34" charset="-122"/>
              </a:rPr>
              <a:t>PPTC</a:t>
            </a:r>
            <a:r>
              <a:rPr lang="zh-CN" altLang="zh-CN" sz="1600" b="0" kern="0" spc="40" dirty="0">
                <a:solidFill>
                  <a:srgbClr val="0000FF"/>
                </a:solidFill>
                <a:ea typeface="Microsoft YaHei UI" panose="020B0503020204020204" pitchFamily="34" charset="-122"/>
              </a:rPr>
              <a:t>被击穿的概率；</a:t>
            </a:r>
            <a:endParaRPr lang="zh-CN" altLang="en-US" sz="1600" b="0" kern="0" spc="40" dirty="0">
              <a:solidFill>
                <a:srgbClr val="0000FF"/>
              </a:solidFill>
              <a:ea typeface="Microsoft YaHei UI" panose="020B0503020204020204" pitchFamily="34" charset="-122"/>
            </a:endParaRPr>
          </a:p>
        </p:txBody>
      </p:sp>
      <p:sp>
        <p:nvSpPr>
          <p:cNvPr id="29" name="矩形 28">
            <a:extLst>
              <a:ext uri="{FF2B5EF4-FFF2-40B4-BE49-F238E27FC236}">
                <a16:creationId xmlns:a16="http://schemas.microsoft.com/office/drawing/2014/main" id="{A1F17F5D-DFD7-4CDF-960F-4252164396BC}"/>
              </a:ext>
            </a:extLst>
          </p:cNvPr>
          <p:cNvSpPr/>
          <p:nvPr/>
        </p:nvSpPr>
        <p:spPr>
          <a:xfrm>
            <a:off x="395536" y="5446959"/>
            <a:ext cx="8323290" cy="874407"/>
          </a:xfrm>
          <a:prstGeom prst="rect">
            <a:avLst/>
          </a:prstGeom>
          <a:solidFill>
            <a:srgbClr val="FFFF00"/>
          </a:solidFill>
        </p:spPr>
        <p:txBody>
          <a:bodyPr wrap="square">
            <a:spAutoFit/>
          </a:bodyPr>
          <a:lstStyle/>
          <a:p>
            <a:pPr marL="285750" indent="-285750">
              <a:lnSpc>
                <a:spcPct val="150000"/>
              </a:lnSpc>
              <a:buFont typeface="Wingdings" panose="05000000000000000000" pitchFamily="2" charset="2"/>
              <a:buChar char="Ø"/>
            </a:pPr>
            <a:r>
              <a:rPr lang="zh-CN" altLang="zh-CN" sz="1800" kern="0" spc="75" dirty="0">
                <a:solidFill>
                  <a:srgbClr val="FF0000"/>
                </a:solidFill>
                <a:ea typeface="微软雅黑" panose="020B0503020204020204" pitchFamily="34" charset="-122"/>
                <a:cs typeface="宋体" panose="02010600030101010101" pitchFamily="2" charset="-122"/>
              </a:rPr>
              <a:t>最有用的还是保持电流和最大电压这两个参数，其中保持电流的选取要将温度因素考虑进去。</a:t>
            </a:r>
            <a:endParaRPr lang="zh-CN" altLang="en-US" sz="1800" dirty="0">
              <a:solidFill>
                <a:srgbClr val="FF0000"/>
              </a:solidFill>
            </a:endParaRPr>
          </a:p>
        </p:txBody>
      </p:sp>
    </p:spTree>
    <p:extLst>
      <p:ext uri="{BB962C8B-B14F-4D97-AF65-F5344CB8AC3E}">
        <p14:creationId xmlns:p14="http://schemas.microsoft.com/office/powerpoint/2010/main" val="2301969027"/>
      </p:ext>
    </p:extLst>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5536" y="1052736"/>
            <a:ext cx="3456384"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自恢复保险丝（</a:t>
            </a:r>
            <a:r>
              <a:rPr lang="en-US" altLang="zh-CN" sz="2400" dirty="0">
                <a:solidFill>
                  <a:srgbClr val="0000FF"/>
                </a:solidFill>
                <a:latin typeface="黑体" pitchFamily="49" charset="-122"/>
                <a:ea typeface="黑体" pitchFamily="49" charset="-122"/>
              </a:rPr>
              <a:t>PPTC</a:t>
            </a:r>
            <a:r>
              <a:rPr lang="zh-CN" altLang="en-US" sz="2400" dirty="0">
                <a:solidFill>
                  <a:srgbClr val="0000FF"/>
                </a:solidFill>
                <a:latin typeface="黑体" pitchFamily="49" charset="-122"/>
                <a:ea typeface="黑体" pitchFamily="49" charset="-122"/>
              </a:rPr>
              <a:t>）</a:t>
            </a:r>
          </a:p>
        </p:txBody>
      </p:sp>
      <p:sp>
        <p:nvSpPr>
          <p:cNvPr id="6" name="矩形 5">
            <a:extLst>
              <a:ext uri="{FF2B5EF4-FFF2-40B4-BE49-F238E27FC236}">
                <a16:creationId xmlns:a16="http://schemas.microsoft.com/office/drawing/2014/main" id="{8975CDA8-7688-4EC4-A602-626354CB254A}"/>
              </a:ext>
            </a:extLst>
          </p:cNvPr>
          <p:cNvSpPr/>
          <p:nvPr/>
        </p:nvSpPr>
        <p:spPr>
          <a:xfrm>
            <a:off x="4139952" y="1052736"/>
            <a:ext cx="4149193" cy="2880789"/>
          </a:xfrm>
          <a:prstGeom prst="rect">
            <a:avLst/>
          </a:prstGeom>
          <a:solidFill>
            <a:schemeClr val="accent3">
              <a:lumMod val="20000"/>
              <a:lumOff val="80000"/>
            </a:schemeClr>
          </a:solidFill>
        </p:spPr>
        <p:txBody>
          <a:bodyPr wrap="square">
            <a:spAutoFit/>
          </a:bodyPr>
          <a:lstStyle/>
          <a:p>
            <a:pPr marL="285750" indent="-285750">
              <a:buFont typeface="Wingdings" panose="05000000000000000000" pitchFamily="2" charset="2"/>
              <a:buChar char="n"/>
            </a:pPr>
            <a:r>
              <a:rPr lang="zh-CN" altLang="en-US" sz="1600" kern="0" spc="40" dirty="0">
                <a:solidFill>
                  <a:srgbClr val="FF0000"/>
                </a:solidFill>
                <a:ea typeface="Microsoft YaHei UI" panose="020B0503020204020204" pitchFamily="34" charset="-122"/>
              </a:rPr>
              <a:t>原理</a:t>
            </a:r>
            <a:endParaRPr lang="en-US" altLang="zh-CN" sz="1600" kern="0" spc="40" dirty="0">
              <a:solidFill>
                <a:srgbClr val="FF0000"/>
              </a:solidFill>
              <a:ea typeface="Microsoft YaHei UI" panose="020B0503020204020204" pitchFamily="34" charset="-122"/>
            </a:endParaRPr>
          </a:p>
          <a:p>
            <a:pPr>
              <a:lnSpc>
                <a:spcPct val="150000"/>
              </a:lnSpc>
            </a:pPr>
            <a:r>
              <a:rPr lang="en-US" altLang="zh-CN" sz="1600" b="0" kern="0" spc="40" dirty="0">
                <a:solidFill>
                  <a:schemeClr val="tx2">
                    <a:lumMod val="75000"/>
                  </a:schemeClr>
                </a:solidFill>
                <a:ea typeface="Microsoft YaHei UI" panose="020B0503020204020204" pitchFamily="34" charset="-122"/>
              </a:rPr>
              <a:t>      </a:t>
            </a:r>
            <a:r>
              <a:rPr lang="zh-CN" altLang="zh-CN" sz="1600" b="0" kern="0" spc="40" dirty="0">
                <a:solidFill>
                  <a:schemeClr val="tx2">
                    <a:lumMod val="75000"/>
                  </a:schemeClr>
                </a:solidFill>
                <a:ea typeface="Microsoft YaHei UI" panose="020B0503020204020204" pitchFamily="34" charset="-122"/>
              </a:rPr>
              <a:t>自恢复保险丝</a:t>
            </a:r>
            <a:r>
              <a:rPr lang="en-US" altLang="zh-CN" sz="1600" b="0" kern="0" spc="40" dirty="0">
                <a:solidFill>
                  <a:schemeClr val="tx2">
                    <a:lumMod val="75000"/>
                  </a:schemeClr>
                </a:solidFill>
                <a:ea typeface="Microsoft YaHei UI" panose="020B0503020204020204" pitchFamily="34" charset="-122"/>
              </a:rPr>
              <a:t>PPTC</a:t>
            </a:r>
            <a:r>
              <a:rPr lang="zh-CN" altLang="zh-CN" sz="1600" b="0" kern="0" spc="40" dirty="0">
                <a:solidFill>
                  <a:schemeClr val="tx2">
                    <a:lumMod val="75000"/>
                  </a:schemeClr>
                </a:solidFill>
                <a:ea typeface="Microsoft YaHei UI" panose="020B0503020204020204" pitchFamily="34" charset="-122"/>
              </a:rPr>
              <a:t>就是一种过流电子保护元件，采用高分子有机聚合物在高压、高温，硫化反应的条件下，搀加导电粒子材料后，经过特殊的工艺加工而成。自恢复保险丝（</a:t>
            </a:r>
            <a:r>
              <a:rPr lang="en-US" altLang="zh-CN" sz="1600" b="0" kern="0" spc="40" dirty="0">
                <a:solidFill>
                  <a:schemeClr val="tx2">
                    <a:lumMod val="75000"/>
                  </a:schemeClr>
                </a:solidFill>
                <a:ea typeface="Microsoft YaHei UI" panose="020B0503020204020204" pitchFamily="34" charset="-122"/>
              </a:rPr>
              <a:t>PPTC</a:t>
            </a:r>
            <a:r>
              <a:rPr lang="zh-CN" altLang="zh-CN" sz="1600" b="0" kern="0" spc="40" dirty="0">
                <a:solidFill>
                  <a:schemeClr val="tx2">
                    <a:lumMod val="75000"/>
                  </a:schemeClr>
                </a:solidFill>
                <a:ea typeface="Microsoft YaHei UI" panose="020B0503020204020204" pitchFamily="34" charset="-122"/>
              </a:rPr>
              <a:t>：高分子自恢复保险丝）是一种正温度系数聚合物热敏电阻，作过流保护用，可代替电流保险丝。</a:t>
            </a:r>
            <a:endParaRPr lang="zh-CN" altLang="en-US" sz="1600" b="0" kern="0" spc="40" dirty="0">
              <a:solidFill>
                <a:schemeClr val="tx2">
                  <a:lumMod val="75000"/>
                </a:schemeClr>
              </a:solidFill>
              <a:ea typeface="Microsoft YaHei UI" panose="020B0503020204020204" pitchFamily="34" charset="-122"/>
            </a:endParaRPr>
          </a:p>
        </p:txBody>
      </p:sp>
      <p:pic>
        <p:nvPicPr>
          <p:cNvPr id="14" name="图片 13" descr="C:\Users\Administrator\AppData\Local\Temp\enhtmlclip\640(366).jpg">
            <a:extLst>
              <a:ext uri="{FF2B5EF4-FFF2-40B4-BE49-F238E27FC236}">
                <a16:creationId xmlns:a16="http://schemas.microsoft.com/office/drawing/2014/main" id="{F7C18076-5C6E-4C94-86EA-446F2E0526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14400"/>
            <a:ext cx="3312368" cy="2202631"/>
          </a:xfrm>
          <a:prstGeom prst="rect">
            <a:avLst/>
          </a:prstGeom>
          <a:noFill/>
          <a:ln>
            <a:noFill/>
          </a:ln>
        </p:spPr>
      </p:pic>
      <p:sp>
        <p:nvSpPr>
          <p:cNvPr id="9" name="矩形 8">
            <a:extLst>
              <a:ext uri="{FF2B5EF4-FFF2-40B4-BE49-F238E27FC236}">
                <a16:creationId xmlns:a16="http://schemas.microsoft.com/office/drawing/2014/main" id="{41F10A96-5A86-4B7E-8FB6-0B51EE3A5F66}"/>
              </a:ext>
            </a:extLst>
          </p:cNvPr>
          <p:cNvSpPr/>
          <p:nvPr/>
        </p:nvSpPr>
        <p:spPr>
          <a:xfrm>
            <a:off x="395535" y="3933525"/>
            <a:ext cx="7893609" cy="1157240"/>
          </a:xfrm>
          <a:prstGeom prst="rect">
            <a:avLst/>
          </a:prstGeom>
          <a:solidFill>
            <a:schemeClr val="accent4">
              <a:lumMod val="40000"/>
              <a:lumOff val="60000"/>
            </a:schemeClr>
          </a:solidFill>
        </p:spPr>
        <p:txBody>
          <a:bodyPr wrap="square">
            <a:spAutoFit/>
          </a:bodyPr>
          <a:lstStyle/>
          <a:p>
            <a:pPr marL="285750" indent="-285750">
              <a:lnSpc>
                <a:spcPct val="150000"/>
              </a:lnSpc>
              <a:buFont typeface="Wingdings" panose="05000000000000000000" pitchFamily="2" charset="2"/>
              <a:buChar char="Ø"/>
            </a:pPr>
            <a:r>
              <a:rPr lang="zh-CN" altLang="zh-CN" sz="1600" b="0" kern="0" spc="40" dirty="0">
                <a:solidFill>
                  <a:schemeClr val="tx2">
                    <a:lumMod val="75000"/>
                  </a:schemeClr>
                </a:solidFill>
                <a:ea typeface="仿宋_GB2312"/>
              </a:rPr>
              <a:t>电路正常工作时它的阻值很小（压降很小），当电路出现过流使它温 度升高时，阻值急剧增大几个数量级，使电路中的电流减小到安全值以下，从而使后面的电路得到保护，过流消失后自动恢复为低阻值。</a:t>
            </a:r>
            <a:endParaRPr lang="zh-CN" altLang="en-US" sz="1600" b="0" kern="0" spc="40" dirty="0">
              <a:solidFill>
                <a:schemeClr val="tx2">
                  <a:lumMod val="75000"/>
                </a:schemeClr>
              </a:solidFill>
              <a:ea typeface="仿宋_GB2312"/>
            </a:endParaRPr>
          </a:p>
        </p:txBody>
      </p:sp>
      <p:sp>
        <p:nvSpPr>
          <p:cNvPr id="12" name="矩形 11">
            <a:extLst>
              <a:ext uri="{FF2B5EF4-FFF2-40B4-BE49-F238E27FC236}">
                <a16:creationId xmlns:a16="http://schemas.microsoft.com/office/drawing/2014/main" id="{C5616830-0AF4-46B9-96A9-1D1332354984}"/>
              </a:ext>
            </a:extLst>
          </p:cNvPr>
          <p:cNvSpPr/>
          <p:nvPr/>
        </p:nvSpPr>
        <p:spPr>
          <a:xfrm>
            <a:off x="396457" y="5460482"/>
            <a:ext cx="5518273" cy="787523"/>
          </a:xfrm>
          <a:prstGeom prst="rect">
            <a:avLst/>
          </a:prstGeom>
          <a:solidFill>
            <a:schemeClr val="accent5">
              <a:lumMod val="40000"/>
              <a:lumOff val="60000"/>
            </a:schemeClr>
          </a:solidFill>
        </p:spPr>
        <p:txBody>
          <a:bodyPr wrap="square">
            <a:spAutoFit/>
          </a:bodyPr>
          <a:lstStyle/>
          <a:p>
            <a:pPr marL="285750" indent="-285750">
              <a:lnSpc>
                <a:spcPct val="150000"/>
              </a:lnSpc>
              <a:buFont typeface="Wingdings" panose="05000000000000000000" pitchFamily="2" charset="2"/>
              <a:buChar char="ü"/>
            </a:pPr>
            <a:r>
              <a:rPr lang="zh-CN" altLang="zh-CN" sz="1600" b="0" kern="0" spc="40" dirty="0">
                <a:solidFill>
                  <a:schemeClr val="tx2">
                    <a:lumMod val="75000"/>
                  </a:schemeClr>
                </a:solidFill>
                <a:ea typeface="仿宋_GB2312"/>
              </a:rPr>
              <a:t>电路板系统电源输入端口的短路及过流保护；</a:t>
            </a:r>
          </a:p>
          <a:p>
            <a:pPr marL="285750" indent="-285750">
              <a:lnSpc>
                <a:spcPct val="150000"/>
              </a:lnSpc>
              <a:buFont typeface="Wingdings" panose="05000000000000000000" pitchFamily="2" charset="2"/>
              <a:buChar char="ü"/>
            </a:pPr>
            <a:r>
              <a:rPr lang="zh-CN" altLang="zh-CN" sz="1600" b="0" kern="0" spc="40" dirty="0">
                <a:solidFill>
                  <a:schemeClr val="tx2">
                    <a:lumMod val="75000"/>
                  </a:schemeClr>
                </a:solidFill>
                <a:ea typeface="仿宋_GB2312"/>
              </a:rPr>
              <a:t>电路板对外输出电源接口过流短路保护；</a:t>
            </a:r>
            <a:endParaRPr lang="zh-CN" altLang="en-US" sz="1600" b="0" kern="0" spc="40" dirty="0">
              <a:solidFill>
                <a:schemeClr val="tx2">
                  <a:lumMod val="75000"/>
                </a:schemeClr>
              </a:solidFill>
              <a:ea typeface="仿宋_GB2312"/>
            </a:endParaRPr>
          </a:p>
        </p:txBody>
      </p:sp>
      <p:sp>
        <p:nvSpPr>
          <p:cNvPr id="18" name="矩形 4">
            <a:extLst>
              <a:ext uri="{FF2B5EF4-FFF2-40B4-BE49-F238E27FC236}">
                <a16:creationId xmlns:a16="http://schemas.microsoft.com/office/drawing/2014/main" id="{576713F9-5446-4AAC-B4AA-47573BE10CA5}"/>
              </a:ext>
            </a:extLst>
          </p:cNvPr>
          <p:cNvSpPr>
            <a:spLocks noChangeArrowheads="1"/>
          </p:cNvSpPr>
          <p:nvPr/>
        </p:nvSpPr>
        <p:spPr bwMode="auto">
          <a:xfrm>
            <a:off x="395534" y="5090765"/>
            <a:ext cx="5517346" cy="369332"/>
          </a:xfrm>
          <a:prstGeom prst="rect">
            <a:avLst/>
          </a:prstGeom>
          <a:solidFill>
            <a:schemeClr val="accent2">
              <a:lumMod val="60000"/>
              <a:lumOff val="40000"/>
            </a:schemeClr>
          </a:solidFill>
          <a:ln>
            <a:noFill/>
          </a:ln>
          <a:extLst/>
        </p:spPr>
        <p:txBody>
          <a:bodyPr wrap="square">
            <a:spAutoFit/>
          </a:bodyPr>
          <a:lstStyle/>
          <a:p>
            <a:r>
              <a:rPr lang="zh-CN" altLang="en-US" sz="1800" dirty="0">
                <a:solidFill>
                  <a:schemeClr val="accent1">
                    <a:lumMod val="50000"/>
                  </a:schemeClr>
                </a:solidFill>
                <a:latin typeface="黑体" pitchFamily="49" charset="-122"/>
                <a:ea typeface="黑体" pitchFamily="49" charset="-122"/>
              </a:rPr>
              <a:t>应用场景</a:t>
            </a:r>
          </a:p>
        </p:txBody>
      </p:sp>
      <p:pic>
        <p:nvPicPr>
          <p:cNvPr id="26" name="图片 25" descr="C:\Users\Administrator\AppData\Local\Microsoft\Windows\INetCache\Content.MSO\6396CA3A.tmp">
            <a:extLst>
              <a:ext uri="{FF2B5EF4-FFF2-40B4-BE49-F238E27FC236}">
                <a16:creationId xmlns:a16="http://schemas.microsoft.com/office/drawing/2014/main" id="{8742700D-5DC4-413B-B4D7-D5F9B16CED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44480" y="5090765"/>
            <a:ext cx="1170305" cy="782955"/>
          </a:xfrm>
          <a:prstGeom prst="rect">
            <a:avLst/>
          </a:prstGeom>
          <a:noFill/>
          <a:ln>
            <a:noFill/>
          </a:ln>
        </p:spPr>
      </p:pic>
      <p:pic>
        <p:nvPicPr>
          <p:cNvPr id="27" name="图片 26" descr="C:\Users\Administrator\AppData\Local\Microsoft\Windows\INetCache\Content.MSO\6396CA3A.tmp">
            <a:extLst>
              <a:ext uri="{FF2B5EF4-FFF2-40B4-BE49-F238E27FC236}">
                <a16:creationId xmlns:a16="http://schemas.microsoft.com/office/drawing/2014/main" id="{C0BC0D43-D94F-41B1-BAAB-A16073DA19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097364"/>
            <a:ext cx="1170305" cy="782955"/>
          </a:xfrm>
          <a:prstGeom prst="rect">
            <a:avLst/>
          </a:prstGeom>
          <a:noFill/>
          <a:ln>
            <a:noFill/>
          </a:ln>
        </p:spPr>
      </p:pic>
    </p:spTree>
    <p:extLst>
      <p:ext uri="{BB962C8B-B14F-4D97-AF65-F5344CB8AC3E}">
        <p14:creationId xmlns:p14="http://schemas.microsoft.com/office/powerpoint/2010/main" val="2394739342"/>
      </p:ext>
    </p:extLst>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7851" y="982591"/>
            <a:ext cx="4680520"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正温度系数热敏电阻（</a:t>
            </a:r>
            <a:r>
              <a:rPr lang="en-US" altLang="zh-CN" sz="2400" dirty="0">
                <a:solidFill>
                  <a:srgbClr val="0000FF"/>
                </a:solidFill>
                <a:latin typeface="黑体" pitchFamily="49" charset="-122"/>
                <a:ea typeface="黑体" pitchFamily="49" charset="-122"/>
              </a:rPr>
              <a:t>PTC</a:t>
            </a:r>
            <a:r>
              <a:rPr lang="zh-CN" altLang="en-US" sz="2400" dirty="0">
                <a:solidFill>
                  <a:srgbClr val="0000FF"/>
                </a:solidFill>
                <a:latin typeface="黑体" pitchFamily="49" charset="-122"/>
                <a:ea typeface="黑体" pitchFamily="49" charset="-122"/>
              </a:rPr>
              <a:t>）特点</a:t>
            </a:r>
          </a:p>
        </p:txBody>
      </p:sp>
      <p:sp>
        <p:nvSpPr>
          <p:cNvPr id="3" name="矩形 2">
            <a:extLst>
              <a:ext uri="{FF2B5EF4-FFF2-40B4-BE49-F238E27FC236}">
                <a16:creationId xmlns:a16="http://schemas.microsoft.com/office/drawing/2014/main" id="{C411F432-14CE-4C38-9119-69377BBD1718}"/>
              </a:ext>
            </a:extLst>
          </p:cNvPr>
          <p:cNvSpPr/>
          <p:nvPr/>
        </p:nvSpPr>
        <p:spPr>
          <a:xfrm>
            <a:off x="393221" y="1444256"/>
            <a:ext cx="4898859" cy="2634183"/>
          </a:xfrm>
          <a:prstGeom prst="rect">
            <a:avLst/>
          </a:prstGeom>
          <a:solidFill>
            <a:schemeClr val="accent4">
              <a:lumMod val="40000"/>
              <a:lumOff val="60000"/>
            </a:schemeClr>
          </a:solidFill>
        </p:spPr>
        <p:txBody>
          <a:bodyPr wrap="square">
            <a:spAutoFit/>
          </a:bodyPr>
          <a:lstStyle/>
          <a:p>
            <a:pPr marL="285750" indent="-285750">
              <a:lnSpc>
                <a:spcPct val="150000"/>
              </a:lnSpc>
              <a:buFont typeface="Wingdings" panose="05000000000000000000" pitchFamily="2" charset="2"/>
              <a:buChar char="Ø"/>
            </a:pPr>
            <a:r>
              <a:rPr lang="en-US" altLang="zh-CN" sz="1600" b="0" kern="0" spc="40" dirty="0">
                <a:solidFill>
                  <a:schemeClr val="tx2">
                    <a:lumMod val="75000"/>
                  </a:schemeClr>
                </a:solidFill>
                <a:ea typeface="仿宋_GB2312"/>
              </a:rPr>
              <a:t>PTC</a:t>
            </a:r>
            <a:r>
              <a:rPr lang="zh-CN" altLang="zh-CN" sz="1600" b="0" kern="0" spc="40" dirty="0">
                <a:solidFill>
                  <a:schemeClr val="tx2">
                    <a:lumMod val="75000"/>
                  </a:schemeClr>
                </a:solidFill>
                <a:ea typeface="仿宋_GB2312"/>
              </a:rPr>
              <a:t>是一种限流保护器件，它有一个动作温度值</a:t>
            </a:r>
            <a:r>
              <a:rPr lang="en-US" altLang="zh-CN" sz="1600" b="0" kern="0" spc="40" dirty="0">
                <a:solidFill>
                  <a:schemeClr val="tx2">
                    <a:lumMod val="75000"/>
                  </a:schemeClr>
                </a:solidFill>
                <a:ea typeface="仿宋_GB2312"/>
              </a:rPr>
              <a:t>TS</a:t>
            </a:r>
            <a:r>
              <a:rPr lang="zh-CN" altLang="zh-CN" sz="1600" b="0" kern="0" spc="40" dirty="0">
                <a:solidFill>
                  <a:schemeClr val="tx2">
                    <a:lumMod val="75000"/>
                  </a:schemeClr>
                </a:solidFill>
                <a:ea typeface="仿宋_GB2312"/>
              </a:rPr>
              <a:t>，当其本体内温度低于</a:t>
            </a:r>
            <a:r>
              <a:rPr lang="en-US" altLang="zh-CN" sz="1600" b="0" kern="0" spc="40" dirty="0">
                <a:solidFill>
                  <a:schemeClr val="tx2">
                    <a:lumMod val="75000"/>
                  </a:schemeClr>
                </a:solidFill>
                <a:ea typeface="仿宋_GB2312"/>
              </a:rPr>
              <a:t>TS</a:t>
            </a:r>
            <a:r>
              <a:rPr lang="zh-CN" altLang="zh-CN" sz="1600" b="0" kern="0" spc="40" dirty="0">
                <a:solidFill>
                  <a:schemeClr val="tx2">
                    <a:lumMod val="75000"/>
                  </a:schemeClr>
                </a:solidFill>
                <a:ea typeface="仿宋_GB2312"/>
              </a:rPr>
              <a:t>时，其阻值维持基本恒定，这时的阻值称为冷电阻。当正温度系数电阻本体那温度高于</a:t>
            </a:r>
            <a:r>
              <a:rPr lang="en-US" altLang="zh-CN" sz="1600" b="0" kern="0" spc="40" dirty="0">
                <a:solidFill>
                  <a:schemeClr val="tx2">
                    <a:lumMod val="75000"/>
                  </a:schemeClr>
                </a:solidFill>
                <a:ea typeface="仿宋_GB2312"/>
              </a:rPr>
              <a:t>TS</a:t>
            </a:r>
            <a:r>
              <a:rPr lang="zh-CN" altLang="zh-CN" sz="1600" b="0" kern="0" spc="40" dirty="0">
                <a:solidFill>
                  <a:schemeClr val="tx2">
                    <a:lumMod val="75000"/>
                  </a:schemeClr>
                </a:solidFill>
                <a:ea typeface="仿宋_GB2312"/>
              </a:rPr>
              <a:t>时，其阻值迅速增大，可以达到的最大阻值能过比冷电阻值</a:t>
            </a:r>
            <a:r>
              <a:rPr lang="zh-CN" altLang="en-US" sz="1600" b="0" kern="0" spc="40" dirty="0">
                <a:solidFill>
                  <a:schemeClr val="tx2">
                    <a:lumMod val="75000"/>
                  </a:schemeClr>
                </a:solidFill>
                <a:ea typeface="仿宋_GB2312"/>
              </a:rPr>
              <a:t>大</a:t>
            </a:r>
            <a:r>
              <a:rPr lang="en-US" altLang="zh-CN" sz="1600" b="0" kern="0" spc="40" dirty="0">
                <a:solidFill>
                  <a:schemeClr val="tx2">
                    <a:lumMod val="75000"/>
                  </a:schemeClr>
                </a:solidFill>
                <a:ea typeface="仿宋_GB2312"/>
              </a:rPr>
              <a:t>10</a:t>
            </a:r>
            <a:r>
              <a:rPr lang="en-US" altLang="zh-CN" sz="1600" b="0" kern="0" spc="40" baseline="30000" dirty="0">
                <a:solidFill>
                  <a:schemeClr val="tx2">
                    <a:lumMod val="75000"/>
                  </a:schemeClr>
                </a:solidFill>
                <a:ea typeface="仿宋_GB2312"/>
              </a:rPr>
              <a:t>4</a:t>
            </a:r>
            <a:r>
              <a:rPr lang="zh-CN" altLang="zh-CN" sz="1600" b="0" kern="0" spc="40" dirty="0">
                <a:solidFill>
                  <a:schemeClr val="tx2">
                    <a:lumMod val="75000"/>
                  </a:schemeClr>
                </a:solidFill>
                <a:ea typeface="仿宋_GB2312"/>
              </a:rPr>
              <a:t>倍左右。由于它的阻值可以随温度升高而迅速增大，所以一般串联于线上用作暂态大电流的过流保护。</a:t>
            </a:r>
          </a:p>
        </p:txBody>
      </p:sp>
      <p:sp>
        <p:nvSpPr>
          <p:cNvPr id="8" name="矩形 7">
            <a:extLst>
              <a:ext uri="{FF2B5EF4-FFF2-40B4-BE49-F238E27FC236}">
                <a16:creationId xmlns:a16="http://schemas.microsoft.com/office/drawing/2014/main" id="{842389FC-E7EB-48AD-A898-34DA58D52320}"/>
              </a:ext>
            </a:extLst>
          </p:cNvPr>
          <p:cNvSpPr/>
          <p:nvPr/>
        </p:nvSpPr>
        <p:spPr>
          <a:xfrm>
            <a:off x="393221" y="4078439"/>
            <a:ext cx="8566637" cy="1156855"/>
          </a:xfrm>
          <a:prstGeom prst="rect">
            <a:avLst/>
          </a:prstGeom>
          <a:solidFill>
            <a:schemeClr val="accent3">
              <a:lumMod val="60000"/>
              <a:lumOff val="40000"/>
            </a:schemeClr>
          </a:solidFill>
        </p:spPr>
        <p:txBody>
          <a:bodyPr wrap="square">
            <a:spAutoFit/>
          </a:bodyPr>
          <a:lstStyle/>
          <a:p>
            <a:pPr marL="285750" indent="-285750">
              <a:lnSpc>
                <a:spcPct val="150000"/>
              </a:lnSpc>
              <a:buFont typeface="Wingdings" panose="05000000000000000000" pitchFamily="2" charset="2"/>
              <a:buChar char="Ø"/>
            </a:pPr>
            <a:r>
              <a:rPr lang="en-US" altLang="zh-CN" sz="1600" b="0" kern="0" spc="40" dirty="0">
                <a:solidFill>
                  <a:schemeClr val="accent4">
                    <a:lumMod val="50000"/>
                  </a:schemeClr>
                </a:solidFill>
                <a:ea typeface="仿宋_GB2312"/>
              </a:rPr>
              <a:t>PTC</a:t>
            </a:r>
            <a:r>
              <a:rPr lang="zh-CN" altLang="zh-CN" sz="1600" b="0" kern="0" spc="40" dirty="0">
                <a:solidFill>
                  <a:schemeClr val="accent4">
                    <a:lumMod val="50000"/>
                  </a:schemeClr>
                </a:solidFill>
                <a:ea typeface="仿宋_GB2312"/>
              </a:rPr>
              <a:t>反应速度较慢，一般在毫秒级以上，因此它的非线性电阻特性在雷击过电流通过时基本发挥不了作用，只能按它的常态电阻（冷电阻）来估算它的限流作用。</a:t>
            </a:r>
            <a:r>
              <a:rPr lang="en-US" altLang="zh-CN" sz="1600" b="0" kern="0" spc="40" dirty="0">
                <a:solidFill>
                  <a:schemeClr val="accent4">
                    <a:lumMod val="50000"/>
                  </a:schemeClr>
                </a:solidFill>
                <a:ea typeface="仿宋_GB2312"/>
              </a:rPr>
              <a:t> PTC</a:t>
            </a:r>
            <a:r>
              <a:rPr lang="zh-CN" altLang="zh-CN" sz="1600" b="0" kern="0" spc="40" dirty="0">
                <a:solidFill>
                  <a:schemeClr val="accent4">
                    <a:lumMod val="50000"/>
                  </a:schemeClr>
                </a:solidFill>
                <a:ea typeface="仿宋_GB2312"/>
              </a:rPr>
              <a:t>的作用更多的体现在诸如电力线碰触等出现长时间过流保护的场合，常用于用户线路的保护中。</a:t>
            </a:r>
            <a:endParaRPr lang="zh-CN" altLang="en-US" sz="1600" b="0" kern="0" spc="40" dirty="0">
              <a:solidFill>
                <a:schemeClr val="accent4">
                  <a:lumMod val="50000"/>
                </a:schemeClr>
              </a:solidFill>
              <a:ea typeface="仿宋_GB2312"/>
            </a:endParaRPr>
          </a:p>
        </p:txBody>
      </p:sp>
      <p:sp>
        <p:nvSpPr>
          <p:cNvPr id="11" name="矩形 10">
            <a:extLst>
              <a:ext uri="{FF2B5EF4-FFF2-40B4-BE49-F238E27FC236}">
                <a16:creationId xmlns:a16="http://schemas.microsoft.com/office/drawing/2014/main" id="{2E7F1B1E-F7A2-404A-9CEF-B1D52FA3619C}"/>
              </a:ext>
            </a:extLst>
          </p:cNvPr>
          <p:cNvSpPr/>
          <p:nvPr/>
        </p:nvSpPr>
        <p:spPr>
          <a:xfrm>
            <a:off x="397851" y="5235294"/>
            <a:ext cx="8562007" cy="1156855"/>
          </a:xfrm>
          <a:prstGeom prst="rect">
            <a:avLst/>
          </a:prstGeom>
          <a:solidFill>
            <a:schemeClr val="accent6">
              <a:lumMod val="60000"/>
              <a:lumOff val="40000"/>
            </a:schemeClr>
          </a:solidFill>
        </p:spPr>
        <p:txBody>
          <a:bodyPr wrap="square">
            <a:spAutoFit/>
          </a:bodyPr>
          <a:lstStyle/>
          <a:p>
            <a:pPr marL="285750" indent="-285750">
              <a:lnSpc>
                <a:spcPct val="150000"/>
              </a:lnSpc>
              <a:buFont typeface="Wingdings" panose="05000000000000000000" pitchFamily="2" charset="2"/>
              <a:buChar char="Ø"/>
            </a:pPr>
            <a:r>
              <a:rPr lang="zh-CN" altLang="zh-CN" sz="1600" b="0" kern="0" spc="40" dirty="0">
                <a:solidFill>
                  <a:schemeClr val="accent4">
                    <a:lumMod val="50000"/>
                  </a:schemeClr>
                </a:solidFill>
                <a:ea typeface="仿宋_GB2312"/>
              </a:rPr>
              <a:t>目前</a:t>
            </a:r>
            <a:r>
              <a:rPr lang="en-US" altLang="zh-CN" sz="1600" b="0" kern="0" spc="40" dirty="0">
                <a:solidFill>
                  <a:schemeClr val="accent4">
                    <a:lumMod val="50000"/>
                  </a:schemeClr>
                </a:solidFill>
                <a:ea typeface="仿宋_GB2312"/>
              </a:rPr>
              <a:t>PTC</a:t>
            </a:r>
            <a:r>
              <a:rPr lang="zh-CN" altLang="zh-CN" sz="1600" b="0" kern="0" spc="40" dirty="0">
                <a:solidFill>
                  <a:schemeClr val="accent4">
                    <a:lumMod val="50000"/>
                  </a:schemeClr>
                </a:solidFill>
                <a:ea typeface="仿宋_GB2312"/>
              </a:rPr>
              <a:t>主要有高分子材料</a:t>
            </a:r>
            <a:r>
              <a:rPr lang="en-US" altLang="zh-CN" sz="1600" b="0" kern="0" spc="40" dirty="0">
                <a:solidFill>
                  <a:schemeClr val="accent4">
                    <a:lumMod val="50000"/>
                  </a:schemeClr>
                </a:solidFill>
                <a:ea typeface="仿宋_GB2312"/>
              </a:rPr>
              <a:t>PTC</a:t>
            </a:r>
            <a:r>
              <a:rPr lang="zh-CN" altLang="zh-CN" sz="1600" b="0" kern="0" spc="40" dirty="0">
                <a:solidFill>
                  <a:schemeClr val="accent4">
                    <a:lumMod val="50000"/>
                  </a:schemeClr>
                </a:solidFill>
                <a:ea typeface="仿宋_GB2312"/>
              </a:rPr>
              <a:t>和陶瓷</a:t>
            </a:r>
            <a:r>
              <a:rPr lang="en-US" altLang="zh-CN" sz="1600" b="0" kern="0" spc="40" dirty="0">
                <a:solidFill>
                  <a:schemeClr val="accent4">
                    <a:lumMod val="50000"/>
                  </a:schemeClr>
                </a:solidFill>
                <a:ea typeface="仿宋_GB2312"/>
              </a:rPr>
              <a:t>PTC</a:t>
            </a:r>
            <a:r>
              <a:rPr lang="zh-CN" altLang="zh-CN" sz="1600" b="0" kern="0" spc="40" dirty="0">
                <a:solidFill>
                  <a:schemeClr val="accent4">
                    <a:lumMod val="50000"/>
                  </a:schemeClr>
                </a:solidFill>
                <a:ea typeface="仿宋_GB2312"/>
              </a:rPr>
              <a:t>两种，其中陶瓷</a:t>
            </a:r>
            <a:r>
              <a:rPr lang="en-US" altLang="zh-CN" sz="1600" b="0" kern="0" spc="40" dirty="0">
                <a:solidFill>
                  <a:schemeClr val="accent4">
                    <a:lumMod val="50000"/>
                  </a:schemeClr>
                </a:solidFill>
                <a:ea typeface="仿宋_GB2312"/>
              </a:rPr>
              <a:t>PTC</a:t>
            </a:r>
            <a:r>
              <a:rPr lang="zh-CN" altLang="zh-CN" sz="1600" b="0" kern="0" spc="40" dirty="0">
                <a:solidFill>
                  <a:schemeClr val="accent4">
                    <a:lumMod val="50000"/>
                  </a:schemeClr>
                </a:solidFill>
                <a:ea typeface="仿宋_GB2312"/>
              </a:rPr>
              <a:t>的过电压耐受能力比高分子材料的</a:t>
            </a:r>
            <a:r>
              <a:rPr lang="en-US" altLang="zh-CN" sz="1600" b="0" kern="0" spc="40" dirty="0">
                <a:solidFill>
                  <a:schemeClr val="accent4">
                    <a:lumMod val="50000"/>
                  </a:schemeClr>
                </a:solidFill>
                <a:ea typeface="仿宋_GB2312"/>
              </a:rPr>
              <a:t>PTC</a:t>
            </a:r>
            <a:r>
              <a:rPr lang="zh-CN" altLang="zh-CN" sz="1600" b="0" kern="0" spc="40" dirty="0">
                <a:solidFill>
                  <a:schemeClr val="accent4">
                    <a:lumMod val="50000"/>
                  </a:schemeClr>
                </a:solidFill>
                <a:ea typeface="仿宋_GB2312"/>
              </a:rPr>
              <a:t>好，但高分子材料的</a:t>
            </a:r>
            <a:r>
              <a:rPr lang="en-US" altLang="zh-CN" sz="1600" b="0" kern="0" spc="40" dirty="0">
                <a:solidFill>
                  <a:schemeClr val="accent4">
                    <a:lumMod val="50000"/>
                  </a:schemeClr>
                </a:solidFill>
                <a:ea typeface="仿宋_GB2312"/>
              </a:rPr>
              <a:t>PTC</a:t>
            </a:r>
            <a:r>
              <a:rPr lang="zh-CN" altLang="zh-CN" sz="1600" b="0" kern="0" spc="40" dirty="0">
                <a:solidFill>
                  <a:schemeClr val="accent4">
                    <a:lumMod val="50000"/>
                  </a:schemeClr>
                </a:solidFill>
                <a:ea typeface="仿宋_GB2312"/>
              </a:rPr>
              <a:t>响应速度比陶瓷</a:t>
            </a:r>
            <a:r>
              <a:rPr lang="en-US" altLang="zh-CN" sz="1600" b="0" kern="0" spc="40" dirty="0">
                <a:solidFill>
                  <a:schemeClr val="accent4">
                    <a:lumMod val="50000"/>
                  </a:schemeClr>
                </a:solidFill>
                <a:ea typeface="仿宋_GB2312"/>
              </a:rPr>
              <a:t>PTC</a:t>
            </a:r>
            <a:r>
              <a:rPr lang="zh-CN" altLang="zh-CN" sz="1600" b="0" kern="0" spc="40" dirty="0">
                <a:solidFill>
                  <a:schemeClr val="accent4">
                    <a:lumMod val="50000"/>
                  </a:schemeClr>
                </a:solidFill>
                <a:ea typeface="仿宋_GB2312"/>
              </a:rPr>
              <a:t>快。通常陶瓷</a:t>
            </a:r>
            <a:r>
              <a:rPr lang="en-US" altLang="zh-CN" sz="1600" b="0" kern="0" spc="40" dirty="0">
                <a:solidFill>
                  <a:schemeClr val="accent4">
                    <a:lumMod val="50000"/>
                  </a:schemeClr>
                </a:solidFill>
                <a:ea typeface="仿宋_GB2312"/>
              </a:rPr>
              <a:t>PTC</a:t>
            </a:r>
            <a:r>
              <a:rPr lang="zh-CN" altLang="zh-CN" sz="1600" b="0" kern="0" spc="40" dirty="0">
                <a:solidFill>
                  <a:schemeClr val="accent4">
                    <a:lumMod val="50000"/>
                  </a:schemeClr>
                </a:solidFill>
                <a:ea typeface="仿宋_GB2312"/>
              </a:rPr>
              <a:t>不能实现低阻值，低阻值的</a:t>
            </a:r>
            <a:r>
              <a:rPr lang="en-US" altLang="zh-CN" sz="1600" b="0" kern="0" spc="40" dirty="0">
                <a:solidFill>
                  <a:schemeClr val="accent4">
                    <a:lumMod val="50000"/>
                  </a:schemeClr>
                </a:solidFill>
                <a:ea typeface="仿宋_GB2312"/>
              </a:rPr>
              <a:t>PTC</a:t>
            </a:r>
            <a:r>
              <a:rPr lang="zh-CN" altLang="zh-CN" sz="1600" b="0" kern="0" spc="40" dirty="0">
                <a:solidFill>
                  <a:schemeClr val="accent4">
                    <a:lumMod val="50000"/>
                  </a:schemeClr>
                </a:solidFill>
                <a:ea typeface="仿宋_GB2312"/>
              </a:rPr>
              <a:t>均采用的是高分子的材料。</a:t>
            </a:r>
            <a:endParaRPr lang="zh-CN" altLang="en-US" sz="1600" b="0" kern="0" spc="40" dirty="0">
              <a:solidFill>
                <a:schemeClr val="accent4">
                  <a:lumMod val="50000"/>
                </a:schemeClr>
              </a:solidFill>
              <a:ea typeface="仿宋_GB2312"/>
            </a:endParaRPr>
          </a:p>
        </p:txBody>
      </p:sp>
      <p:pic>
        <p:nvPicPr>
          <p:cNvPr id="15" name="图片 14" descr="C:\Users\Administrator\AppData\Local\Temp\enhtmlclip\640(258).jpg">
            <a:extLst>
              <a:ext uri="{FF2B5EF4-FFF2-40B4-BE49-F238E27FC236}">
                <a16:creationId xmlns:a16="http://schemas.microsoft.com/office/drawing/2014/main" id="{F0826223-4FCE-418B-8E44-066DFE492C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444256"/>
            <a:ext cx="3667778" cy="2634182"/>
          </a:xfrm>
          <a:prstGeom prst="rect">
            <a:avLst/>
          </a:prstGeom>
          <a:noFill/>
          <a:ln>
            <a:noFill/>
          </a:ln>
        </p:spPr>
      </p:pic>
    </p:spTree>
    <p:extLst>
      <p:ext uri="{BB962C8B-B14F-4D97-AF65-F5344CB8AC3E}">
        <p14:creationId xmlns:p14="http://schemas.microsoft.com/office/powerpoint/2010/main" val="1763480038"/>
      </p:ext>
    </p:extLst>
  </p:cSld>
  <p:clrMapOvr>
    <a:masterClrMapping/>
  </p:clrMapOvr>
  <p:transition>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7851" y="982591"/>
            <a:ext cx="4680520"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负温度系数热敏电阻（</a:t>
            </a:r>
            <a:r>
              <a:rPr lang="en-US" altLang="zh-CN" sz="2400" dirty="0">
                <a:solidFill>
                  <a:srgbClr val="0000FF"/>
                </a:solidFill>
                <a:latin typeface="黑体" pitchFamily="49" charset="-122"/>
                <a:ea typeface="黑体" pitchFamily="49" charset="-122"/>
              </a:rPr>
              <a:t>NTC</a:t>
            </a:r>
            <a:r>
              <a:rPr lang="zh-CN" altLang="en-US" sz="2400" dirty="0">
                <a:solidFill>
                  <a:srgbClr val="0000FF"/>
                </a:solidFill>
                <a:latin typeface="黑体" pitchFamily="49" charset="-122"/>
                <a:ea typeface="黑体" pitchFamily="49" charset="-122"/>
              </a:rPr>
              <a:t>）</a:t>
            </a:r>
          </a:p>
        </p:txBody>
      </p:sp>
      <p:pic>
        <p:nvPicPr>
          <p:cNvPr id="10" name="图片 9" descr="C:\Users\Administrator\AppData\Local\Microsoft\Windows\INetCache\Content.MSO\2850DD53.tmp">
            <a:extLst>
              <a:ext uri="{FF2B5EF4-FFF2-40B4-BE49-F238E27FC236}">
                <a16:creationId xmlns:a16="http://schemas.microsoft.com/office/drawing/2014/main" id="{74AEAC41-E5FF-44F5-BD59-CC92B97E72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3119" y="1654490"/>
            <a:ext cx="3242675" cy="1700341"/>
          </a:xfrm>
          <a:prstGeom prst="rect">
            <a:avLst/>
          </a:prstGeom>
          <a:noFill/>
          <a:ln>
            <a:noFill/>
          </a:ln>
        </p:spPr>
      </p:pic>
      <p:sp>
        <p:nvSpPr>
          <p:cNvPr id="7" name="矩形 6">
            <a:extLst>
              <a:ext uri="{FF2B5EF4-FFF2-40B4-BE49-F238E27FC236}">
                <a16:creationId xmlns:a16="http://schemas.microsoft.com/office/drawing/2014/main" id="{F4C29BC3-A267-4375-8989-A004B237CFCD}"/>
              </a:ext>
            </a:extLst>
          </p:cNvPr>
          <p:cNvSpPr/>
          <p:nvPr/>
        </p:nvSpPr>
        <p:spPr>
          <a:xfrm>
            <a:off x="3678508" y="1453927"/>
            <a:ext cx="4572000" cy="2362570"/>
          </a:xfrm>
          <a:prstGeom prst="rect">
            <a:avLst/>
          </a:prstGeom>
          <a:solidFill>
            <a:schemeClr val="accent4">
              <a:lumMod val="40000"/>
              <a:lumOff val="60000"/>
            </a:schemeClr>
          </a:solidFill>
        </p:spPr>
        <p:txBody>
          <a:bodyPr wrap="square">
            <a:spAutoFit/>
          </a:bodyPr>
          <a:lstStyle/>
          <a:p>
            <a:pPr marL="285750" indent="-285750">
              <a:lnSpc>
                <a:spcPct val="150000"/>
              </a:lnSpc>
              <a:buFont typeface="Wingdings" panose="05000000000000000000" pitchFamily="2" charset="2"/>
              <a:buChar char="n"/>
            </a:pPr>
            <a:r>
              <a:rPr lang="zh-CN" altLang="en-US" sz="1600" kern="0" spc="40" dirty="0">
                <a:solidFill>
                  <a:srgbClr val="FF0000"/>
                </a:solidFill>
                <a:ea typeface="Microsoft YaHei UI" panose="020B0503020204020204" pitchFamily="34" charset="-122"/>
              </a:rPr>
              <a:t>原理：</a:t>
            </a:r>
            <a:endParaRPr lang="en-US" altLang="zh-CN" sz="1600" kern="0" spc="40" dirty="0">
              <a:solidFill>
                <a:srgbClr val="FF0000"/>
              </a:solidFill>
              <a:ea typeface="Microsoft YaHei UI" panose="020B0503020204020204" pitchFamily="34" charset="-122"/>
            </a:endParaRPr>
          </a:p>
          <a:p>
            <a:pPr>
              <a:lnSpc>
                <a:spcPct val="150000"/>
              </a:lnSpc>
            </a:pPr>
            <a:r>
              <a:rPr lang="en-US" altLang="zh-CN" sz="1400" b="0" kern="0" spc="40" dirty="0">
                <a:solidFill>
                  <a:schemeClr val="tx2">
                    <a:lumMod val="75000"/>
                  </a:schemeClr>
                </a:solidFill>
                <a:ea typeface="仿宋_GB2312"/>
              </a:rPr>
              <a:t>      NTC</a:t>
            </a:r>
            <a:r>
              <a:rPr lang="zh-CN" altLang="zh-CN" sz="1400" b="0" kern="0" spc="40" dirty="0">
                <a:solidFill>
                  <a:schemeClr val="tx2">
                    <a:lumMod val="75000"/>
                  </a:schemeClr>
                </a:solidFill>
                <a:ea typeface="仿宋_GB2312"/>
              </a:rPr>
              <a:t>热敏电阻是以锰、钴、镍和铜等金属氧化物为主要材料，采用陶瓷工艺制造而成的</a:t>
            </a:r>
            <a:r>
              <a:rPr lang="en-US" altLang="zh-CN" sz="1400" b="0" kern="0" spc="40" dirty="0">
                <a:solidFill>
                  <a:schemeClr val="tx2">
                    <a:lumMod val="75000"/>
                  </a:schemeClr>
                </a:solidFill>
                <a:ea typeface="仿宋_GB2312"/>
              </a:rPr>
              <a:t>.</a:t>
            </a:r>
            <a:r>
              <a:rPr lang="zh-CN" altLang="zh-CN" sz="1400" b="0" kern="0" spc="40" dirty="0">
                <a:solidFill>
                  <a:schemeClr val="tx2">
                    <a:lumMod val="75000"/>
                  </a:schemeClr>
                </a:solidFill>
                <a:ea typeface="仿宋_GB2312"/>
              </a:rPr>
              <a:t>这些金属氧化物材料都具有半导体性质，因为在导电方式上完全类似锗、硅等半导体材料</a:t>
            </a:r>
            <a:r>
              <a:rPr lang="en-US" altLang="zh-CN" sz="1400" b="0" kern="0" spc="40" dirty="0">
                <a:solidFill>
                  <a:schemeClr val="tx2">
                    <a:lumMod val="75000"/>
                  </a:schemeClr>
                </a:solidFill>
                <a:ea typeface="仿宋_GB2312"/>
              </a:rPr>
              <a:t>.</a:t>
            </a:r>
            <a:r>
              <a:rPr lang="zh-CN" altLang="zh-CN" sz="1400" b="0" kern="0" spc="40" dirty="0">
                <a:solidFill>
                  <a:schemeClr val="tx2">
                    <a:lumMod val="75000"/>
                  </a:schemeClr>
                </a:solidFill>
                <a:ea typeface="仿宋_GB2312"/>
              </a:rPr>
              <a:t>温度低时，这些氧化物材料的载流子数目少，所以其电阻值较高；随着温度的升高，载流子数目增加，所以电阻值降低</a:t>
            </a:r>
            <a:r>
              <a:rPr lang="en-US" altLang="zh-CN" sz="1400" b="0" kern="0" spc="40" dirty="0">
                <a:solidFill>
                  <a:schemeClr val="tx2">
                    <a:lumMod val="75000"/>
                  </a:schemeClr>
                </a:solidFill>
                <a:ea typeface="仿宋_GB2312"/>
              </a:rPr>
              <a:t>.</a:t>
            </a:r>
            <a:endParaRPr lang="zh-CN" altLang="en-US" sz="1400" b="0" kern="0" spc="40" dirty="0">
              <a:solidFill>
                <a:schemeClr val="tx2">
                  <a:lumMod val="75000"/>
                </a:schemeClr>
              </a:solidFill>
              <a:ea typeface="仿宋_GB2312"/>
            </a:endParaRPr>
          </a:p>
        </p:txBody>
      </p:sp>
      <p:sp>
        <p:nvSpPr>
          <p:cNvPr id="12" name="矩形 11">
            <a:extLst>
              <a:ext uri="{FF2B5EF4-FFF2-40B4-BE49-F238E27FC236}">
                <a16:creationId xmlns:a16="http://schemas.microsoft.com/office/drawing/2014/main" id="{F636085B-1817-4873-B506-0084E3329832}"/>
              </a:ext>
            </a:extLst>
          </p:cNvPr>
          <p:cNvSpPr/>
          <p:nvPr/>
        </p:nvSpPr>
        <p:spPr>
          <a:xfrm>
            <a:off x="613226" y="3797960"/>
            <a:ext cx="4572000" cy="1530868"/>
          </a:xfrm>
          <a:prstGeom prst="rect">
            <a:avLst/>
          </a:prstGeom>
          <a:solidFill>
            <a:schemeClr val="accent3">
              <a:lumMod val="60000"/>
              <a:lumOff val="40000"/>
            </a:schemeClr>
          </a:solidFill>
        </p:spPr>
        <p:txBody>
          <a:bodyPr wrap="square">
            <a:spAutoFit/>
          </a:bodyPr>
          <a:lstStyle/>
          <a:p>
            <a:pPr>
              <a:lnSpc>
                <a:spcPct val="150000"/>
              </a:lnSpc>
            </a:pPr>
            <a:r>
              <a:rPr lang="en-US" altLang="zh-CN" sz="1600" b="0" kern="0" spc="40" dirty="0">
                <a:solidFill>
                  <a:srgbClr val="FF0000"/>
                </a:solidFill>
                <a:ea typeface="仿宋_GB2312"/>
              </a:rPr>
              <a:t>NTC</a:t>
            </a:r>
            <a:r>
              <a:rPr lang="zh-CN" altLang="zh-CN" sz="1600" b="0" kern="0" spc="40" dirty="0">
                <a:solidFill>
                  <a:srgbClr val="FF0000"/>
                </a:solidFill>
                <a:ea typeface="仿宋_GB2312"/>
              </a:rPr>
              <a:t>热敏电阻根据其用途的不同分为</a:t>
            </a:r>
            <a:r>
              <a:rPr lang="en-US" altLang="zh-CN" sz="1600" b="0" kern="0" spc="40" dirty="0">
                <a:solidFill>
                  <a:srgbClr val="FF0000"/>
                </a:solidFill>
                <a:ea typeface="仿宋_GB2312"/>
              </a:rPr>
              <a:t>: </a:t>
            </a:r>
            <a:r>
              <a:rPr lang="en-US" altLang="zh-CN" sz="1600" b="0" kern="0" spc="40" dirty="0">
                <a:solidFill>
                  <a:schemeClr val="accent4">
                    <a:lumMod val="50000"/>
                  </a:schemeClr>
                </a:solidFill>
                <a:ea typeface="仿宋_GB2312"/>
              </a:rPr>
              <a:t>   </a:t>
            </a:r>
            <a:endParaRPr lang="zh-CN" altLang="zh-CN" sz="1600" b="0" kern="0" spc="40" dirty="0">
              <a:solidFill>
                <a:schemeClr val="accent4">
                  <a:lumMod val="50000"/>
                </a:schemeClr>
              </a:solidFill>
              <a:ea typeface="仿宋_GB2312"/>
            </a:endParaRPr>
          </a:p>
          <a:p>
            <a:pPr marL="285750" indent="-285750">
              <a:lnSpc>
                <a:spcPct val="150000"/>
              </a:lnSpc>
              <a:buFont typeface="Wingdings" panose="05000000000000000000" pitchFamily="2" charset="2"/>
              <a:buChar char="Ø"/>
            </a:pPr>
            <a:r>
              <a:rPr lang="zh-CN" altLang="zh-CN" sz="1600" b="0" kern="0" spc="40" dirty="0">
                <a:solidFill>
                  <a:schemeClr val="accent4">
                    <a:lumMod val="50000"/>
                  </a:schemeClr>
                </a:solidFill>
                <a:ea typeface="仿宋_GB2312"/>
              </a:rPr>
              <a:t>功率型</a:t>
            </a:r>
            <a:r>
              <a:rPr lang="en-US" altLang="zh-CN" sz="1600" b="0" kern="0" spc="40" dirty="0">
                <a:solidFill>
                  <a:schemeClr val="accent4">
                    <a:lumMod val="50000"/>
                  </a:schemeClr>
                </a:solidFill>
                <a:ea typeface="仿宋_GB2312"/>
              </a:rPr>
              <a:t>NTC</a:t>
            </a:r>
            <a:r>
              <a:rPr lang="zh-CN" altLang="zh-CN" sz="1600" b="0" kern="0" spc="40" dirty="0">
                <a:solidFill>
                  <a:schemeClr val="accent4">
                    <a:lumMod val="50000"/>
                  </a:schemeClr>
                </a:solidFill>
                <a:ea typeface="仿宋_GB2312"/>
              </a:rPr>
              <a:t>热敏电阻</a:t>
            </a:r>
          </a:p>
          <a:p>
            <a:pPr marL="285750" indent="-285750">
              <a:lnSpc>
                <a:spcPct val="150000"/>
              </a:lnSpc>
              <a:buFont typeface="Wingdings" panose="05000000000000000000" pitchFamily="2" charset="2"/>
              <a:buChar char="Ø"/>
            </a:pPr>
            <a:r>
              <a:rPr lang="zh-CN" altLang="zh-CN" sz="1600" b="0" kern="0" spc="40" dirty="0">
                <a:solidFill>
                  <a:schemeClr val="accent4">
                    <a:lumMod val="50000"/>
                  </a:schemeClr>
                </a:solidFill>
                <a:ea typeface="仿宋_GB2312"/>
              </a:rPr>
              <a:t>补偿型</a:t>
            </a:r>
            <a:r>
              <a:rPr lang="en-US" altLang="zh-CN" sz="1600" b="0" kern="0" spc="40" dirty="0">
                <a:solidFill>
                  <a:schemeClr val="accent4">
                    <a:lumMod val="50000"/>
                  </a:schemeClr>
                </a:solidFill>
                <a:ea typeface="仿宋_GB2312"/>
              </a:rPr>
              <a:t>NTC</a:t>
            </a:r>
            <a:r>
              <a:rPr lang="zh-CN" altLang="zh-CN" sz="1600" b="0" kern="0" spc="40" dirty="0">
                <a:solidFill>
                  <a:schemeClr val="accent4">
                    <a:lumMod val="50000"/>
                  </a:schemeClr>
                </a:solidFill>
                <a:ea typeface="仿宋_GB2312"/>
              </a:rPr>
              <a:t>热敏电阻</a:t>
            </a:r>
          </a:p>
          <a:p>
            <a:pPr marL="285750" indent="-285750">
              <a:lnSpc>
                <a:spcPct val="150000"/>
              </a:lnSpc>
              <a:buFont typeface="Wingdings" panose="05000000000000000000" pitchFamily="2" charset="2"/>
              <a:buChar char="Ø"/>
            </a:pPr>
            <a:r>
              <a:rPr lang="zh-CN" altLang="zh-CN" sz="1600" b="0" kern="0" spc="40" dirty="0">
                <a:solidFill>
                  <a:schemeClr val="accent4">
                    <a:lumMod val="50000"/>
                  </a:schemeClr>
                </a:solidFill>
                <a:ea typeface="仿宋_GB2312"/>
              </a:rPr>
              <a:t>测温型</a:t>
            </a:r>
            <a:r>
              <a:rPr lang="en-US" altLang="zh-CN" sz="1600" b="0" kern="0" spc="40" dirty="0">
                <a:solidFill>
                  <a:schemeClr val="accent4">
                    <a:lumMod val="50000"/>
                  </a:schemeClr>
                </a:solidFill>
                <a:ea typeface="仿宋_GB2312"/>
              </a:rPr>
              <a:t>NTC</a:t>
            </a:r>
            <a:r>
              <a:rPr lang="zh-CN" altLang="zh-CN" sz="1600" b="0" kern="0" spc="40" dirty="0">
                <a:solidFill>
                  <a:schemeClr val="accent4">
                    <a:lumMod val="50000"/>
                  </a:schemeClr>
                </a:solidFill>
                <a:ea typeface="仿宋_GB2312"/>
              </a:rPr>
              <a:t>热敏电阻</a:t>
            </a:r>
          </a:p>
        </p:txBody>
      </p:sp>
      <p:pic>
        <p:nvPicPr>
          <p:cNvPr id="16" name="图片 15" descr="C:\Users\Administrator\AppData\Local\Microsoft\Windows\INetCache\Content.MSO\90B2D206.tmp">
            <a:extLst>
              <a:ext uri="{FF2B5EF4-FFF2-40B4-BE49-F238E27FC236}">
                <a16:creationId xmlns:a16="http://schemas.microsoft.com/office/drawing/2014/main" id="{CA49EFCA-5167-442F-BFC2-17F38EB4452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5226" y="3826168"/>
            <a:ext cx="1691030" cy="1530868"/>
          </a:xfrm>
          <a:prstGeom prst="rect">
            <a:avLst/>
          </a:prstGeom>
          <a:noFill/>
          <a:ln>
            <a:noFill/>
          </a:ln>
        </p:spPr>
      </p:pic>
      <p:pic>
        <p:nvPicPr>
          <p:cNvPr id="17" name="图片 16" descr="C:\Users\Administrator\AppData\Local\Microsoft\Windows\INetCache\Content.MSO\4B7BDF90.tmp">
            <a:extLst>
              <a:ext uri="{FF2B5EF4-FFF2-40B4-BE49-F238E27FC236}">
                <a16:creationId xmlns:a16="http://schemas.microsoft.com/office/drawing/2014/main" id="{8816E31B-A561-40C1-B298-BAD208D392F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4" y="3833989"/>
            <a:ext cx="1582510" cy="1523047"/>
          </a:xfrm>
          <a:prstGeom prst="rect">
            <a:avLst/>
          </a:prstGeom>
          <a:noFill/>
          <a:ln>
            <a:noFill/>
          </a:ln>
        </p:spPr>
      </p:pic>
    </p:spTree>
    <p:extLst>
      <p:ext uri="{BB962C8B-B14F-4D97-AF65-F5344CB8AC3E}">
        <p14:creationId xmlns:p14="http://schemas.microsoft.com/office/powerpoint/2010/main" val="2061229442"/>
      </p:ext>
    </p:extLst>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3" name="矩形 2">
            <a:extLst>
              <a:ext uri="{FF2B5EF4-FFF2-40B4-BE49-F238E27FC236}">
                <a16:creationId xmlns:a16="http://schemas.microsoft.com/office/drawing/2014/main" id="{B26D6D94-76D4-48C7-8AD5-9D90B9E7A017}"/>
              </a:ext>
            </a:extLst>
          </p:cNvPr>
          <p:cNvSpPr/>
          <p:nvPr/>
        </p:nvSpPr>
        <p:spPr>
          <a:xfrm>
            <a:off x="683569" y="992262"/>
            <a:ext cx="3168352" cy="400110"/>
          </a:xfrm>
          <a:prstGeom prst="rect">
            <a:avLst/>
          </a:prstGeom>
          <a:solidFill>
            <a:schemeClr val="tx2">
              <a:lumMod val="20000"/>
              <a:lumOff val="80000"/>
            </a:schemeClr>
          </a:solidFill>
          <a:ln>
            <a:noFill/>
          </a:ln>
        </p:spPr>
        <p:txBody>
          <a:bodyPr wrap="square">
            <a:spAutoFit/>
          </a:bodyPr>
          <a:lstStyle/>
          <a:p>
            <a:r>
              <a:rPr lang="en-US" altLang="zh-CN" dirty="0">
                <a:solidFill>
                  <a:srgbClr val="0000FF"/>
                </a:solidFill>
                <a:latin typeface="黑体" pitchFamily="49" charset="-122"/>
                <a:ea typeface="黑体" pitchFamily="49" charset="-122"/>
              </a:rPr>
              <a:t>NTC</a:t>
            </a:r>
            <a:r>
              <a:rPr lang="zh-CN" altLang="zh-CN" dirty="0">
                <a:solidFill>
                  <a:srgbClr val="0000FF"/>
                </a:solidFill>
                <a:latin typeface="黑体" pitchFamily="49" charset="-122"/>
                <a:ea typeface="黑体" pitchFamily="49" charset="-122"/>
              </a:rPr>
              <a:t>热敏电阻抑制浪涌电路</a:t>
            </a:r>
            <a:endParaRPr lang="zh-CN" altLang="en-US" dirty="0">
              <a:solidFill>
                <a:srgbClr val="0000FF"/>
              </a:solidFill>
              <a:latin typeface="黑体" pitchFamily="49" charset="-122"/>
              <a:ea typeface="黑体" pitchFamily="49" charset="-122"/>
            </a:endParaRPr>
          </a:p>
        </p:txBody>
      </p:sp>
      <p:sp>
        <p:nvSpPr>
          <p:cNvPr id="6" name="矩形 5">
            <a:extLst>
              <a:ext uri="{FF2B5EF4-FFF2-40B4-BE49-F238E27FC236}">
                <a16:creationId xmlns:a16="http://schemas.microsoft.com/office/drawing/2014/main" id="{3F17876B-1CF5-4C20-A19B-5FA376818FF1}"/>
              </a:ext>
            </a:extLst>
          </p:cNvPr>
          <p:cNvSpPr/>
          <p:nvPr/>
        </p:nvSpPr>
        <p:spPr>
          <a:xfrm>
            <a:off x="683568" y="1392372"/>
            <a:ext cx="7848871" cy="700576"/>
          </a:xfrm>
          <a:prstGeom prst="rect">
            <a:avLst/>
          </a:prstGeom>
          <a:solidFill>
            <a:schemeClr val="accent4">
              <a:lumMod val="40000"/>
              <a:lumOff val="60000"/>
            </a:schemeClr>
          </a:solidFill>
        </p:spPr>
        <p:txBody>
          <a:bodyPr wrap="square">
            <a:spAutoFit/>
          </a:bodyPr>
          <a:lstStyle/>
          <a:p>
            <a:pPr>
              <a:lnSpc>
                <a:spcPct val="150000"/>
              </a:lnSpc>
            </a:pPr>
            <a:r>
              <a:rPr lang="en-US" altLang="zh-CN" sz="1400" b="0" kern="0" spc="40" dirty="0">
                <a:solidFill>
                  <a:schemeClr val="tx2">
                    <a:lumMod val="75000"/>
                  </a:schemeClr>
                </a:solidFill>
                <a:ea typeface="仿宋_GB2312"/>
              </a:rPr>
              <a:t>       </a:t>
            </a:r>
            <a:r>
              <a:rPr lang="zh-CN" altLang="zh-CN" sz="1400" b="0" kern="0" spc="40" dirty="0">
                <a:solidFill>
                  <a:schemeClr val="tx2">
                    <a:lumMod val="75000"/>
                  </a:schemeClr>
                </a:solidFill>
                <a:ea typeface="仿宋_GB2312"/>
              </a:rPr>
              <a:t>在开机启动时会产生一个很大的浪涌电流，即交流</a:t>
            </a:r>
            <a:r>
              <a:rPr lang="en-US" altLang="zh-CN" sz="1400" b="0" kern="0" spc="40" dirty="0">
                <a:solidFill>
                  <a:schemeClr val="tx2">
                    <a:lumMod val="75000"/>
                  </a:schemeClr>
                </a:solidFill>
                <a:ea typeface="仿宋_GB2312"/>
              </a:rPr>
              <a:t>220v</a:t>
            </a:r>
            <a:r>
              <a:rPr lang="zh-CN" altLang="zh-CN" sz="1400" b="0" kern="0" spc="40" dirty="0">
                <a:solidFill>
                  <a:schemeClr val="tx2">
                    <a:lumMod val="75000"/>
                  </a:schemeClr>
                </a:solidFill>
                <a:ea typeface="仿宋_GB2312"/>
              </a:rPr>
              <a:t>电压会给一个很大的开机冲击电流这一很大的开机浪涌电流有可能烧毁电源和主机内部电路，为此要设置一个抑制浪涌的电路。</a:t>
            </a:r>
            <a:endParaRPr lang="zh-CN" altLang="en-US" sz="1400" b="0" kern="0" spc="40" dirty="0">
              <a:solidFill>
                <a:schemeClr val="tx2">
                  <a:lumMod val="75000"/>
                </a:schemeClr>
              </a:solidFill>
              <a:ea typeface="仿宋_GB2312"/>
            </a:endParaRPr>
          </a:p>
        </p:txBody>
      </p:sp>
      <p:pic>
        <p:nvPicPr>
          <p:cNvPr id="13" name="图片 12" descr="C:\Users\Administrator\AppData\Local\Temp\enhtmlclip\640(255).png">
            <a:extLst>
              <a:ext uri="{FF2B5EF4-FFF2-40B4-BE49-F238E27FC236}">
                <a16:creationId xmlns:a16="http://schemas.microsoft.com/office/drawing/2014/main" id="{DEDB97B6-F6BB-4EEB-A9C9-73BBA9A0EEB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501" y="2276872"/>
            <a:ext cx="4392488" cy="3354091"/>
          </a:xfrm>
          <a:prstGeom prst="rect">
            <a:avLst/>
          </a:prstGeom>
          <a:noFill/>
          <a:ln>
            <a:noFill/>
          </a:ln>
        </p:spPr>
      </p:pic>
      <p:sp>
        <p:nvSpPr>
          <p:cNvPr id="9" name="矩形 8">
            <a:extLst>
              <a:ext uri="{FF2B5EF4-FFF2-40B4-BE49-F238E27FC236}">
                <a16:creationId xmlns:a16="http://schemas.microsoft.com/office/drawing/2014/main" id="{1AFAD4D1-CA30-437A-BDD7-3CB15D7976BF}"/>
              </a:ext>
            </a:extLst>
          </p:cNvPr>
          <p:cNvSpPr/>
          <p:nvPr/>
        </p:nvSpPr>
        <p:spPr>
          <a:xfrm>
            <a:off x="4511612" y="2276872"/>
            <a:ext cx="4032447" cy="4111510"/>
          </a:xfrm>
          <a:prstGeom prst="rect">
            <a:avLst/>
          </a:prstGeom>
          <a:solidFill>
            <a:schemeClr val="accent3">
              <a:lumMod val="60000"/>
              <a:lumOff val="40000"/>
            </a:schemeClr>
          </a:solidFill>
        </p:spPr>
        <p:txBody>
          <a:bodyPr wrap="square">
            <a:spAutoFit/>
          </a:bodyPr>
          <a:lstStyle/>
          <a:p>
            <a:pPr>
              <a:lnSpc>
                <a:spcPct val="150000"/>
              </a:lnSpc>
            </a:pPr>
            <a:r>
              <a:rPr lang="zh-CN" altLang="zh-CN" sz="1600" b="0" kern="0" spc="40" dirty="0">
                <a:solidFill>
                  <a:srgbClr val="FF0000"/>
                </a:solidFill>
                <a:ea typeface="仿宋_GB2312"/>
              </a:rPr>
              <a:t>浪涌抑制电路工作过程</a:t>
            </a:r>
            <a:r>
              <a:rPr lang="zh-CN" altLang="en-US" sz="1600" b="0" kern="0" spc="40" dirty="0">
                <a:solidFill>
                  <a:srgbClr val="FF0000"/>
                </a:solidFill>
                <a:ea typeface="仿宋_GB2312"/>
              </a:rPr>
              <a:t>：</a:t>
            </a:r>
            <a:endParaRPr lang="en-US" altLang="zh-CN" sz="1600" b="0" kern="0" spc="40" dirty="0">
              <a:solidFill>
                <a:srgbClr val="FF0000"/>
              </a:solidFill>
              <a:ea typeface="仿宋_GB2312"/>
            </a:endParaRPr>
          </a:p>
          <a:p>
            <a:pPr>
              <a:lnSpc>
                <a:spcPct val="150000"/>
              </a:lnSpc>
            </a:pPr>
            <a:r>
              <a:rPr lang="en-US" altLang="zh-CN" sz="1600" b="0" kern="0" spc="40" dirty="0">
                <a:solidFill>
                  <a:schemeClr val="accent1">
                    <a:lumMod val="50000"/>
                  </a:schemeClr>
                </a:solidFill>
                <a:ea typeface="仿宋_GB2312"/>
              </a:rPr>
              <a:t>    NTCR1</a:t>
            </a:r>
            <a:r>
              <a:rPr lang="zh-CN" altLang="zh-CN" sz="1600" b="0" kern="0" spc="40" dirty="0">
                <a:solidFill>
                  <a:schemeClr val="accent1">
                    <a:lumMod val="50000"/>
                  </a:schemeClr>
                </a:solidFill>
                <a:ea typeface="仿宋_GB2312"/>
              </a:rPr>
              <a:t>是串联在</a:t>
            </a:r>
            <a:r>
              <a:rPr lang="en-US" altLang="zh-CN" sz="1600" b="0" kern="0" spc="40" dirty="0">
                <a:solidFill>
                  <a:schemeClr val="accent1">
                    <a:lumMod val="50000"/>
                  </a:schemeClr>
                </a:solidFill>
                <a:ea typeface="仿宋_GB2312"/>
              </a:rPr>
              <a:t>220v</a:t>
            </a:r>
            <a:r>
              <a:rPr lang="zh-CN" altLang="zh-CN" sz="1600" b="0" kern="0" spc="40" dirty="0">
                <a:solidFill>
                  <a:schemeClr val="accent1">
                    <a:lumMod val="50000"/>
                  </a:schemeClr>
                </a:solidFill>
                <a:ea typeface="仿宋_GB2312"/>
              </a:rPr>
              <a:t>供电回路中的，作为</a:t>
            </a:r>
            <a:r>
              <a:rPr lang="en-US" altLang="zh-CN" sz="1600" b="0" kern="0" spc="40" dirty="0">
                <a:solidFill>
                  <a:schemeClr val="accent1">
                    <a:lumMod val="50000"/>
                  </a:schemeClr>
                </a:solidFill>
                <a:ea typeface="仿宋_GB2312"/>
              </a:rPr>
              <a:t>220v</a:t>
            </a:r>
            <a:r>
              <a:rPr lang="zh-CN" altLang="zh-CN" sz="1600" b="0" kern="0" spc="40" dirty="0">
                <a:solidFill>
                  <a:schemeClr val="accent1">
                    <a:lumMod val="50000"/>
                  </a:schemeClr>
                </a:solidFill>
                <a:ea typeface="仿宋_GB2312"/>
              </a:rPr>
              <a:t>交流点负载的一部分。在电路冷启动时，由于</a:t>
            </a:r>
            <a:r>
              <a:rPr lang="en-US" altLang="zh-CN" sz="1600" b="0" kern="0" spc="40" dirty="0">
                <a:solidFill>
                  <a:schemeClr val="accent1">
                    <a:lumMod val="50000"/>
                  </a:schemeClr>
                </a:solidFill>
                <a:ea typeface="仿宋_GB2312"/>
              </a:rPr>
              <a:t>NTCR1</a:t>
            </a:r>
            <a:r>
              <a:rPr lang="zh-CN" altLang="zh-CN" sz="1600" b="0" kern="0" spc="40" dirty="0">
                <a:solidFill>
                  <a:schemeClr val="accent1">
                    <a:lumMod val="50000"/>
                  </a:schemeClr>
                </a:solidFill>
                <a:ea typeface="仿宋_GB2312"/>
              </a:rPr>
              <a:t>在常温下阻值比较大，这样限制了开机</a:t>
            </a:r>
            <a:r>
              <a:rPr lang="en-US" altLang="zh-CN" sz="1600" b="0" kern="0" spc="40" dirty="0">
                <a:solidFill>
                  <a:schemeClr val="accent1">
                    <a:lumMod val="50000"/>
                  </a:schemeClr>
                </a:solidFill>
                <a:ea typeface="仿宋_GB2312"/>
              </a:rPr>
              <a:t>220v</a:t>
            </a:r>
            <a:r>
              <a:rPr lang="zh-CN" altLang="zh-CN" sz="1600" b="0" kern="0" spc="40" dirty="0">
                <a:solidFill>
                  <a:schemeClr val="accent1">
                    <a:lumMod val="50000"/>
                  </a:schemeClr>
                </a:solidFill>
                <a:ea typeface="仿宋_GB2312"/>
              </a:rPr>
              <a:t>回路的电流，使之不能太大。</a:t>
            </a:r>
          </a:p>
          <a:p>
            <a:pPr>
              <a:lnSpc>
                <a:spcPct val="150000"/>
              </a:lnSpc>
            </a:pPr>
            <a:r>
              <a:rPr lang="en-US" altLang="zh-CN" sz="1600" b="0" kern="0" spc="40" dirty="0">
                <a:solidFill>
                  <a:schemeClr val="accent1">
                    <a:lumMod val="50000"/>
                  </a:schemeClr>
                </a:solidFill>
                <a:ea typeface="仿宋_GB2312"/>
              </a:rPr>
              <a:t>    </a:t>
            </a:r>
            <a:r>
              <a:rPr lang="zh-CN" altLang="zh-CN" sz="1600" b="0" kern="0" spc="40" dirty="0">
                <a:solidFill>
                  <a:schemeClr val="accent1">
                    <a:lumMod val="50000"/>
                  </a:schemeClr>
                </a:solidFill>
                <a:ea typeface="仿宋_GB2312"/>
              </a:rPr>
              <a:t>在开机后，电流流过</a:t>
            </a:r>
            <a:r>
              <a:rPr lang="en-US" altLang="zh-CN" sz="1600" b="0" kern="0" spc="40" dirty="0">
                <a:solidFill>
                  <a:schemeClr val="accent1">
                    <a:lumMod val="50000"/>
                  </a:schemeClr>
                </a:solidFill>
                <a:ea typeface="仿宋_GB2312"/>
              </a:rPr>
              <a:t>NTCR1</a:t>
            </a:r>
            <a:r>
              <a:rPr lang="zh-CN" altLang="zh-CN" sz="1600" b="0" kern="0" spc="40" dirty="0">
                <a:solidFill>
                  <a:schemeClr val="accent1">
                    <a:lumMod val="50000"/>
                  </a:schemeClr>
                </a:solidFill>
                <a:ea typeface="仿宋_GB2312"/>
              </a:rPr>
              <a:t>，使之温度升高，它的阻值开始下降，在开机很短时间后，</a:t>
            </a:r>
            <a:r>
              <a:rPr lang="en-US" altLang="zh-CN" sz="1600" b="0" kern="0" spc="40" dirty="0">
                <a:solidFill>
                  <a:schemeClr val="accent1">
                    <a:lumMod val="50000"/>
                  </a:schemeClr>
                </a:solidFill>
                <a:ea typeface="仿宋_GB2312"/>
              </a:rPr>
              <a:t>NTCR1</a:t>
            </a:r>
            <a:r>
              <a:rPr lang="zh-CN" altLang="zh-CN" sz="1600" b="0" kern="0" spc="40" dirty="0">
                <a:solidFill>
                  <a:schemeClr val="accent1">
                    <a:lumMod val="50000"/>
                  </a:schemeClr>
                </a:solidFill>
                <a:ea typeface="仿宋_GB2312"/>
              </a:rPr>
              <a:t>电阻器温度上升到工作区间，其组织下降到很低的数值，且可以忽略不计，这时</a:t>
            </a:r>
            <a:r>
              <a:rPr lang="en-US" altLang="zh-CN" sz="1600" b="0" kern="0" spc="40" dirty="0">
                <a:solidFill>
                  <a:schemeClr val="accent1">
                    <a:lumMod val="50000"/>
                  </a:schemeClr>
                </a:solidFill>
                <a:ea typeface="仿宋_GB2312"/>
              </a:rPr>
              <a:t>220v</a:t>
            </a:r>
            <a:r>
              <a:rPr lang="zh-CN" altLang="zh-CN" sz="1600" b="0" kern="0" spc="40" dirty="0">
                <a:solidFill>
                  <a:schemeClr val="accent1">
                    <a:lumMod val="50000"/>
                  </a:schemeClr>
                </a:solidFill>
                <a:ea typeface="仿宋_GB2312"/>
              </a:rPr>
              <a:t>市电供电进入正常状态</a:t>
            </a:r>
            <a:endParaRPr lang="zh-CN" altLang="en-US" sz="1600" b="0" kern="0" spc="40" dirty="0">
              <a:solidFill>
                <a:schemeClr val="accent1">
                  <a:lumMod val="50000"/>
                </a:schemeClr>
              </a:solidFill>
              <a:ea typeface="仿宋_GB2312"/>
            </a:endParaRPr>
          </a:p>
        </p:txBody>
      </p:sp>
    </p:spTree>
    <p:extLst>
      <p:ext uri="{BB962C8B-B14F-4D97-AF65-F5344CB8AC3E}">
        <p14:creationId xmlns:p14="http://schemas.microsoft.com/office/powerpoint/2010/main" val="2713657765"/>
      </p:ext>
    </p:extLst>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4" name="矩形 4"/>
          <p:cNvSpPr>
            <a:spLocks noChangeArrowheads="1"/>
          </p:cNvSpPr>
          <p:nvPr/>
        </p:nvSpPr>
        <p:spPr bwMode="auto">
          <a:xfrm>
            <a:off x="397851" y="982591"/>
            <a:ext cx="861781" cy="461665"/>
          </a:xfrm>
          <a:prstGeom prst="rect">
            <a:avLst/>
          </a:prstGeom>
          <a:solidFill>
            <a:schemeClr val="tx2">
              <a:lumMod val="20000"/>
              <a:lumOff val="80000"/>
            </a:schemeClr>
          </a:solidFill>
          <a:ln>
            <a:noFill/>
          </a:ln>
          <a:extLst/>
        </p:spPr>
        <p:txBody>
          <a:bodyPr wrap="square">
            <a:spAutoFit/>
          </a:bodyPr>
          <a:lstStyle/>
          <a:p>
            <a:r>
              <a:rPr lang="zh-CN" altLang="en-US" sz="2400" dirty="0">
                <a:solidFill>
                  <a:srgbClr val="0000FF"/>
                </a:solidFill>
                <a:latin typeface="黑体" pitchFamily="49" charset="-122"/>
                <a:ea typeface="黑体" pitchFamily="49" charset="-122"/>
              </a:rPr>
              <a:t>电感</a:t>
            </a:r>
          </a:p>
        </p:txBody>
      </p:sp>
      <p:pic>
        <p:nvPicPr>
          <p:cNvPr id="9" name="图片 8" descr="C:\Users\Administrator\AppData\Local\Temp\enhtmlclip\640(260).jpg">
            <a:extLst>
              <a:ext uri="{FF2B5EF4-FFF2-40B4-BE49-F238E27FC236}">
                <a16:creationId xmlns:a16="http://schemas.microsoft.com/office/drawing/2014/main" id="{46C39AEB-9371-4258-99EC-34610B4101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89613" y="1584707"/>
            <a:ext cx="2819468" cy="848360"/>
          </a:xfrm>
          <a:prstGeom prst="rect">
            <a:avLst/>
          </a:prstGeom>
          <a:noFill/>
          <a:ln>
            <a:noFill/>
          </a:ln>
        </p:spPr>
      </p:pic>
      <p:sp>
        <p:nvSpPr>
          <p:cNvPr id="3" name="矩形 2">
            <a:extLst>
              <a:ext uri="{FF2B5EF4-FFF2-40B4-BE49-F238E27FC236}">
                <a16:creationId xmlns:a16="http://schemas.microsoft.com/office/drawing/2014/main" id="{0E867F1F-4279-4C92-8C07-68E949531340}"/>
              </a:ext>
            </a:extLst>
          </p:cNvPr>
          <p:cNvSpPr/>
          <p:nvPr/>
        </p:nvSpPr>
        <p:spPr>
          <a:xfrm>
            <a:off x="441198" y="2856246"/>
            <a:ext cx="4182263" cy="1023742"/>
          </a:xfrm>
          <a:prstGeom prst="rect">
            <a:avLst/>
          </a:prstGeom>
          <a:solidFill>
            <a:schemeClr val="accent4">
              <a:lumMod val="40000"/>
              <a:lumOff val="60000"/>
            </a:schemeClr>
          </a:solidFill>
        </p:spPr>
        <p:txBody>
          <a:bodyPr wrap="square">
            <a:spAutoFit/>
          </a:bodyPr>
          <a:lstStyle/>
          <a:p>
            <a:pPr>
              <a:lnSpc>
                <a:spcPct val="150000"/>
              </a:lnSpc>
            </a:pPr>
            <a:r>
              <a:rPr lang="en-US" altLang="zh-CN" sz="1400" b="0" kern="0" spc="40" dirty="0">
                <a:solidFill>
                  <a:schemeClr val="tx2">
                    <a:lumMod val="75000"/>
                  </a:schemeClr>
                </a:solidFill>
                <a:ea typeface="仿宋_GB2312"/>
              </a:rPr>
              <a:t>     </a:t>
            </a:r>
            <a:r>
              <a:rPr lang="zh-CN" altLang="zh-CN" sz="1400" b="0" kern="0" spc="40" dirty="0">
                <a:solidFill>
                  <a:schemeClr val="tx2">
                    <a:lumMod val="75000"/>
                  </a:schemeClr>
                </a:solidFill>
                <a:ea typeface="仿宋_GB2312"/>
              </a:rPr>
              <a:t>在串联式直流电源防护电路中，馈电线上不能有较大的压降，因此极间电路的配合可以采用空心电感</a:t>
            </a:r>
            <a:endParaRPr lang="zh-CN" altLang="en-US" sz="1400" b="0" kern="0" spc="40" dirty="0">
              <a:solidFill>
                <a:schemeClr val="tx2">
                  <a:lumMod val="75000"/>
                </a:schemeClr>
              </a:solidFill>
              <a:ea typeface="仿宋_GB2312"/>
            </a:endParaRPr>
          </a:p>
        </p:txBody>
      </p:sp>
      <p:sp>
        <p:nvSpPr>
          <p:cNvPr id="6" name="矩形 5">
            <a:extLst>
              <a:ext uri="{FF2B5EF4-FFF2-40B4-BE49-F238E27FC236}">
                <a16:creationId xmlns:a16="http://schemas.microsoft.com/office/drawing/2014/main" id="{304974F7-9AEE-4D31-8565-EFAC73EFCCBF}"/>
              </a:ext>
            </a:extLst>
          </p:cNvPr>
          <p:cNvSpPr/>
          <p:nvPr/>
        </p:nvSpPr>
        <p:spPr>
          <a:xfrm>
            <a:off x="2186416" y="2454416"/>
            <a:ext cx="2410916" cy="276999"/>
          </a:xfrm>
          <a:prstGeom prst="rect">
            <a:avLst/>
          </a:prstGeom>
          <a:solidFill>
            <a:schemeClr val="accent5">
              <a:lumMod val="20000"/>
              <a:lumOff val="80000"/>
            </a:schemeClr>
          </a:solidFill>
        </p:spPr>
        <p:txBody>
          <a:bodyPr wrap="none">
            <a:spAutoFit/>
          </a:bodyPr>
          <a:lstStyle/>
          <a:p>
            <a:r>
              <a:rPr lang="zh-CN" altLang="zh-CN" sz="1200" b="0" kern="0" spc="40" dirty="0">
                <a:solidFill>
                  <a:schemeClr val="tx1">
                    <a:lumMod val="95000"/>
                    <a:lumOff val="5000"/>
                  </a:schemeClr>
                </a:solidFill>
                <a:ea typeface="Microsoft YaHei UI" panose="020B0503020204020204" pitchFamily="34" charset="-122"/>
                <a:cs typeface="宋体" panose="02010600030101010101" pitchFamily="2" charset="-122"/>
              </a:rPr>
              <a:t>用电感实现两级防护器件的配合</a:t>
            </a:r>
            <a:endParaRPr lang="zh-CN" altLang="en-US" sz="1200" b="0" dirty="0">
              <a:solidFill>
                <a:schemeClr val="tx1">
                  <a:lumMod val="95000"/>
                  <a:lumOff val="5000"/>
                </a:schemeClr>
              </a:solidFill>
            </a:endParaRPr>
          </a:p>
        </p:txBody>
      </p:sp>
      <p:sp>
        <p:nvSpPr>
          <p:cNvPr id="11" name="矩形 10">
            <a:extLst>
              <a:ext uri="{FF2B5EF4-FFF2-40B4-BE49-F238E27FC236}">
                <a16:creationId xmlns:a16="http://schemas.microsoft.com/office/drawing/2014/main" id="{F610AB74-BA6B-4332-A002-364287DE99D3}"/>
              </a:ext>
            </a:extLst>
          </p:cNvPr>
          <p:cNvSpPr/>
          <p:nvPr/>
        </p:nvSpPr>
        <p:spPr>
          <a:xfrm>
            <a:off x="4610647" y="1469813"/>
            <a:ext cx="4214167" cy="1023742"/>
          </a:xfrm>
          <a:prstGeom prst="rect">
            <a:avLst/>
          </a:prstGeom>
          <a:solidFill>
            <a:schemeClr val="accent6">
              <a:lumMod val="60000"/>
              <a:lumOff val="40000"/>
            </a:schemeClr>
          </a:solidFill>
        </p:spPr>
        <p:txBody>
          <a:bodyPr wrap="square">
            <a:spAutoFit/>
          </a:bodyPr>
          <a:lstStyle/>
          <a:p>
            <a:pPr>
              <a:lnSpc>
                <a:spcPct val="150000"/>
              </a:lnSpc>
            </a:pPr>
            <a:r>
              <a:rPr lang="en-US" altLang="zh-CN" sz="1400" b="0" kern="0" spc="40" dirty="0">
                <a:solidFill>
                  <a:schemeClr val="tx2">
                    <a:lumMod val="75000"/>
                  </a:schemeClr>
                </a:solidFill>
                <a:ea typeface="仿宋_GB2312"/>
              </a:rPr>
              <a:t>     </a:t>
            </a:r>
            <a:r>
              <a:rPr lang="zh-CN" altLang="zh-CN" sz="1400" b="0" kern="0" spc="40" dirty="0">
                <a:solidFill>
                  <a:schemeClr val="tx2">
                    <a:lumMod val="75000"/>
                  </a:schemeClr>
                </a:solidFill>
                <a:ea typeface="仿宋_GB2312"/>
              </a:rPr>
              <a:t>将通流量大的压敏电阻和通流量小的</a:t>
            </a:r>
            <a:r>
              <a:rPr lang="en-US" altLang="zh-CN" sz="1400" b="0" kern="0" spc="40" dirty="0">
                <a:solidFill>
                  <a:schemeClr val="tx2">
                    <a:lumMod val="75000"/>
                  </a:schemeClr>
                </a:solidFill>
                <a:ea typeface="仿宋_GB2312"/>
              </a:rPr>
              <a:t>TVS</a:t>
            </a:r>
            <a:r>
              <a:rPr lang="zh-CN" altLang="zh-CN" sz="1400" b="0" kern="0" spc="40" dirty="0">
                <a:solidFill>
                  <a:schemeClr val="tx2">
                    <a:lumMod val="75000"/>
                  </a:schemeClr>
                </a:solidFill>
                <a:ea typeface="仿宋_GB2312"/>
              </a:rPr>
              <a:t>管直接并联，在过电流的作用下，</a:t>
            </a:r>
            <a:r>
              <a:rPr lang="en-US" altLang="zh-CN" sz="1400" b="0" kern="0" spc="40" dirty="0">
                <a:solidFill>
                  <a:schemeClr val="tx2">
                    <a:lumMod val="75000"/>
                  </a:schemeClr>
                </a:solidFill>
                <a:ea typeface="仿宋_GB2312"/>
              </a:rPr>
              <a:t>TVS</a:t>
            </a:r>
            <a:r>
              <a:rPr lang="zh-CN" altLang="zh-CN" sz="1400" b="0" kern="0" spc="40" dirty="0">
                <a:solidFill>
                  <a:schemeClr val="tx2">
                    <a:lumMod val="75000"/>
                  </a:schemeClr>
                </a:solidFill>
                <a:ea typeface="仿宋_GB2312"/>
              </a:rPr>
              <a:t>管会先发生损坏，无法发挥压敏电阻通流量大的优势。</a:t>
            </a:r>
            <a:endParaRPr lang="zh-CN" altLang="en-US" sz="1400" b="0" kern="0" spc="40" dirty="0">
              <a:solidFill>
                <a:schemeClr val="tx2">
                  <a:lumMod val="75000"/>
                </a:schemeClr>
              </a:solidFill>
              <a:ea typeface="仿宋_GB2312"/>
            </a:endParaRPr>
          </a:p>
        </p:txBody>
      </p:sp>
      <p:sp>
        <p:nvSpPr>
          <p:cNvPr id="14" name="矩形 13">
            <a:extLst>
              <a:ext uri="{FF2B5EF4-FFF2-40B4-BE49-F238E27FC236}">
                <a16:creationId xmlns:a16="http://schemas.microsoft.com/office/drawing/2014/main" id="{6F9E4346-6838-42CD-BF7E-457F9EA73E78}"/>
              </a:ext>
            </a:extLst>
          </p:cNvPr>
          <p:cNvSpPr/>
          <p:nvPr/>
        </p:nvSpPr>
        <p:spPr>
          <a:xfrm>
            <a:off x="4610647" y="2495482"/>
            <a:ext cx="4214167" cy="1387688"/>
          </a:xfrm>
          <a:prstGeom prst="rect">
            <a:avLst/>
          </a:prstGeom>
          <a:solidFill>
            <a:schemeClr val="accent3">
              <a:lumMod val="60000"/>
              <a:lumOff val="40000"/>
            </a:schemeClr>
          </a:solidFill>
        </p:spPr>
        <p:txBody>
          <a:bodyPr wrap="square">
            <a:spAutoFit/>
          </a:bodyPr>
          <a:lstStyle/>
          <a:p>
            <a:pPr>
              <a:lnSpc>
                <a:spcPct val="150000"/>
              </a:lnSpc>
            </a:pPr>
            <a:r>
              <a:rPr lang="zh-CN" altLang="zh-CN" sz="1400" b="0" kern="0" spc="40" dirty="0">
                <a:solidFill>
                  <a:srgbClr val="FF0000"/>
                </a:solidFill>
                <a:ea typeface="仿宋_GB2312"/>
              </a:rPr>
              <a:t>电感应起到的作用：</a:t>
            </a:r>
            <a:endParaRPr lang="en-US" altLang="zh-CN" sz="1400" b="0" kern="0" spc="40" dirty="0">
              <a:solidFill>
                <a:srgbClr val="FF0000"/>
              </a:solidFill>
              <a:ea typeface="仿宋_GB2312"/>
            </a:endParaRPr>
          </a:p>
          <a:p>
            <a:pPr>
              <a:lnSpc>
                <a:spcPct val="150000"/>
              </a:lnSpc>
            </a:pPr>
            <a:r>
              <a:rPr lang="en-US" altLang="zh-CN" sz="1400" b="0" kern="0" spc="40" dirty="0">
                <a:solidFill>
                  <a:srgbClr val="FF0000"/>
                </a:solidFill>
                <a:ea typeface="仿宋_GB2312"/>
              </a:rPr>
              <a:t>      </a:t>
            </a:r>
            <a:r>
              <a:rPr lang="zh-CN" altLang="zh-CN" sz="1400" b="0" kern="0" spc="40" dirty="0">
                <a:solidFill>
                  <a:srgbClr val="0000FF"/>
                </a:solidFill>
                <a:ea typeface="仿宋_GB2312"/>
              </a:rPr>
              <a:t>防护电路达到设计通流量时，</a:t>
            </a:r>
            <a:r>
              <a:rPr lang="en-US" altLang="zh-CN" sz="1400" b="0" kern="0" spc="40" dirty="0">
                <a:solidFill>
                  <a:srgbClr val="0000FF"/>
                </a:solidFill>
                <a:ea typeface="仿宋_GB2312"/>
              </a:rPr>
              <a:t>TVS</a:t>
            </a:r>
            <a:r>
              <a:rPr lang="zh-CN" altLang="zh-CN" sz="1400" b="0" kern="0" spc="40" dirty="0">
                <a:solidFill>
                  <a:srgbClr val="0000FF"/>
                </a:solidFill>
                <a:ea typeface="仿宋_GB2312"/>
              </a:rPr>
              <a:t>上的过电流不应达到</a:t>
            </a:r>
            <a:r>
              <a:rPr lang="en-US" altLang="zh-CN" sz="1400" b="0" kern="0" spc="40" dirty="0">
                <a:solidFill>
                  <a:srgbClr val="0000FF"/>
                </a:solidFill>
                <a:ea typeface="仿宋_GB2312"/>
              </a:rPr>
              <a:t>TVS</a:t>
            </a:r>
            <a:r>
              <a:rPr lang="zh-CN" altLang="zh-CN" sz="1400" b="0" kern="0" spc="40" dirty="0">
                <a:solidFill>
                  <a:srgbClr val="0000FF"/>
                </a:solidFill>
                <a:ea typeface="仿宋_GB2312"/>
              </a:rPr>
              <a:t>管的最大通流量，因此电感需要提供足够的对雷击过电流的限流能力</a:t>
            </a:r>
            <a:r>
              <a:rPr lang="zh-CN" altLang="zh-CN" sz="1600" b="0" kern="0" spc="40" dirty="0">
                <a:solidFill>
                  <a:srgbClr val="0000FF"/>
                </a:solidFill>
                <a:ea typeface="仿宋_GB2312"/>
              </a:rPr>
              <a:t>。</a:t>
            </a:r>
            <a:endParaRPr lang="zh-CN" altLang="en-US" sz="1600" b="0" kern="0" spc="40" dirty="0">
              <a:solidFill>
                <a:srgbClr val="0000FF"/>
              </a:solidFill>
              <a:ea typeface="仿宋_GB2312"/>
            </a:endParaRPr>
          </a:p>
        </p:txBody>
      </p:sp>
      <p:sp>
        <p:nvSpPr>
          <p:cNvPr id="18" name="矩形 17">
            <a:extLst>
              <a:ext uri="{FF2B5EF4-FFF2-40B4-BE49-F238E27FC236}">
                <a16:creationId xmlns:a16="http://schemas.microsoft.com/office/drawing/2014/main" id="{0DAA0F44-1F35-4E83-AB1C-61642737DCCF}"/>
              </a:ext>
            </a:extLst>
          </p:cNvPr>
          <p:cNvSpPr/>
          <p:nvPr/>
        </p:nvSpPr>
        <p:spPr>
          <a:xfrm>
            <a:off x="426451" y="3885097"/>
            <a:ext cx="8394021" cy="2639569"/>
          </a:xfrm>
          <a:prstGeom prst="rect">
            <a:avLst/>
          </a:prstGeom>
          <a:solidFill>
            <a:schemeClr val="accent1">
              <a:lumMod val="20000"/>
              <a:lumOff val="80000"/>
            </a:schemeClr>
          </a:solidFill>
        </p:spPr>
        <p:txBody>
          <a:bodyPr wrap="square">
            <a:spAutoFit/>
          </a:bodyPr>
          <a:lstStyle/>
          <a:p>
            <a:pPr>
              <a:lnSpc>
                <a:spcPct val="150000"/>
              </a:lnSpc>
            </a:pPr>
            <a:r>
              <a:rPr lang="zh-CN" altLang="zh-CN" sz="1400" b="0" kern="0" spc="40" dirty="0">
                <a:solidFill>
                  <a:srgbClr val="FF0000"/>
                </a:solidFill>
                <a:ea typeface="仿宋_GB2312"/>
              </a:rPr>
              <a:t>在电源电路中，电感的设计应注意的几个问题：</a:t>
            </a:r>
          </a:p>
          <a:p>
            <a:pPr marL="285750" indent="-285750">
              <a:lnSpc>
                <a:spcPct val="150000"/>
              </a:lnSpc>
              <a:buFont typeface="Wingdings" panose="05000000000000000000" pitchFamily="2" charset="2"/>
              <a:buChar char="Ø"/>
            </a:pPr>
            <a:r>
              <a:rPr lang="zh-CN" altLang="zh-CN" sz="1400" b="0" kern="0" spc="40" dirty="0">
                <a:solidFill>
                  <a:schemeClr val="tx2">
                    <a:lumMod val="75000"/>
                  </a:schemeClr>
                </a:solidFill>
                <a:ea typeface="仿宋_GB2312"/>
              </a:rPr>
              <a:t>电感线圈应在流过设备的满配工作电流时能够正常工作而不会过热；</a:t>
            </a:r>
          </a:p>
          <a:p>
            <a:pPr marL="285750" indent="-285750">
              <a:lnSpc>
                <a:spcPct val="150000"/>
              </a:lnSpc>
              <a:buFont typeface="Wingdings" panose="05000000000000000000" pitchFamily="2" charset="2"/>
              <a:buChar char="Ø"/>
            </a:pPr>
            <a:r>
              <a:rPr lang="zh-CN" altLang="zh-CN" sz="1400" b="0" kern="0" spc="40" dirty="0">
                <a:solidFill>
                  <a:schemeClr val="tx2">
                    <a:lumMod val="75000"/>
                  </a:schemeClr>
                </a:solidFill>
                <a:ea typeface="仿宋_GB2312"/>
              </a:rPr>
              <a:t>尽量使用空心电感，带磁芯的电感在过电流作用下会发生磁饱和，电路中的电感量只能以无磁芯时的电感量来计算；</a:t>
            </a:r>
          </a:p>
          <a:p>
            <a:pPr marL="285750" indent="-285750">
              <a:lnSpc>
                <a:spcPct val="150000"/>
              </a:lnSpc>
              <a:buFont typeface="Wingdings" panose="05000000000000000000" pitchFamily="2" charset="2"/>
              <a:buChar char="Ø"/>
            </a:pPr>
            <a:r>
              <a:rPr lang="zh-CN" altLang="zh-CN" sz="1400" b="0" kern="0" spc="40" dirty="0">
                <a:solidFill>
                  <a:schemeClr val="tx2">
                    <a:lumMod val="75000"/>
                  </a:schemeClr>
                </a:solidFill>
                <a:ea typeface="仿宋_GB2312"/>
              </a:rPr>
              <a:t>线圈应尽可能绕制单层，这样做可以减小线圈的寄生电容，同时可以增强线圈对暂态过电压的耐受能力；</a:t>
            </a:r>
            <a:r>
              <a:rPr lang="en-US" altLang="zh-CN" sz="1400" b="0" kern="0" spc="40" dirty="0">
                <a:solidFill>
                  <a:schemeClr val="tx2">
                    <a:lumMod val="75000"/>
                  </a:schemeClr>
                </a:solidFill>
                <a:ea typeface="仿宋_GB2312"/>
              </a:rPr>
              <a:t> </a:t>
            </a:r>
            <a:endParaRPr lang="zh-CN" altLang="zh-CN" sz="1400" b="0" kern="0" spc="40" dirty="0">
              <a:solidFill>
                <a:schemeClr val="tx2">
                  <a:lumMod val="75000"/>
                </a:schemeClr>
              </a:solidFill>
              <a:ea typeface="仿宋_GB2312"/>
            </a:endParaRPr>
          </a:p>
          <a:p>
            <a:pPr marL="285750" indent="-285750">
              <a:lnSpc>
                <a:spcPct val="150000"/>
              </a:lnSpc>
              <a:buFont typeface="Wingdings" panose="05000000000000000000" pitchFamily="2" charset="2"/>
              <a:buChar char="Ø"/>
            </a:pPr>
            <a:r>
              <a:rPr lang="zh-CN" altLang="zh-CN" sz="1400" b="0" kern="0" spc="40" dirty="0">
                <a:solidFill>
                  <a:schemeClr val="tx2">
                    <a:lumMod val="75000"/>
                  </a:schemeClr>
                </a:solidFill>
                <a:ea typeface="仿宋_GB2312"/>
              </a:rPr>
              <a:t>绕制电感线圈导线上的绝缘层应具有足够的厚度，以保证在暂态过电压作用下线圈的匝间不致发生击穿短路。</a:t>
            </a:r>
            <a:endParaRPr lang="zh-CN" altLang="en-US" sz="1400" b="0" kern="0" spc="40" dirty="0">
              <a:solidFill>
                <a:schemeClr val="tx2">
                  <a:lumMod val="75000"/>
                </a:schemeClr>
              </a:solidFill>
              <a:ea typeface="仿宋_GB2312"/>
            </a:endParaRPr>
          </a:p>
        </p:txBody>
      </p:sp>
      <p:pic>
        <p:nvPicPr>
          <p:cNvPr id="20" name="图片 19" descr="C:\Users\Administrator\AppData\Local\Temp\enhtmlclip\640(368).jpg">
            <a:extLst>
              <a:ext uri="{FF2B5EF4-FFF2-40B4-BE49-F238E27FC236}">
                <a16:creationId xmlns:a16="http://schemas.microsoft.com/office/drawing/2014/main" id="{00A59D07-D5F9-46BB-B9BD-EB73216F185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914" y="1666871"/>
            <a:ext cx="1518290" cy="1126960"/>
          </a:xfrm>
          <a:prstGeom prst="rect">
            <a:avLst/>
          </a:prstGeom>
          <a:noFill/>
          <a:ln>
            <a:noFill/>
          </a:ln>
        </p:spPr>
      </p:pic>
    </p:spTree>
    <p:extLst>
      <p:ext uri="{BB962C8B-B14F-4D97-AF65-F5344CB8AC3E}">
        <p14:creationId xmlns:p14="http://schemas.microsoft.com/office/powerpoint/2010/main" val="442375055"/>
      </p:ext>
    </p:extLst>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2" y="980728"/>
            <a:ext cx="3897221" cy="461665"/>
          </a:xfrm>
          <a:prstGeom prst="rect">
            <a:avLst/>
          </a:prstGeom>
          <a:solidFill>
            <a:schemeClr val="tx2">
              <a:lumMod val="20000"/>
              <a:lumOff val="80000"/>
            </a:schemeClr>
          </a:solidFill>
          <a:ln>
            <a:noFill/>
          </a:ln>
        </p:spPr>
        <p:txBody>
          <a:bodyPr wrap="square">
            <a:spAutoFit/>
          </a:bodyPr>
          <a:lstStyle/>
          <a:p>
            <a:r>
              <a:rPr lang="zh-CN" altLang="zh-CN" sz="2400" dirty="0">
                <a:solidFill>
                  <a:srgbClr val="0000FF"/>
                </a:solidFill>
                <a:latin typeface="黑体" pitchFamily="49" charset="-122"/>
                <a:ea typeface="黑体" pitchFamily="49" charset="-122"/>
              </a:rPr>
              <a:t>主动保护器件：浪涌抑制器</a:t>
            </a:r>
            <a:endParaRPr lang="zh-CN" altLang="en-US" sz="2400" dirty="0">
              <a:solidFill>
                <a:srgbClr val="0000FF"/>
              </a:solidFill>
              <a:latin typeface="黑体" pitchFamily="49" charset="-122"/>
              <a:ea typeface="黑体" pitchFamily="49" charset="-122"/>
            </a:endParaRPr>
          </a:p>
        </p:txBody>
      </p:sp>
      <p:sp>
        <p:nvSpPr>
          <p:cNvPr id="8" name="矩形 7">
            <a:extLst>
              <a:ext uri="{FF2B5EF4-FFF2-40B4-BE49-F238E27FC236}">
                <a16:creationId xmlns:a16="http://schemas.microsoft.com/office/drawing/2014/main" id="{A3F0F6FA-2A93-4668-9EE8-A624220C2371}"/>
              </a:ext>
            </a:extLst>
          </p:cNvPr>
          <p:cNvSpPr/>
          <p:nvPr/>
        </p:nvSpPr>
        <p:spPr>
          <a:xfrm>
            <a:off x="539552" y="1772816"/>
            <a:ext cx="4968552" cy="1705403"/>
          </a:xfrm>
          <a:prstGeom prst="rect">
            <a:avLst/>
          </a:prstGeom>
          <a:solidFill>
            <a:schemeClr val="accent6">
              <a:lumMod val="60000"/>
              <a:lumOff val="40000"/>
            </a:schemeClr>
          </a:solidFill>
        </p:spPr>
        <p:txBody>
          <a:bodyPr wrap="square">
            <a:spAutoFit/>
          </a:bodyPr>
          <a:lstStyle/>
          <a:p>
            <a:pPr>
              <a:lnSpc>
                <a:spcPct val="150000"/>
              </a:lnSpc>
            </a:pPr>
            <a:r>
              <a:rPr lang="zh-CN" altLang="en-US" sz="1800" b="0" kern="0" spc="40" dirty="0">
                <a:solidFill>
                  <a:srgbClr val="FF0000"/>
                </a:solidFill>
              </a:rPr>
              <a:t>作用：</a:t>
            </a:r>
            <a:endParaRPr lang="en-US" altLang="zh-CN" sz="1800" b="0" kern="0" spc="40" dirty="0">
              <a:solidFill>
                <a:srgbClr val="FF0000"/>
              </a:solidFill>
            </a:endParaRPr>
          </a:p>
          <a:p>
            <a:pPr>
              <a:lnSpc>
                <a:spcPct val="150000"/>
              </a:lnSpc>
            </a:pPr>
            <a:r>
              <a:rPr lang="en-US" altLang="zh-CN" sz="1800" b="0" kern="0" spc="40" dirty="0">
                <a:solidFill>
                  <a:schemeClr val="tx2">
                    <a:lumMod val="75000"/>
                  </a:schemeClr>
                </a:solidFill>
              </a:rPr>
              <a:t>      </a:t>
            </a:r>
            <a:r>
              <a:rPr lang="zh-CN" altLang="zh-CN" sz="1800" b="0" kern="0" spc="40" dirty="0">
                <a:solidFill>
                  <a:schemeClr val="tx2">
                    <a:lumMod val="75000"/>
                  </a:schemeClr>
                </a:solidFill>
              </a:rPr>
              <a:t>主动保护器件用得好，可以大大减少保护元器件的占地空间，并解决可能的维护困难的问题。</a:t>
            </a:r>
            <a:endParaRPr lang="zh-CN" altLang="en-US" sz="1800" b="0" kern="0" spc="40" dirty="0">
              <a:solidFill>
                <a:schemeClr val="tx2">
                  <a:lumMod val="75000"/>
                </a:schemeClr>
              </a:solidFill>
            </a:endParaRPr>
          </a:p>
        </p:txBody>
      </p:sp>
      <p:sp>
        <p:nvSpPr>
          <p:cNvPr id="12" name="矩形 11">
            <a:extLst>
              <a:ext uri="{FF2B5EF4-FFF2-40B4-BE49-F238E27FC236}">
                <a16:creationId xmlns:a16="http://schemas.microsoft.com/office/drawing/2014/main" id="{9E8C6C20-DB03-4174-AF25-7D0CD5D3EB5C}"/>
              </a:ext>
            </a:extLst>
          </p:cNvPr>
          <p:cNvSpPr/>
          <p:nvPr/>
        </p:nvSpPr>
        <p:spPr>
          <a:xfrm>
            <a:off x="539552" y="3487678"/>
            <a:ext cx="4968552" cy="1707455"/>
          </a:xfrm>
          <a:prstGeom prst="rect">
            <a:avLst/>
          </a:prstGeom>
          <a:solidFill>
            <a:schemeClr val="accent3">
              <a:lumMod val="60000"/>
              <a:lumOff val="40000"/>
            </a:schemeClr>
          </a:solidFill>
        </p:spPr>
        <p:txBody>
          <a:bodyPr wrap="square">
            <a:spAutoFit/>
          </a:bodyPr>
          <a:lstStyle/>
          <a:p>
            <a:pPr algn="just">
              <a:lnSpc>
                <a:spcPct val="150000"/>
              </a:lnSpc>
              <a:spcAft>
                <a:spcPts val="0"/>
              </a:spcAft>
            </a:pPr>
            <a:r>
              <a:rPr lang="zh-CN" altLang="zh-CN" sz="1800" kern="0" spc="40" dirty="0">
                <a:solidFill>
                  <a:srgbClr val="FF0000"/>
                </a:solidFill>
                <a:latin typeface="等线" panose="02010600030101010101" pitchFamily="2" charset="-122"/>
                <a:ea typeface="黑体" panose="02010609060101010101" pitchFamily="49" charset="-122"/>
                <a:cs typeface="宋体" panose="02010600030101010101" pitchFamily="2" charset="-122"/>
              </a:rPr>
              <a:t>主动浪涌抑制器有很多种类，可以根据开关放在芯片外面还是集成在芯片里面分分为：</a:t>
            </a:r>
            <a:endParaRPr lang="zh-CN" altLang="zh-CN" sz="18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50000"/>
              </a:lnSpc>
              <a:spcAft>
                <a:spcPts val="0"/>
              </a:spcAft>
              <a:buSzPts val="1000"/>
              <a:buFont typeface="Wingdings" panose="05000000000000000000" pitchFamily="2" charset="2"/>
              <a:buChar char="Ø"/>
              <a:tabLst>
                <a:tab pos="457200" algn="l"/>
              </a:tabLst>
            </a:pPr>
            <a:r>
              <a:rPr lang="zh-CN" altLang="zh-CN" sz="1800" kern="0" spc="40" dirty="0">
                <a:solidFill>
                  <a:srgbClr val="333333"/>
                </a:solidFill>
                <a:latin typeface="等线" panose="02010600030101010101" pitchFamily="2" charset="-122"/>
                <a:ea typeface="黑体" panose="02010609060101010101" pitchFamily="49" charset="-122"/>
                <a:cs typeface="宋体" panose="02010600030101010101" pitchFamily="2" charset="-122"/>
              </a:rPr>
              <a:t>内部开关浪涌抑制器</a:t>
            </a:r>
            <a:endParaRPr lang="zh-CN"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50000"/>
              </a:lnSpc>
              <a:spcAft>
                <a:spcPts val="0"/>
              </a:spcAft>
              <a:buSzPts val="1000"/>
              <a:buFont typeface="Wingdings" panose="05000000000000000000" pitchFamily="2" charset="2"/>
              <a:buChar char="Ø"/>
              <a:tabLst>
                <a:tab pos="457200" algn="l"/>
              </a:tabLst>
            </a:pPr>
            <a:r>
              <a:rPr lang="zh-CN" altLang="zh-CN" sz="1800" kern="0" spc="40" dirty="0">
                <a:solidFill>
                  <a:srgbClr val="333333"/>
                </a:solidFill>
                <a:latin typeface="等线" panose="02010600030101010101" pitchFamily="2" charset="-122"/>
                <a:ea typeface="黑体" panose="02010609060101010101" pitchFamily="49" charset="-122"/>
                <a:cs typeface="宋体" panose="02010600030101010101" pitchFamily="2" charset="-122"/>
              </a:rPr>
              <a:t>外部开关浪涌抑制器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170" name="Picture 2" descr="Thumbnail 1">
            <a:extLst>
              <a:ext uri="{FF2B5EF4-FFF2-40B4-BE49-F238E27FC236}">
                <a16:creationId xmlns:a16="http://schemas.microsoft.com/office/drawing/2014/main" id="{EE78B3C6-3D3E-4696-B0D9-82EDF8CD8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1772816"/>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nalog Devices LT4363IDE-2#TRPBF 默认Thumbnail">
            <a:extLst>
              <a:ext uri="{FF2B5EF4-FFF2-40B4-BE49-F238E27FC236}">
                <a16:creationId xmlns:a16="http://schemas.microsoft.com/office/drawing/2014/main" id="{B72F7485-4368-49A0-907D-3553EC408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630" y="1772816"/>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Slide 1">
            <a:extLst>
              <a:ext uri="{FF2B5EF4-FFF2-40B4-BE49-F238E27FC236}">
                <a16:creationId xmlns:a16="http://schemas.microsoft.com/office/drawing/2014/main" id="{5EE5BD5A-9FC1-4DAF-826D-F1745614CF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7812" y="2852936"/>
            <a:ext cx="2145636" cy="1920271"/>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5EAD9572-4A35-427B-A2C0-0BA2040AB882}"/>
              </a:ext>
            </a:extLst>
          </p:cNvPr>
          <p:cNvPicPr>
            <a:picLocks noChangeAspect="1"/>
          </p:cNvPicPr>
          <p:nvPr/>
        </p:nvPicPr>
        <p:blipFill>
          <a:blip r:embed="rId5"/>
          <a:stretch>
            <a:fillRect/>
          </a:stretch>
        </p:blipFill>
        <p:spPr>
          <a:xfrm>
            <a:off x="5580112" y="4773207"/>
            <a:ext cx="3175893" cy="1749553"/>
          </a:xfrm>
          <a:prstGeom prst="rect">
            <a:avLst/>
          </a:prstGeom>
        </p:spPr>
      </p:pic>
    </p:spTree>
    <p:extLst>
      <p:ext uri="{BB962C8B-B14F-4D97-AF65-F5344CB8AC3E}">
        <p14:creationId xmlns:p14="http://schemas.microsoft.com/office/powerpoint/2010/main" val="1578197701"/>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安全防护概述</a:t>
            </a:r>
          </a:p>
        </p:txBody>
      </p:sp>
      <p:sp>
        <p:nvSpPr>
          <p:cNvPr id="30" name="矩形 29">
            <a:extLst>
              <a:ext uri="{FF2B5EF4-FFF2-40B4-BE49-F238E27FC236}">
                <a16:creationId xmlns:a16="http://schemas.microsoft.com/office/drawing/2014/main" id="{2BFA8148-4BBF-4539-B3B9-456875D05919}"/>
              </a:ext>
            </a:extLst>
          </p:cNvPr>
          <p:cNvSpPr/>
          <p:nvPr/>
        </p:nvSpPr>
        <p:spPr>
          <a:xfrm>
            <a:off x="475461" y="1289967"/>
            <a:ext cx="265970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为什么需要防护？</a:t>
            </a:r>
          </a:p>
        </p:txBody>
      </p:sp>
      <p:sp>
        <p:nvSpPr>
          <p:cNvPr id="31" name="圆角矩形 1">
            <a:extLst>
              <a:ext uri="{FF2B5EF4-FFF2-40B4-BE49-F238E27FC236}">
                <a16:creationId xmlns:a16="http://schemas.microsoft.com/office/drawing/2014/main" id="{441C611C-6E48-41AF-8359-F21DA98CC937}"/>
              </a:ext>
            </a:extLst>
          </p:cNvPr>
          <p:cNvSpPr/>
          <p:nvPr/>
        </p:nvSpPr>
        <p:spPr>
          <a:xfrm>
            <a:off x="475461" y="3118375"/>
            <a:ext cx="1596634" cy="1068877"/>
          </a:xfrm>
          <a:prstGeom prst="roundRect">
            <a:avLst>
              <a:gd name="adj" fmla="val 8734"/>
            </a:avLst>
          </a:prstGeom>
          <a:solidFill>
            <a:srgbClr val="FFC000"/>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dirty="0">
                <a:solidFill>
                  <a:srgbClr val="0000FF"/>
                </a:solidFill>
                <a:latin typeface="+mn-ea"/>
              </a:rPr>
              <a:t>电路基础</a:t>
            </a:r>
            <a:endParaRPr lang="en-US" altLang="zh-CN" dirty="0">
              <a:solidFill>
                <a:srgbClr val="0000FF"/>
              </a:solidFill>
              <a:latin typeface="+mn-ea"/>
            </a:endParaRPr>
          </a:p>
          <a:p>
            <a:pPr lvl="0" algn="ctr">
              <a:lnSpc>
                <a:spcPct val="150000"/>
              </a:lnSpc>
            </a:pPr>
            <a:r>
              <a:rPr lang="zh-CN" altLang="en-US" dirty="0">
                <a:solidFill>
                  <a:srgbClr val="0000FF"/>
                </a:solidFill>
                <a:latin typeface="+mn-ea"/>
              </a:rPr>
              <a:t>模电数电</a:t>
            </a:r>
          </a:p>
        </p:txBody>
      </p:sp>
      <p:sp>
        <p:nvSpPr>
          <p:cNvPr id="8" name="矩形 7">
            <a:extLst>
              <a:ext uri="{FF2B5EF4-FFF2-40B4-BE49-F238E27FC236}">
                <a16:creationId xmlns:a16="http://schemas.microsoft.com/office/drawing/2014/main" id="{16C73439-C774-44A6-A74D-D498C8C5F6CB}"/>
              </a:ext>
            </a:extLst>
          </p:cNvPr>
          <p:cNvSpPr/>
          <p:nvPr/>
        </p:nvSpPr>
        <p:spPr>
          <a:xfrm>
            <a:off x="467544" y="1916832"/>
            <a:ext cx="936103" cy="957955"/>
          </a:xfrm>
          <a:prstGeom prst="rect">
            <a:avLst/>
          </a:prstGeom>
          <a:solidFill>
            <a:srgbClr val="92D050"/>
          </a:solidFill>
        </p:spPr>
        <p:txBody>
          <a:bodyPr wrap="square">
            <a:spAutoFit/>
          </a:bodyPr>
          <a:lstStyle/>
          <a:p>
            <a:pPr>
              <a:lnSpc>
                <a:spcPct val="150000"/>
              </a:lnSpc>
            </a:pPr>
            <a:r>
              <a:rPr lang="zh-CN" altLang="en-US" dirty="0">
                <a:solidFill>
                  <a:srgbClr val="C00000"/>
                </a:solidFill>
                <a:ea typeface="宋体" panose="02010600030101010101" pitchFamily="2" charset="-122"/>
                <a:cs typeface="Times New Roman" panose="02020603050405020304" pitchFamily="18" charset="0"/>
              </a:rPr>
              <a:t>理论模型</a:t>
            </a:r>
          </a:p>
        </p:txBody>
      </p:sp>
      <p:sp>
        <p:nvSpPr>
          <p:cNvPr id="14" name="圆角矩形 1">
            <a:extLst>
              <a:ext uri="{FF2B5EF4-FFF2-40B4-BE49-F238E27FC236}">
                <a16:creationId xmlns:a16="http://schemas.microsoft.com/office/drawing/2014/main" id="{2D296F98-0025-46D7-9028-5DB30D2059F2}"/>
              </a:ext>
            </a:extLst>
          </p:cNvPr>
          <p:cNvSpPr/>
          <p:nvPr/>
        </p:nvSpPr>
        <p:spPr>
          <a:xfrm>
            <a:off x="2965755" y="3116857"/>
            <a:ext cx="1159483" cy="1068877"/>
          </a:xfrm>
          <a:prstGeom prst="roundRect">
            <a:avLst>
              <a:gd name="adj" fmla="val 8734"/>
            </a:avLst>
          </a:prstGeom>
          <a:solidFill>
            <a:schemeClr val="accent4">
              <a:lumMod val="60000"/>
              <a:lumOff val="40000"/>
            </a:schemeClr>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dirty="0">
                <a:solidFill>
                  <a:srgbClr val="0000FF"/>
                </a:solidFill>
                <a:latin typeface="+mn-ea"/>
              </a:rPr>
              <a:t>元器件选型</a:t>
            </a:r>
          </a:p>
        </p:txBody>
      </p:sp>
      <p:sp>
        <p:nvSpPr>
          <p:cNvPr id="18" name="圆角矩形 1">
            <a:extLst>
              <a:ext uri="{FF2B5EF4-FFF2-40B4-BE49-F238E27FC236}">
                <a16:creationId xmlns:a16="http://schemas.microsoft.com/office/drawing/2014/main" id="{BD8E842A-B1CE-498D-A683-8226088255A7}"/>
              </a:ext>
            </a:extLst>
          </p:cNvPr>
          <p:cNvSpPr/>
          <p:nvPr/>
        </p:nvSpPr>
        <p:spPr>
          <a:xfrm>
            <a:off x="5048030" y="3116857"/>
            <a:ext cx="1159483" cy="1068877"/>
          </a:xfrm>
          <a:prstGeom prst="roundRect">
            <a:avLst>
              <a:gd name="adj" fmla="val 8734"/>
            </a:avLst>
          </a:prstGeom>
          <a:solidFill>
            <a:schemeClr val="accent3">
              <a:lumMod val="60000"/>
              <a:lumOff val="40000"/>
            </a:schemeClr>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en-US" altLang="zh-CN" dirty="0">
                <a:solidFill>
                  <a:srgbClr val="0000FF"/>
                </a:solidFill>
                <a:latin typeface="+mn-ea"/>
              </a:rPr>
              <a:t>PCB</a:t>
            </a:r>
          </a:p>
          <a:p>
            <a:pPr lvl="0" algn="ctr">
              <a:lnSpc>
                <a:spcPct val="150000"/>
              </a:lnSpc>
            </a:pPr>
            <a:r>
              <a:rPr lang="zh-CN" altLang="en-US" dirty="0">
                <a:solidFill>
                  <a:srgbClr val="0000FF"/>
                </a:solidFill>
                <a:latin typeface="+mn-ea"/>
              </a:rPr>
              <a:t>设计</a:t>
            </a:r>
          </a:p>
        </p:txBody>
      </p:sp>
      <p:sp>
        <p:nvSpPr>
          <p:cNvPr id="21" name="圆角矩形 1">
            <a:extLst>
              <a:ext uri="{FF2B5EF4-FFF2-40B4-BE49-F238E27FC236}">
                <a16:creationId xmlns:a16="http://schemas.microsoft.com/office/drawing/2014/main" id="{D5CB7E36-DEA0-4D86-8F47-3C292A8122CA}"/>
              </a:ext>
            </a:extLst>
          </p:cNvPr>
          <p:cNvSpPr/>
          <p:nvPr/>
        </p:nvSpPr>
        <p:spPr>
          <a:xfrm>
            <a:off x="7005168" y="3133027"/>
            <a:ext cx="1159483" cy="1068877"/>
          </a:xfrm>
          <a:prstGeom prst="roundRect">
            <a:avLst>
              <a:gd name="adj" fmla="val 8734"/>
            </a:avLst>
          </a:prstGeom>
          <a:solidFill>
            <a:srgbClr val="00B0F0"/>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dirty="0">
                <a:solidFill>
                  <a:srgbClr val="C00000"/>
                </a:solidFill>
                <a:latin typeface="+mn-ea"/>
              </a:rPr>
              <a:t>七性</a:t>
            </a:r>
            <a:endParaRPr lang="en-US" altLang="zh-CN" dirty="0">
              <a:solidFill>
                <a:srgbClr val="C00000"/>
              </a:solidFill>
              <a:latin typeface="+mn-ea"/>
            </a:endParaRPr>
          </a:p>
          <a:p>
            <a:pPr lvl="0" algn="ctr">
              <a:lnSpc>
                <a:spcPct val="150000"/>
              </a:lnSpc>
            </a:pPr>
            <a:r>
              <a:rPr lang="zh-CN" altLang="en-US" dirty="0">
                <a:solidFill>
                  <a:srgbClr val="C00000"/>
                </a:solidFill>
                <a:latin typeface="+mn-ea"/>
              </a:rPr>
              <a:t>设计</a:t>
            </a:r>
          </a:p>
        </p:txBody>
      </p:sp>
      <p:sp>
        <p:nvSpPr>
          <p:cNvPr id="23" name="矩形 22">
            <a:extLst>
              <a:ext uri="{FF2B5EF4-FFF2-40B4-BE49-F238E27FC236}">
                <a16:creationId xmlns:a16="http://schemas.microsoft.com/office/drawing/2014/main" id="{6BCDE5AD-E8EC-4A9E-8EDA-37221545C7D3}"/>
              </a:ext>
            </a:extLst>
          </p:cNvPr>
          <p:cNvSpPr/>
          <p:nvPr/>
        </p:nvSpPr>
        <p:spPr>
          <a:xfrm>
            <a:off x="6970834" y="1916833"/>
            <a:ext cx="1305646" cy="957955"/>
          </a:xfrm>
          <a:prstGeom prst="rect">
            <a:avLst/>
          </a:prstGeom>
          <a:solidFill>
            <a:schemeClr val="accent4">
              <a:lumMod val="60000"/>
              <a:lumOff val="40000"/>
            </a:schemeClr>
          </a:solidFill>
        </p:spPr>
        <p:txBody>
          <a:bodyPr wrap="square">
            <a:spAutoFit/>
          </a:bodyPr>
          <a:lstStyle/>
          <a:p>
            <a:pPr>
              <a:lnSpc>
                <a:spcPct val="150000"/>
              </a:lnSpc>
            </a:pPr>
            <a:r>
              <a:rPr lang="zh-CN" altLang="en-US" dirty="0">
                <a:solidFill>
                  <a:srgbClr val="C00000"/>
                </a:solidFill>
                <a:ea typeface="宋体" panose="02010600030101010101" pitchFamily="2" charset="-122"/>
                <a:cs typeface="Times New Roman" panose="02020603050405020304" pitchFamily="18" charset="0"/>
              </a:rPr>
              <a:t>能用的电子产品</a:t>
            </a:r>
          </a:p>
        </p:txBody>
      </p:sp>
      <p:sp>
        <p:nvSpPr>
          <p:cNvPr id="2" name="箭头: 右 1">
            <a:extLst>
              <a:ext uri="{FF2B5EF4-FFF2-40B4-BE49-F238E27FC236}">
                <a16:creationId xmlns:a16="http://schemas.microsoft.com/office/drawing/2014/main" id="{6C0134CE-FE81-4DBC-87ED-B2FCBBCE1A2B}"/>
              </a:ext>
            </a:extLst>
          </p:cNvPr>
          <p:cNvSpPr/>
          <p:nvPr/>
        </p:nvSpPr>
        <p:spPr>
          <a:xfrm>
            <a:off x="1403647" y="2267918"/>
            <a:ext cx="5567187"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右 2">
            <a:extLst>
              <a:ext uri="{FF2B5EF4-FFF2-40B4-BE49-F238E27FC236}">
                <a16:creationId xmlns:a16="http://schemas.microsoft.com/office/drawing/2014/main" id="{FDFC0A13-D04D-4B7B-BFF5-46D2B60C4ED6}"/>
              </a:ext>
            </a:extLst>
          </p:cNvPr>
          <p:cNvSpPr/>
          <p:nvPr/>
        </p:nvSpPr>
        <p:spPr>
          <a:xfrm>
            <a:off x="2138832" y="3510159"/>
            <a:ext cx="676040" cy="192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E98950FB-7FDD-44D1-A75B-8C8D334B1B7D}"/>
              </a:ext>
            </a:extLst>
          </p:cNvPr>
          <p:cNvSpPr/>
          <p:nvPr/>
        </p:nvSpPr>
        <p:spPr>
          <a:xfrm>
            <a:off x="4221107" y="3510158"/>
            <a:ext cx="676040" cy="192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D7B9BF4D-43AA-489E-8D5F-9D8952527226}"/>
              </a:ext>
            </a:extLst>
          </p:cNvPr>
          <p:cNvSpPr/>
          <p:nvPr/>
        </p:nvSpPr>
        <p:spPr>
          <a:xfrm>
            <a:off x="6303382" y="3510157"/>
            <a:ext cx="676040" cy="192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DC7FADF-121D-454F-B15A-CCDE6DF808F8}"/>
              </a:ext>
            </a:extLst>
          </p:cNvPr>
          <p:cNvSpPr/>
          <p:nvPr/>
        </p:nvSpPr>
        <p:spPr>
          <a:xfrm>
            <a:off x="3054307" y="1839245"/>
            <a:ext cx="1733717" cy="496290"/>
          </a:xfrm>
          <a:prstGeom prst="rect">
            <a:avLst/>
          </a:prstGeom>
        </p:spPr>
        <p:txBody>
          <a:bodyPr wrap="square">
            <a:spAutoFit/>
          </a:bodyPr>
          <a:lstStyle/>
          <a:p>
            <a:pPr>
              <a:lnSpc>
                <a:spcPct val="150000"/>
              </a:lnSpc>
            </a:pPr>
            <a:r>
              <a:rPr lang="zh-CN" altLang="en-US" dirty="0">
                <a:solidFill>
                  <a:srgbClr val="C00000"/>
                </a:solidFill>
                <a:ea typeface="宋体" panose="02010600030101010101" pitchFamily="2" charset="-122"/>
                <a:cs typeface="Times New Roman" panose="02020603050405020304" pitchFamily="18" charset="0"/>
              </a:rPr>
              <a:t>从理论到实践</a:t>
            </a:r>
          </a:p>
        </p:txBody>
      </p:sp>
      <p:sp>
        <p:nvSpPr>
          <p:cNvPr id="27" name="圆角矩形 1">
            <a:extLst>
              <a:ext uri="{FF2B5EF4-FFF2-40B4-BE49-F238E27FC236}">
                <a16:creationId xmlns:a16="http://schemas.microsoft.com/office/drawing/2014/main" id="{2C02622F-304A-4255-93CC-626FDBA5175D}"/>
              </a:ext>
            </a:extLst>
          </p:cNvPr>
          <p:cNvSpPr/>
          <p:nvPr/>
        </p:nvSpPr>
        <p:spPr>
          <a:xfrm>
            <a:off x="467542" y="4930302"/>
            <a:ext cx="1186727" cy="1068877"/>
          </a:xfrm>
          <a:prstGeom prst="roundRect">
            <a:avLst>
              <a:gd name="adj" fmla="val 8734"/>
            </a:avLst>
          </a:prstGeom>
          <a:solidFill>
            <a:schemeClr val="bg2">
              <a:lumMod val="90000"/>
            </a:schemeClr>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dirty="0">
                <a:solidFill>
                  <a:srgbClr val="990000"/>
                </a:solidFill>
                <a:latin typeface="+mn-ea"/>
              </a:rPr>
              <a:t>七性</a:t>
            </a:r>
            <a:endParaRPr lang="en-US" altLang="zh-CN" dirty="0">
              <a:solidFill>
                <a:srgbClr val="990000"/>
              </a:solidFill>
              <a:latin typeface="+mn-ea"/>
            </a:endParaRPr>
          </a:p>
          <a:p>
            <a:pPr lvl="0" algn="ctr">
              <a:lnSpc>
                <a:spcPct val="150000"/>
              </a:lnSpc>
            </a:pPr>
            <a:r>
              <a:rPr lang="zh-CN" altLang="en-US" dirty="0">
                <a:solidFill>
                  <a:srgbClr val="990000"/>
                </a:solidFill>
                <a:latin typeface="+mn-ea"/>
              </a:rPr>
              <a:t>设计</a:t>
            </a:r>
          </a:p>
        </p:txBody>
      </p:sp>
      <p:sp>
        <p:nvSpPr>
          <p:cNvPr id="29" name="矩形 28">
            <a:extLst>
              <a:ext uri="{FF2B5EF4-FFF2-40B4-BE49-F238E27FC236}">
                <a16:creationId xmlns:a16="http://schemas.microsoft.com/office/drawing/2014/main" id="{E566C21B-3038-4EDB-9D4B-CCCFA5DF00E2}"/>
              </a:ext>
            </a:extLst>
          </p:cNvPr>
          <p:cNvSpPr/>
          <p:nvPr/>
        </p:nvSpPr>
        <p:spPr>
          <a:xfrm>
            <a:off x="2104426" y="4337114"/>
            <a:ext cx="1099608" cy="307777"/>
          </a:xfrm>
          <a:prstGeom prst="rect">
            <a:avLst/>
          </a:prstGeom>
          <a:solidFill>
            <a:schemeClr val="accent4">
              <a:lumMod val="20000"/>
              <a:lumOff val="80000"/>
            </a:schemeClr>
          </a:solidFill>
        </p:spPr>
        <p:txBody>
          <a:bodyPr wrap="square">
            <a:spAutoFit/>
          </a:bodyPr>
          <a:lstStyle/>
          <a:p>
            <a:r>
              <a:rPr lang="zh-CN" altLang="en-US" sz="1400" dirty="0">
                <a:solidFill>
                  <a:srgbClr val="C00000"/>
                </a:solidFill>
                <a:ea typeface="宋体" panose="02010600030101010101" pitchFamily="2" charset="-122"/>
                <a:cs typeface="Times New Roman" panose="02020603050405020304" pitchFamily="18" charset="0"/>
              </a:rPr>
              <a:t>可靠性</a:t>
            </a:r>
          </a:p>
        </p:txBody>
      </p:sp>
      <p:sp>
        <p:nvSpPr>
          <p:cNvPr id="32" name="矩形 31">
            <a:extLst>
              <a:ext uri="{FF2B5EF4-FFF2-40B4-BE49-F238E27FC236}">
                <a16:creationId xmlns:a16="http://schemas.microsoft.com/office/drawing/2014/main" id="{42501BC6-9B69-46F4-994B-9BC1D4BAAEA3}"/>
              </a:ext>
            </a:extLst>
          </p:cNvPr>
          <p:cNvSpPr/>
          <p:nvPr/>
        </p:nvSpPr>
        <p:spPr>
          <a:xfrm>
            <a:off x="2104426" y="4647179"/>
            <a:ext cx="1099608" cy="307777"/>
          </a:xfrm>
          <a:prstGeom prst="rect">
            <a:avLst/>
          </a:prstGeom>
          <a:solidFill>
            <a:schemeClr val="accent4">
              <a:lumMod val="40000"/>
              <a:lumOff val="60000"/>
            </a:schemeClr>
          </a:solidFill>
        </p:spPr>
        <p:txBody>
          <a:bodyPr wrap="square">
            <a:spAutoFit/>
          </a:bodyPr>
          <a:lstStyle/>
          <a:p>
            <a:r>
              <a:rPr lang="zh-CN" altLang="en-US" sz="1400" dirty="0">
                <a:solidFill>
                  <a:srgbClr val="C00000"/>
                </a:solidFill>
                <a:ea typeface="宋体" panose="02010600030101010101" pitchFamily="2" charset="-122"/>
                <a:cs typeface="Times New Roman" panose="02020603050405020304" pitchFamily="18" charset="0"/>
              </a:rPr>
              <a:t>安全性</a:t>
            </a:r>
          </a:p>
        </p:txBody>
      </p:sp>
      <p:sp>
        <p:nvSpPr>
          <p:cNvPr id="33" name="矩形 32">
            <a:extLst>
              <a:ext uri="{FF2B5EF4-FFF2-40B4-BE49-F238E27FC236}">
                <a16:creationId xmlns:a16="http://schemas.microsoft.com/office/drawing/2014/main" id="{051255B1-B51C-40B4-BB87-116E1B9C5915}"/>
              </a:ext>
            </a:extLst>
          </p:cNvPr>
          <p:cNvSpPr/>
          <p:nvPr/>
        </p:nvSpPr>
        <p:spPr>
          <a:xfrm>
            <a:off x="2104426" y="4949938"/>
            <a:ext cx="1099608" cy="307777"/>
          </a:xfrm>
          <a:prstGeom prst="rect">
            <a:avLst/>
          </a:prstGeom>
          <a:solidFill>
            <a:schemeClr val="accent4">
              <a:lumMod val="60000"/>
              <a:lumOff val="40000"/>
            </a:schemeClr>
          </a:solidFill>
        </p:spPr>
        <p:txBody>
          <a:bodyPr wrap="square">
            <a:spAutoFit/>
          </a:bodyPr>
          <a:lstStyle/>
          <a:p>
            <a:r>
              <a:rPr lang="zh-CN" altLang="en-US" sz="1400" dirty="0">
                <a:solidFill>
                  <a:srgbClr val="C00000"/>
                </a:solidFill>
                <a:ea typeface="宋体" panose="02010600030101010101" pitchFamily="2" charset="-122"/>
                <a:cs typeface="Times New Roman" panose="02020603050405020304" pitchFamily="18" charset="0"/>
              </a:rPr>
              <a:t>维修性</a:t>
            </a:r>
          </a:p>
        </p:txBody>
      </p:sp>
      <p:sp>
        <p:nvSpPr>
          <p:cNvPr id="34" name="矩形 33">
            <a:extLst>
              <a:ext uri="{FF2B5EF4-FFF2-40B4-BE49-F238E27FC236}">
                <a16:creationId xmlns:a16="http://schemas.microsoft.com/office/drawing/2014/main" id="{8723EC5B-9008-46E9-8E34-1ADCB8CAD29D}"/>
              </a:ext>
            </a:extLst>
          </p:cNvPr>
          <p:cNvSpPr/>
          <p:nvPr/>
        </p:nvSpPr>
        <p:spPr>
          <a:xfrm>
            <a:off x="2104426" y="5260256"/>
            <a:ext cx="1099608" cy="307777"/>
          </a:xfrm>
          <a:prstGeom prst="rect">
            <a:avLst/>
          </a:prstGeom>
          <a:solidFill>
            <a:schemeClr val="accent6">
              <a:lumMod val="20000"/>
              <a:lumOff val="80000"/>
            </a:schemeClr>
          </a:solidFill>
        </p:spPr>
        <p:txBody>
          <a:bodyPr wrap="square">
            <a:spAutoFit/>
          </a:bodyPr>
          <a:lstStyle/>
          <a:p>
            <a:r>
              <a:rPr lang="zh-CN" altLang="en-US" sz="1400" dirty="0">
                <a:solidFill>
                  <a:srgbClr val="C00000"/>
                </a:solidFill>
                <a:ea typeface="宋体" panose="02010600030101010101" pitchFamily="2" charset="-122"/>
                <a:cs typeface="Times New Roman" panose="02020603050405020304" pitchFamily="18" charset="0"/>
              </a:rPr>
              <a:t>测试性</a:t>
            </a:r>
          </a:p>
        </p:txBody>
      </p:sp>
      <p:sp>
        <p:nvSpPr>
          <p:cNvPr id="35" name="矩形 34">
            <a:extLst>
              <a:ext uri="{FF2B5EF4-FFF2-40B4-BE49-F238E27FC236}">
                <a16:creationId xmlns:a16="http://schemas.microsoft.com/office/drawing/2014/main" id="{26C1E2B7-3031-404A-B23E-E662774AE341}"/>
              </a:ext>
            </a:extLst>
          </p:cNvPr>
          <p:cNvSpPr/>
          <p:nvPr/>
        </p:nvSpPr>
        <p:spPr>
          <a:xfrm>
            <a:off x="2104426" y="5560474"/>
            <a:ext cx="1099608" cy="307777"/>
          </a:xfrm>
          <a:prstGeom prst="rect">
            <a:avLst/>
          </a:prstGeom>
          <a:solidFill>
            <a:schemeClr val="accent6">
              <a:lumMod val="40000"/>
              <a:lumOff val="60000"/>
            </a:schemeClr>
          </a:solidFill>
        </p:spPr>
        <p:txBody>
          <a:bodyPr wrap="square">
            <a:spAutoFit/>
          </a:bodyPr>
          <a:lstStyle/>
          <a:p>
            <a:r>
              <a:rPr lang="zh-CN" altLang="en-US" sz="1400" dirty="0">
                <a:solidFill>
                  <a:srgbClr val="C00000"/>
                </a:solidFill>
                <a:ea typeface="宋体" panose="02010600030101010101" pitchFamily="2" charset="-122"/>
                <a:cs typeface="Times New Roman" panose="02020603050405020304" pitchFamily="18" charset="0"/>
              </a:rPr>
              <a:t>保障性</a:t>
            </a:r>
          </a:p>
        </p:txBody>
      </p:sp>
      <p:sp>
        <p:nvSpPr>
          <p:cNvPr id="36" name="矩形 35">
            <a:extLst>
              <a:ext uri="{FF2B5EF4-FFF2-40B4-BE49-F238E27FC236}">
                <a16:creationId xmlns:a16="http://schemas.microsoft.com/office/drawing/2014/main" id="{C4BB7F0C-E68E-4066-A207-C6DCABD1DD7B}"/>
              </a:ext>
            </a:extLst>
          </p:cNvPr>
          <p:cNvSpPr/>
          <p:nvPr/>
        </p:nvSpPr>
        <p:spPr>
          <a:xfrm>
            <a:off x="2101428" y="6168469"/>
            <a:ext cx="1102608" cy="307777"/>
          </a:xfrm>
          <a:prstGeom prst="rect">
            <a:avLst/>
          </a:prstGeom>
          <a:solidFill>
            <a:schemeClr val="accent6">
              <a:lumMod val="75000"/>
            </a:schemeClr>
          </a:solidFill>
        </p:spPr>
        <p:txBody>
          <a:bodyPr wrap="square">
            <a:spAutoFit/>
          </a:bodyPr>
          <a:lstStyle/>
          <a:p>
            <a:r>
              <a:rPr lang="zh-CN" altLang="en-US" sz="1400" dirty="0">
                <a:solidFill>
                  <a:srgbClr val="C00000"/>
                </a:solidFill>
                <a:ea typeface="宋体" panose="02010600030101010101" pitchFamily="2" charset="-122"/>
                <a:cs typeface="Times New Roman" panose="02020603050405020304" pitchFamily="18" charset="0"/>
              </a:rPr>
              <a:t>环境适应性</a:t>
            </a:r>
          </a:p>
        </p:txBody>
      </p:sp>
      <p:sp>
        <p:nvSpPr>
          <p:cNvPr id="37" name="矩形 36">
            <a:extLst>
              <a:ext uri="{FF2B5EF4-FFF2-40B4-BE49-F238E27FC236}">
                <a16:creationId xmlns:a16="http://schemas.microsoft.com/office/drawing/2014/main" id="{DD1B6269-D84D-462F-89FD-0837AA5275D2}"/>
              </a:ext>
            </a:extLst>
          </p:cNvPr>
          <p:cNvSpPr/>
          <p:nvPr/>
        </p:nvSpPr>
        <p:spPr>
          <a:xfrm>
            <a:off x="2104426" y="5868251"/>
            <a:ext cx="1099608" cy="307777"/>
          </a:xfrm>
          <a:prstGeom prst="rect">
            <a:avLst/>
          </a:prstGeom>
          <a:solidFill>
            <a:schemeClr val="accent6">
              <a:lumMod val="60000"/>
              <a:lumOff val="40000"/>
            </a:schemeClr>
          </a:solidFill>
        </p:spPr>
        <p:txBody>
          <a:bodyPr wrap="square">
            <a:spAutoFit/>
          </a:bodyPr>
          <a:lstStyle/>
          <a:p>
            <a:r>
              <a:rPr lang="zh-CN" altLang="en-US" sz="1400" dirty="0">
                <a:solidFill>
                  <a:srgbClr val="C00000"/>
                </a:solidFill>
                <a:ea typeface="宋体" panose="02010600030101010101" pitchFamily="2" charset="-122"/>
                <a:cs typeface="Times New Roman" panose="02020603050405020304" pitchFamily="18" charset="0"/>
              </a:rPr>
              <a:t>电磁兼容性</a:t>
            </a:r>
          </a:p>
        </p:txBody>
      </p:sp>
      <p:sp>
        <p:nvSpPr>
          <p:cNvPr id="4" name="左大括号 3">
            <a:extLst>
              <a:ext uri="{FF2B5EF4-FFF2-40B4-BE49-F238E27FC236}">
                <a16:creationId xmlns:a16="http://schemas.microsoft.com/office/drawing/2014/main" id="{D9CAD110-E970-46E8-9998-73615DB01F1E}"/>
              </a:ext>
            </a:extLst>
          </p:cNvPr>
          <p:cNvSpPr/>
          <p:nvPr/>
        </p:nvSpPr>
        <p:spPr>
          <a:xfrm>
            <a:off x="1691680" y="4509120"/>
            <a:ext cx="337925" cy="18722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818744DF-11AD-434D-B6D6-BF90F03421F9}"/>
              </a:ext>
            </a:extLst>
          </p:cNvPr>
          <p:cNvCxnSpPr>
            <a:cxnSpLocks/>
          </p:cNvCxnSpPr>
          <p:nvPr/>
        </p:nvCxnSpPr>
        <p:spPr>
          <a:xfrm>
            <a:off x="3275856" y="4581128"/>
            <a:ext cx="2160240" cy="541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F305A9F9-447B-4FA8-8209-CDB40812C077}"/>
              </a:ext>
            </a:extLst>
          </p:cNvPr>
          <p:cNvCxnSpPr>
            <a:cxnSpLocks/>
          </p:cNvCxnSpPr>
          <p:nvPr/>
        </p:nvCxnSpPr>
        <p:spPr>
          <a:xfrm>
            <a:off x="3275856" y="4869160"/>
            <a:ext cx="2160240" cy="507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13CB771-8AE8-4A70-89B6-72A442E4BA74}"/>
              </a:ext>
            </a:extLst>
          </p:cNvPr>
          <p:cNvCxnSpPr>
            <a:cxnSpLocks/>
          </p:cNvCxnSpPr>
          <p:nvPr/>
        </p:nvCxnSpPr>
        <p:spPr>
          <a:xfrm flipV="1">
            <a:off x="3275856" y="5614172"/>
            <a:ext cx="2160240" cy="40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697D915-55B2-45C3-85D7-D5B86B2FADCD}"/>
              </a:ext>
            </a:extLst>
          </p:cNvPr>
          <p:cNvCxnSpPr>
            <a:cxnSpLocks/>
          </p:cNvCxnSpPr>
          <p:nvPr/>
        </p:nvCxnSpPr>
        <p:spPr>
          <a:xfrm flipV="1">
            <a:off x="3239852" y="5818156"/>
            <a:ext cx="2232248" cy="517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圆角矩形 1">
            <a:extLst>
              <a:ext uri="{FF2B5EF4-FFF2-40B4-BE49-F238E27FC236}">
                <a16:creationId xmlns:a16="http://schemas.microsoft.com/office/drawing/2014/main" id="{904200C0-0B19-4062-B736-6E48F325EF26}"/>
              </a:ext>
            </a:extLst>
          </p:cNvPr>
          <p:cNvSpPr/>
          <p:nvPr/>
        </p:nvSpPr>
        <p:spPr>
          <a:xfrm>
            <a:off x="5614148" y="4954482"/>
            <a:ext cx="1186727" cy="1068877"/>
          </a:xfrm>
          <a:prstGeom prst="roundRect">
            <a:avLst>
              <a:gd name="adj" fmla="val 8734"/>
            </a:avLst>
          </a:prstGeom>
          <a:solidFill>
            <a:srgbClr val="FFFF00"/>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dirty="0">
                <a:solidFill>
                  <a:srgbClr val="990000"/>
                </a:solidFill>
                <a:latin typeface="+mn-ea"/>
              </a:rPr>
              <a:t>安全防护设计</a:t>
            </a:r>
          </a:p>
        </p:txBody>
      </p:sp>
      <p:sp>
        <p:nvSpPr>
          <p:cNvPr id="39" name="矩形 38">
            <a:extLst>
              <a:ext uri="{FF2B5EF4-FFF2-40B4-BE49-F238E27FC236}">
                <a16:creationId xmlns:a16="http://schemas.microsoft.com/office/drawing/2014/main" id="{30498483-2704-482E-82EC-8757688C40FA}"/>
              </a:ext>
            </a:extLst>
          </p:cNvPr>
          <p:cNvSpPr/>
          <p:nvPr/>
        </p:nvSpPr>
        <p:spPr>
          <a:xfrm>
            <a:off x="4327588" y="5178140"/>
            <a:ext cx="604452" cy="584775"/>
          </a:xfrm>
          <a:prstGeom prst="rect">
            <a:avLst/>
          </a:prstGeom>
        </p:spPr>
        <p:txBody>
          <a:bodyPr wrap="square">
            <a:spAutoFit/>
          </a:bodyPr>
          <a:lstStyle/>
          <a:p>
            <a:r>
              <a:rPr lang="zh-CN" altLang="en-US" sz="1600" dirty="0">
                <a:solidFill>
                  <a:srgbClr val="C00000"/>
                </a:solidFill>
                <a:ea typeface="宋体" panose="02010600030101010101" pitchFamily="2" charset="-122"/>
                <a:cs typeface="Times New Roman" panose="02020603050405020304" pitchFamily="18" charset="0"/>
              </a:rPr>
              <a:t>预防为主</a:t>
            </a:r>
          </a:p>
        </p:txBody>
      </p:sp>
    </p:spTree>
    <p:extLst>
      <p:ext uri="{BB962C8B-B14F-4D97-AF65-F5344CB8AC3E}">
        <p14:creationId xmlns:p14="http://schemas.microsoft.com/office/powerpoint/2010/main" val="4046614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3" y="980728"/>
            <a:ext cx="2376264" cy="461665"/>
          </a:xfrm>
          <a:prstGeom prst="rect">
            <a:avLst/>
          </a:prstGeom>
          <a:solidFill>
            <a:schemeClr val="tx2">
              <a:lumMod val="20000"/>
              <a:lumOff val="80000"/>
            </a:schemeClr>
          </a:solidFill>
          <a:ln>
            <a:noFill/>
          </a:ln>
        </p:spPr>
        <p:txBody>
          <a:bodyPr wrap="square">
            <a:spAutoFit/>
          </a:bodyPr>
          <a:lstStyle/>
          <a:p>
            <a:r>
              <a:rPr lang="zh-CN" altLang="en-US" sz="2400" dirty="0">
                <a:solidFill>
                  <a:srgbClr val="0000FF"/>
                </a:solidFill>
                <a:latin typeface="黑体" pitchFamily="49" charset="-122"/>
                <a:ea typeface="黑体" pitchFamily="49" charset="-122"/>
              </a:rPr>
              <a:t>线性</a:t>
            </a:r>
            <a:r>
              <a:rPr lang="zh-CN" altLang="zh-CN" sz="2400" dirty="0">
                <a:solidFill>
                  <a:srgbClr val="0000FF"/>
                </a:solidFill>
                <a:latin typeface="黑体" pitchFamily="49" charset="-122"/>
                <a:ea typeface="黑体" pitchFamily="49" charset="-122"/>
              </a:rPr>
              <a:t>浪涌抑制器</a:t>
            </a:r>
            <a:endParaRPr lang="zh-CN" altLang="en-US" sz="2400" dirty="0">
              <a:solidFill>
                <a:srgbClr val="0000FF"/>
              </a:solidFill>
              <a:latin typeface="黑体" pitchFamily="49" charset="-122"/>
              <a:ea typeface="黑体" pitchFamily="49" charset="-122"/>
            </a:endParaRPr>
          </a:p>
        </p:txBody>
      </p:sp>
      <p:pic>
        <p:nvPicPr>
          <p:cNvPr id="10" name="图片 9" descr="C:\Users\Administrator\AppData\Local\Temp\enhtmlclip\640(357).jpg">
            <a:extLst>
              <a:ext uri="{FF2B5EF4-FFF2-40B4-BE49-F238E27FC236}">
                <a16:creationId xmlns:a16="http://schemas.microsoft.com/office/drawing/2014/main" id="{F4E86D39-C45D-4229-9316-6B096C1D5A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18170" y="1919307"/>
            <a:ext cx="5274310" cy="2040890"/>
          </a:xfrm>
          <a:prstGeom prst="rect">
            <a:avLst/>
          </a:prstGeom>
          <a:noFill/>
          <a:ln>
            <a:noFill/>
          </a:ln>
        </p:spPr>
      </p:pic>
      <p:sp>
        <p:nvSpPr>
          <p:cNvPr id="3" name="矩形 2">
            <a:extLst>
              <a:ext uri="{FF2B5EF4-FFF2-40B4-BE49-F238E27FC236}">
                <a16:creationId xmlns:a16="http://schemas.microsoft.com/office/drawing/2014/main" id="{CF1BD93B-B2CD-454C-A74A-BA84959FED6D}"/>
              </a:ext>
            </a:extLst>
          </p:cNvPr>
          <p:cNvSpPr/>
          <p:nvPr/>
        </p:nvSpPr>
        <p:spPr>
          <a:xfrm>
            <a:off x="251520" y="1807327"/>
            <a:ext cx="3312368" cy="2264851"/>
          </a:xfrm>
          <a:prstGeom prst="rect">
            <a:avLst/>
          </a:prstGeom>
          <a:solidFill>
            <a:schemeClr val="accent6">
              <a:lumMod val="60000"/>
              <a:lumOff val="40000"/>
            </a:schemeClr>
          </a:solidFill>
        </p:spPr>
        <p:txBody>
          <a:bodyPr wrap="square">
            <a:spAutoFit/>
          </a:bodyPr>
          <a:lstStyle/>
          <a:p>
            <a:pPr>
              <a:lnSpc>
                <a:spcPct val="150000"/>
              </a:lnSpc>
            </a:pPr>
            <a:r>
              <a:rPr lang="en-US" altLang="zh-CN" sz="1600" b="0" kern="0" spc="40" dirty="0">
                <a:solidFill>
                  <a:srgbClr val="0000FF"/>
                </a:solidFill>
              </a:rPr>
              <a:t>    </a:t>
            </a:r>
            <a:r>
              <a:rPr lang="zh-CN" altLang="zh-CN" sz="1600" b="0" kern="0" spc="40" dirty="0">
                <a:solidFill>
                  <a:srgbClr val="0000FF"/>
                </a:solidFill>
              </a:rPr>
              <a:t>浪涌抑制器的保护原理类似于线性稳压器。浪涌抑制器监测输入电压和电流。保护阈值由连接输出端的反馈网络决定。通过调节</a:t>
            </a:r>
            <a:r>
              <a:rPr lang="en-US" altLang="zh-CN" sz="1600" b="0" kern="0" spc="40" dirty="0">
                <a:solidFill>
                  <a:srgbClr val="0000FF"/>
                </a:solidFill>
              </a:rPr>
              <a:t>N</a:t>
            </a:r>
            <a:r>
              <a:rPr lang="zh-CN" altLang="zh-CN" sz="1600" b="0" kern="0" spc="40" dirty="0">
                <a:solidFill>
                  <a:srgbClr val="0000FF"/>
                </a:solidFill>
              </a:rPr>
              <a:t>沟道</a:t>
            </a:r>
            <a:r>
              <a:rPr lang="en-US" altLang="zh-CN" sz="1600" b="0" kern="0" spc="40" dirty="0">
                <a:solidFill>
                  <a:srgbClr val="0000FF"/>
                </a:solidFill>
              </a:rPr>
              <a:t>MOS</a:t>
            </a:r>
            <a:r>
              <a:rPr lang="zh-CN" altLang="zh-CN" sz="1600" b="0" kern="0" spc="40" dirty="0">
                <a:solidFill>
                  <a:srgbClr val="0000FF"/>
                </a:solidFill>
              </a:rPr>
              <a:t>管栅极，从而将</a:t>
            </a:r>
            <a:r>
              <a:rPr lang="en-US" altLang="zh-CN" sz="1600" b="0" kern="0" spc="40" dirty="0">
                <a:solidFill>
                  <a:srgbClr val="0000FF"/>
                </a:solidFill>
              </a:rPr>
              <a:t>MOS</a:t>
            </a:r>
            <a:r>
              <a:rPr lang="zh-CN" altLang="zh-CN" sz="1600" b="0" kern="0" spc="40" dirty="0">
                <a:solidFill>
                  <a:srgbClr val="0000FF"/>
                </a:solidFill>
              </a:rPr>
              <a:t>管输出电压钳制在相应的范围。</a:t>
            </a:r>
            <a:endParaRPr lang="zh-CN" altLang="en-US" sz="1600" b="0" kern="0" spc="40" dirty="0">
              <a:solidFill>
                <a:srgbClr val="0000FF"/>
              </a:solidFill>
            </a:endParaRPr>
          </a:p>
        </p:txBody>
      </p:sp>
      <p:sp>
        <p:nvSpPr>
          <p:cNvPr id="6" name="矩形 5">
            <a:extLst>
              <a:ext uri="{FF2B5EF4-FFF2-40B4-BE49-F238E27FC236}">
                <a16:creationId xmlns:a16="http://schemas.microsoft.com/office/drawing/2014/main" id="{67567F1E-53D8-436B-AE98-FCC63EDFD687}"/>
              </a:ext>
            </a:extLst>
          </p:cNvPr>
          <p:cNvSpPr/>
          <p:nvPr/>
        </p:nvSpPr>
        <p:spPr>
          <a:xfrm>
            <a:off x="251520" y="4178640"/>
            <a:ext cx="8280920" cy="1897314"/>
          </a:xfrm>
          <a:prstGeom prst="rect">
            <a:avLst/>
          </a:prstGeom>
          <a:solidFill>
            <a:schemeClr val="accent3">
              <a:lumMod val="60000"/>
              <a:lumOff val="40000"/>
            </a:schemeClr>
          </a:solidFill>
        </p:spPr>
        <p:txBody>
          <a:bodyPr wrap="square">
            <a:spAutoFit/>
          </a:bodyPr>
          <a:lstStyle/>
          <a:p>
            <a:pPr algn="just">
              <a:lnSpc>
                <a:spcPct val="150000"/>
              </a:lnSpc>
              <a:spcAft>
                <a:spcPts val="0"/>
              </a:spcAft>
            </a:pP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       </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为了保护</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MOS</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管，一般通过一个电容故障定时器（</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TMR</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）来限制</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MOS</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管在高损耗区花费的时间。定时器本质上是一个对地电容器。当发生过电压情况时，内部电流源开始给外部电容充电。一旦这个电容达到一定的阈值电压，关闭</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MOS</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管。对于过流保护，一般通过一个电流检测电阻来监测。当过流情况出现，通过调节</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MOS</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管栅极来保证电流在限制范围之内。</a:t>
            </a:r>
            <a:endParaRPr lang="zh-CN" altLang="en-US" sz="1600" b="0" kern="0" spc="40" dirty="0">
              <a:solidFill>
                <a:schemeClr val="accent2">
                  <a:lumMod val="50000"/>
                </a:schemeClr>
              </a:solidFill>
              <a:latin typeface="等线" panose="02010600030101010101" pitchFamily="2" charset="-122"/>
              <a:ea typeface="黑体" panose="02010609060101010101" pitchFamily="49" charset="-122"/>
            </a:endParaRPr>
          </a:p>
        </p:txBody>
      </p:sp>
    </p:spTree>
    <p:extLst>
      <p:ext uri="{BB962C8B-B14F-4D97-AF65-F5344CB8AC3E}">
        <p14:creationId xmlns:p14="http://schemas.microsoft.com/office/powerpoint/2010/main" val="3650087304"/>
      </p:ext>
    </p:extLst>
  </p:cSld>
  <p:clrMapOvr>
    <a:masterClrMapping/>
  </p:clrMapOvr>
  <p:transition>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3" y="980728"/>
            <a:ext cx="2376264" cy="461665"/>
          </a:xfrm>
          <a:prstGeom prst="rect">
            <a:avLst/>
          </a:prstGeom>
          <a:solidFill>
            <a:schemeClr val="tx2">
              <a:lumMod val="20000"/>
              <a:lumOff val="80000"/>
            </a:schemeClr>
          </a:solidFill>
          <a:ln>
            <a:noFill/>
          </a:ln>
        </p:spPr>
        <p:txBody>
          <a:bodyPr wrap="square">
            <a:spAutoFit/>
          </a:bodyPr>
          <a:lstStyle/>
          <a:p>
            <a:r>
              <a:rPr lang="zh-CN" altLang="en-US" sz="2400" dirty="0">
                <a:solidFill>
                  <a:srgbClr val="0000FF"/>
                </a:solidFill>
                <a:latin typeface="黑体" pitchFamily="49" charset="-122"/>
                <a:ea typeface="黑体" pitchFamily="49" charset="-122"/>
              </a:rPr>
              <a:t>开关</a:t>
            </a:r>
            <a:r>
              <a:rPr lang="zh-CN" altLang="zh-CN" sz="2400" dirty="0">
                <a:solidFill>
                  <a:srgbClr val="0000FF"/>
                </a:solidFill>
                <a:latin typeface="黑体" pitchFamily="49" charset="-122"/>
                <a:ea typeface="黑体" pitchFamily="49" charset="-122"/>
              </a:rPr>
              <a:t>浪涌抑制器</a:t>
            </a:r>
            <a:endParaRPr lang="zh-CN" altLang="en-US" sz="2400" dirty="0">
              <a:solidFill>
                <a:srgbClr val="0000FF"/>
              </a:solidFill>
              <a:latin typeface="黑体" pitchFamily="49" charset="-122"/>
              <a:ea typeface="黑体" pitchFamily="49" charset="-122"/>
            </a:endParaRPr>
          </a:p>
        </p:txBody>
      </p:sp>
      <p:sp>
        <p:nvSpPr>
          <p:cNvPr id="4" name="矩形 3">
            <a:extLst>
              <a:ext uri="{FF2B5EF4-FFF2-40B4-BE49-F238E27FC236}">
                <a16:creationId xmlns:a16="http://schemas.microsoft.com/office/drawing/2014/main" id="{9E998331-2005-4ED2-8620-10FF72CFCE91}"/>
              </a:ext>
            </a:extLst>
          </p:cNvPr>
          <p:cNvSpPr/>
          <p:nvPr/>
        </p:nvSpPr>
        <p:spPr>
          <a:xfrm>
            <a:off x="251520" y="1802929"/>
            <a:ext cx="3366650" cy="2634183"/>
          </a:xfrm>
          <a:prstGeom prst="rect">
            <a:avLst/>
          </a:prstGeom>
          <a:solidFill>
            <a:schemeClr val="accent6">
              <a:lumMod val="60000"/>
              <a:lumOff val="40000"/>
            </a:schemeClr>
          </a:solidFill>
        </p:spPr>
        <p:txBody>
          <a:bodyPr wrap="square">
            <a:spAutoFit/>
          </a:bodyPr>
          <a:lstStyle/>
          <a:p>
            <a:pPr>
              <a:lnSpc>
                <a:spcPct val="150000"/>
              </a:lnSpc>
            </a:pPr>
            <a:r>
              <a:rPr lang="en-US" altLang="zh-CN" sz="1600" b="0" kern="0" spc="40" dirty="0">
                <a:solidFill>
                  <a:srgbClr val="0000FF"/>
                </a:solidFill>
              </a:rPr>
              <a:t>     </a:t>
            </a:r>
            <a:r>
              <a:rPr lang="zh-CN" altLang="zh-CN" sz="1600" b="0" kern="0" spc="40" dirty="0">
                <a:solidFill>
                  <a:srgbClr val="0000FF"/>
                </a:solidFill>
              </a:rPr>
              <a:t>对于高功率应用，开关浪涌抑制器是一个不错的选择。其原理与开关电源、</a:t>
            </a:r>
            <a:r>
              <a:rPr lang="en-US" altLang="zh-CN" sz="1600" b="0" kern="0" spc="40" dirty="0">
                <a:solidFill>
                  <a:srgbClr val="0000FF"/>
                </a:solidFill>
              </a:rPr>
              <a:t>DC-DC</a:t>
            </a:r>
            <a:r>
              <a:rPr lang="zh-CN" altLang="zh-CN" sz="1600" b="0" kern="0" spc="40" dirty="0">
                <a:solidFill>
                  <a:srgbClr val="0000FF"/>
                </a:solidFill>
              </a:rPr>
              <a:t>转换器类似。阈值由输出端的反馈网络决定，通过调节</a:t>
            </a:r>
            <a:r>
              <a:rPr lang="en-US" altLang="zh-CN" sz="1600" b="0" kern="0" spc="40" dirty="0">
                <a:solidFill>
                  <a:srgbClr val="0000FF"/>
                </a:solidFill>
              </a:rPr>
              <a:t>N</a:t>
            </a:r>
            <a:r>
              <a:rPr lang="zh-CN" altLang="zh-CN" sz="1600" b="0" kern="0" spc="40" dirty="0">
                <a:solidFill>
                  <a:srgbClr val="0000FF"/>
                </a:solidFill>
              </a:rPr>
              <a:t>沟道</a:t>
            </a:r>
            <a:r>
              <a:rPr lang="en-US" altLang="zh-CN" sz="1600" b="0" kern="0" spc="40" dirty="0">
                <a:solidFill>
                  <a:srgbClr val="0000FF"/>
                </a:solidFill>
              </a:rPr>
              <a:t>MOS</a:t>
            </a:r>
            <a:r>
              <a:rPr lang="zh-CN" altLang="zh-CN" sz="1600" b="0" kern="0" spc="40" dirty="0">
                <a:solidFill>
                  <a:srgbClr val="0000FF"/>
                </a:solidFill>
              </a:rPr>
              <a:t>管栅极，将</a:t>
            </a:r>
            <a:r>
              <a:rPr lang="en-US" altLang="zh-CN" sz="1600" b="0" kern="0" spc="40" dirty="0">
                <a:solidFill>
                  <a:srgbClr val="0000FF"/>
                </a:solidFill>
              </a:rPr>
              <a:t>MOS</a:t>
            </a:r>
            <a:r>
              <a:rPr lang="zh-CN" altLang="zh-CN" sz="1600" b="0" kern="0" spc="40" dirty="0">
                <a:solidFill>
                  <a:srgbClr val="0000FF"/>
                </a:solidFill>
              </a:rPr>
              <a:t>管的输出电压钳制在电阻分压器设置的电平。</a:t>
            </a:r>
            <a:endParaRPr lang="zh-CN" altLang="en-US" sz="1600" b="0" kern="0" spc="40" dirty="0">
              <a:solidFill>
                <a:srgbClr val="0000FF"/>
              </a:solidFill>
            </a:endParaRPr>
          </a:p>
        </p:txBody>
      </p:sp>
      <p:pic>
        <p:nvPicPr>
          <p:cNvPr id="9" name="图片 8" descr="C:\Users\Administrator\AppData\Local\Temp\enhtmlclip\640(221).png">
            <a:extLst>
              <a:ext uri="{FF2B5EF4-FFF2-40B4-BE49-F238E27FC236}">
                <a16:creationId xmlns:a16="http://schemas.microsoft.com/office/drawing/2014/main" id="{28F0D915-45C5-466B-A436-C572D3EC734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31278" y="2044597"/>
            <a:ext cx="5274310" cy="2143125"/>
          </a:xfrm>
          <a:prstGeom prst="rect">
            <a:avLst/>
          </a:prstGeom>
          <a:noFill/>
          <a:ln>
            <a:noFill/>
          </a:ln>
        </p:spPr>
      </p:pic>
      <p:sp>
        <p:nvSpPr>
          <p:cNvPr id="8" name="矩形 7">
            <a:extLst>
              <a:ext uri="{FF2B5EF4-FFF2-40B4-BE49-F238E27FC236}">
                <a16:creationId xmlns:a16="http://schemas.microsoft.com/office/drawing/2014/main" id="{0C1F4A51-0353-49A9-8DA3-EC1F5E2FB800}"/>
              </a:ext>
            </a:extLst>
          </p:cNvPr>
          <p:cNvSpPr/>
          <p:nvPr/>
        </p:nvSpPr>
        <p:spPr>
          <a:xfrm>
            <a:off x="251520" y="4437112"/>
            <a:ext cx="7848872" cy="1158651"/>
          </a:xfrm>
          <a:prstGeom prst="rect">
            <a:avLst/>
          </a:prstGeom>
          <a:solidFill>
            <a:schemeClr val="accent3">
              <a:lumMod val="60000"/>
              <a:lumOff val="40000"/>
            </a:schemeClr>
          </a:solidFill>
        </p:spPr>
        <p:txBody>
          <a:bodyPr wrap="square">
            <a:spAutoFit/>
          </a:bodyPr>
          <a:lstStyle/>
          <a:p>
            <a:pPr algn="just">
              <a:lnSpc>
                <a:spcPct val="150000"/>
              </a:lnSpc>
              <a:spcAft>
                <a:spcPts val="0"/>
              </a:spcAft>
            </a:pP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     </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与线性浪涌抑制器一样，它也用一个故障定时器（</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TMR</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），来保护</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MOS</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管。上图的绿线是电容上的累积电压，我们可以看到，这个电压随着浪涌的出现开始累积，直至浪涌结束开始释放。</a:t>
            </a:r>
            <a:endParaRPr lang="zh-CN" altLang="en-US" sz="1600" b="0" kern="0" spc="40" dirty="0">
              <a:solidFill>
                <a:schemeClr val="accent2">
                  <a:lumMod val="50000"/>
                </a:schemeClr>
              </a:solidFill>
              <a:latin typeface="等线" panose="02010600030101010101" pitchFamily="2" charset="-122"/>
              <a:ea typeface="黑体" panose="02010609060101010101" pitchFamily="49" charset="-122"/>
            </a:endParaRPr>
          </a:p>
        </p:txBody>
      </p:sp>
    </p:spTree>
    <p:extLst>
      <p:ext uri="{BB962C8B-B14F-4D97-AF65-F5344CB8AC3E}">
        <p14:creationId xmlns:p14="http://schemas.microsoft.com/office/powerpoint/2010/main" val="1010000826"/>
      </p:ext>
    </p:extLst>
  </p:cSld>
  <p:clrMapOvr>
    <a:masterClrMapping/>
  </p:clrMapOvr>
  <p:transition>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2" y="980728"/>
            <a:ext cx="2952327" cy="461665"/>
          </a:xfrm>
          <a:prstGeom prst="rect">
            <a:avLst/>
          </a:prstGeom>
          <a:solidFill>
            <a:schemeClr val="tx2">
              <a:lumMod val="20000"/>
              <a:lumOff val="80000"/>
            </a:schemeClr>
          </a:solidFill>
          <a:ln>
            <a:noFill/>
          </a:ln>
        </p:spPr>
        <p:txBody>
          <a:bodyPr wrap="square">
            <a:spAutoFit/>
          </a:bodyPr>
          <a:lstStyle/>
          <a:p>
            <a:r>
              <a:rPr lang="zh-CN" altLang="en-US" sz="2400" dirty="0">
                <a:solidFill>
                  <a:srgbClr val="0000FF"/>
                </a:solidFill>
                <a:latin typeface="黑体" pitchFamily="49" charset="-122"/>
                <a:ea typeface="黑体" pitchFamily="49" charset="-122"/>
              </a:rPr>
              <a:t>门限电压</a:t>
            </a:r>
            <a:r>
              <a:rPr lang="zh-CN" altLang="zh-CN" sz="2400" dirty="0">
                <a:solidFill>
                  <a:srgbClr val="0000FF"/>
                </a:solidFill>
                <a:latin typeface="黑体" pitchFamily="49" charset="-122"/>
                <a:ea typeface="黑体" pitchFamily="49" charset="-122"/>
              </a:rPr>
              <a:t>浪涌抑制器</a:t>
            </a:r>
            <a:endParaRPr lang="zh-CN" altLang="en-US" sz="2400" dirty="0">
              <a:solidFill>
                <a:srgbClr val="0000FF"/>
              </a:solidFill>
              <a:latin typeface="黑体" pitchFamily="49" charset="-122"/>
              <a:ea typeface="黑体" pitchFamily="49" charset="-122"/>
            </a:endParaRPr>
          </a:p>
        </p:txBody>
      </p:sp>
      <p:pic>
        <p:nvPicPr>
          <p:cNvPr id="7" name="图片 6" descr="C:\Users\Administrator\AppData\Local\Temp\enhtmlclip\640(222).png">
            <a:extLst>
              <a:ext uri="{FF2B5EF4-FFF2-40B4-BE49-F238E27FC236}">
                <a16:creationId xmlns:a16="http://schemas.microsoft.com/office/drawing/2014/main" id="{E5D41F2A-B57B-4FAE-8C7E-7F4E4ADB36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91879" y="2200194"/>
            <a:ext cx="5274310" cy="2238375"/>
          </a:xfrm>
          <a:prstGeom prst="rect">
            <a:avLst/>
          </a:prstGeom>
          <a:noFill/>
          <a:ln>
            <a:noFill/>
          </a:ln>
        </p:spPr>
      </p:pic>
      <p:sp>
        <p:nvSpPr>
          <p:cNvPr id="3" name="矩形 2">
            <a:extLst>
              <a:ext uri="{FF2B5EF4-FFF2-40B4-BE49-F238E27FC236}">
                <a16:creationId xmlns:a16="http://schemas.microsoft.com/office/drawing/2014/main" id="{EAD19BC8-A154-4684-9BA2-B90D75EA9B28}"/>
              </a:ext>
            </a:extLst>
          </p:cNvPr>
          <p:cNvSpPr/>
          <p:nvPr/>
        </p:nvSpPr>
        <p:spPr>
          <a:xfrm>
            <a:off x="539552" y="1758905"/>
            <a:ext cx="2952327" cy="3003515"/>
          </a:xfrm>
          <a:prstGeom prst="rect">
            <a:avLst/>
          </a:prstGeom>
          <a:solidFill>
            <a:schemeClr val="accent6">
              <a:lumMod val="60000"/>
              <a:lumOff val="40000"/>
            </a:schemeClr>
          </a:solidFill>
        </p:spPr>
        <p:txBody>
          <a:bodyPr wrap="square">
            <a:spAutoFit/>
          </a:bodyPr>
          <a:lstStyle/>
          <a:p>
            <a:pPr>
              <a:lnSpc>
                <a:spcPct val="150000"/>
              </a:lnSpc>
            </a:pPr>
            <a:r>
              <a:rPr lang="zh-CN" altLang="zh-CN" sz="1600" b="0" kern="0" spc="40" dirty="0">
                <a:solidFill>
                  <a:srgbClr val="0000FF"/>
                </a:solidFill>
              </a:rPr>
              <a:t>这种浪涌抑制器的阈值，不由输入电压与反馈网络决定。而是通过设置内部钳位电压（也可以外加一个肖特基二极管来设置钳位电压），来限制住</a:t>
            </a:r>
            <a:r>
              <a:rPr lang="en-US" altLang="zh-CN" sz="1600" b="0" kern="0" spc="40" dirty="0">
                <a:solidFill>
                  <a:srgbClr val="0000FF"/>
                </a:solidFill>
              </a:rPr>
              <a:t>MOS</a:t>
            </a:r>
            <a:r>
              <a:rPr lang="zh-CN" altLang="zh-CN" sz="1600" b="0" kern="0" spc="40" dirty="0">
                <a:solidFill>
                  <a:srgbClr val="0000FF"/>
                </a:solidFill>
              </a:rPr>
              <a:t>管栅极电压。而</a:t>
            </a:r>
            <a:r>
              <a:rPr lang="en-US" altLang="zh-CN" sz="1600" b="0" kern="0" spc="40" dirty="0">
                <a:solidFill>
                  <a:srgbClr val="0000FF"/>
                </a:solidFill>
              </a:rPr>
              <a:t>MOS</a:t>
            </a:r>
            <a:r>
              <a:rPr lang="zh-CN" altLang="zh-CN" sz="1600" b="0" kern="0" spc="40" dirty="0">
                <a:solidFill>
                  <a:srgbClr val="0000FF"/>
                </a:solidFill>
              </a:rPr>
              <a:t>管的阈值电压决定输出电压极限。</a:t>
            </a:r>
            <a:endParaRPr lang="zh-CN" altLang="en-US" sz="1600" b="0" kern="0" spc="40" dirty="0">
              <a:solidFill>
                <a:srgbClr val="0000FF"/>
              </a:solidFill>
            </a:endParaRPr>
          </a:p>
        </p:txBody>
      </p:sp>
      <p:sp>
        <p:nvSpPr>
          <p:cNvPr id="10" name="矩形 9">
            <a:extLst>
              <a:ext uri="{FF2B5EF4-FFF2-40B4-BE49-F238E27FC236}">
                <a16:creationId xmlns:a16="http://schemas.microsoft.com/office/drawing/2014/main" id="{3565AD52-D7FD-4DF5-AE61-D895264B52AA}"/>
              </a:ext>
            </a:extLst>
          </p:cNvPr>
          <p:cNvSpPr/>
          <p:nvPr/>
        </p:nvSpPr>
        <p:spPr>
          <a:xfrm>
            <a:off x="3491879" y="4755081"/>
            <a:ext cx="5231101" cy="789319"/>
          </a:xfrm>
          <a:prstGeom prst="rect">
            <a:avLst/>
          </a:prstGeom>
          <a:solidFill>
            <a:schemeClr val="accent3">
              <a:lumMod val="60000"/>
              <a:lumOff val="40000"/>
            </a:schemeClr>
          </a:solidFill>
        </p:spPr>
        <p:txBody>
          <a:bodyPr wrap="square">
            <a:spAutoFit/>
          </a:bodyPr>
          <a:lstStyle/>
          <a:p>
            <a:pPr algn="just">
              <a:lnSpc>
                <a:spcPct val="150000"/>
              </a:lnSpc>
              <a:spcAft>
                <a:spcPts val="0"/>
              </a:spcAft>
            </a:pP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例如，使用内部</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31.5V</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的栅极钳位和</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5V</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的</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MOS</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管阈值电压，输出电压被限制为</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26.5V</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a:t>
            </a:r>
            <a:endParaRPr lang="zh-CN" altLang="en-US" sz="1600" b="0" kern="0" spc="40" dirty="0">
              <a:solidFill>
                <a:schemeClr val="accent2">
                  <a:lumMod val="50000"/>
                </a:schemeClr>
              </a:solidFill>
              <a:latin typeface="等线" panose="02010600030101010101" pitchFamily="2" charset="-122"/>
              <a:ea typeface="黑体" panose="02010609060101010101" pitchFamily="49" charset="-122"/>
            </a:endParaRPr>
          </a:p>
        </p:txBody>
      </p:sp>
    </p:spTree>
    <p:extLst>
      <p:ext uri="{BB962C8B-B14F-4D97-AF65-F5344CB8AC3E}">
        <p14:creationId xmlns:p14="http://schemas.microsoft.com/office/powerpoint/2010/main" val="1799451395"/>
      </p:ext>
    </p:extLst>
  </p:cSld>
  <p:clrMapOvr>
    <a:masterClrMapping/>
  </p:clrMapOvr>
  <p:transition>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2" y="980728"/>
            <a:ext cx="3600400" cy="461665"/>
          </a:xfrm>
          <a:prstGeom prst="rect">
            <a:avLst/>
          </a:prstGeom>
          <a:solidFill>
            <a:schemeClr val="tx2">
              <a:lumMod val="20000"/>
              <a:lumOff val="80000"/>
            </a:schemeClr>
          </a:solidFill>
          <a:ln>
            <a:noFill/>
          </a:ln>
        </p:spPr>
        <p:txBody>
          <a:bodyPr wrap="square">
            <a:spAutoFit/>
          </a:bodyPr>
          <a:lstStyle/>
          <a:p>
            <a:r>
              <a:rPr lang="zh-CN" altLang="en-US" sz="2400" dirty="0">
                <a:solidFill>
                  <a:srgbClr val="0000FF"/>
                </a:solidFill>
                <a:latin typeface="黑体" pitchFamily="49" charset="-122"/>
                <a:ea typeface="黑体" pitchFamily="49" charset="-122"/>
              </a:rPr>
              <a:t>保护控制</a:t>
            </a:r>
            <a:r>
              <a:rPr lang="zh-CN" altLang="zh-CN" sz="2400" dirty="0">
                <a:solidFill>
                  <a:srgbClr val="0000FF"/>
                </a:solidFill>
                <a:latin typeface="黑体" pitchFamily="49" charset="-122"/>
                <a:ea typeface="黑体" pitchFamily="49" charset="-122"/>
              </a:rPr>
              <a:t>器</a:t>
            </a:r>
            <a:r>
              <a:rPr lang="zh-CN" altLang="en-US" sz="2400" dirty="0">
                <a:solidFill>
                  <a:srgbClr val="0000FF"/>
                </a:solidFill>
                <a:latin typeface="黑体" pitchFamily="49" charset="-122"/>
                <a:ea typeface="黑体" pitchFamily="49" charset="-122"/>
              </a:rPr>
              <a:t>（输出断开）</a:t>
            </a:r>
          </a:p>
        </p:txBody>
      </p:sp>
      <p:pic>
        <p:nvPicPr>
          <p:cNvPr id="8" name="图片 7" descr="C:\Users\Administrator\AppData\Local\Temp\enhtmlclip\640(223).png">
            <a:extLst>
              <a:ext uri="{FF2B5EF4-FFF2-40B4-BE49-F238E27FC236}">
                <a16:creationId xmlns:a16="http://schemas.microsoft.com/office/drawing/2014/main" id="{CD4840D7-84FA-4735-8BAD-CDA290B79A5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925295"/>
            <a:ext cx="5274310" cy="2209165"/>
          </a:xfrm>
          <a:prstGeom prst="rect">
            <a:avLst/>
          </a:prstGeom>
          <a:noFill/>
          <a:ln>
            <a:noFill/>
          </a:ln>
        </p:spPr>
      </p:pic>
      <p:sp>
        <p:nvSpPr>
          <p:cNvPr id="4" name="矩形 3">
            <a:extLst>
              <a:ext uri="{FF2B5EF4-FFF2-40B4-BE49-F238E27FC236}">
                <a16:creationId xmlns:a16="http://schemas.microsoft.com/office/drawing/2014/main" id="{F65DB3F5-27D5-4A98-94EE-A18E74528979}"/>
              </a:ext>
            </a:extLst>
          </p:cNvPr>
          <p:cNvSpPr/>
          <p:nvPr/>
        </p:nvSpPr>
        <p:spPr>
          <a:xfrm>
            <a:off x="539552" y="1697383"/>
            <a:ext cx="2880319" cy="3003515"/>
          </a:xfrm>
          <a:prstGeom prst="rect">
            <a:avLst/>
          </a:prstGeom>
          <a:solidFill>
            <a:schemeClr val="accent6">
              <a:lumMod val="60000"/>
              <a:lumOff val="40000"/>
            </a:schemeClr>
          </a:solidFill>
        </p:spPr>
        <p:txBody>
          <a:bodyPr wrap="square">
            <a:spAutoFit/>
          </a:bodyPr>
          <a:lstStyle/>
          <a:p>
            <a:pPr>
              <a:lnSpc>
                <a:spcPct val="150000"/>
              </a:lnSpc>
            </a:pPr>
            <a:r>
              <a:rPr lang="en-US" altLang="zh-CN" sz="1600" b="0" kern="0" spc="40" dirty="0">
                <a:solidFill>
                  <a:srgbClr val="0000FF"/>
                </a:solidFill>
              </a:rPr>
              <a:t>     </a:t>
            </a:r>
            <a:r>
              <a:rPr lang="zh-CN" altLang="zh-CN" sz="1600" b="0" kern="0" spc="40" dirty="0">
                <a:solidFill>
                  <a:srgbClr val="0000FF"/>
                </a:solidFill>
              </a:rPr>
              <a:t>与浪涌抑制器一样，监测过输入电压和电流的情况，但他不是钳制或调节输出，而是立即断开输出以保护下游电子设备。这种简单的保护电路可以有一个非常紧凑的封装，适合电池供电，便携式设备等应用领域。</a:t>
            </a:r>
            <a:endParaRPr lang="zh-CN" altLang="en-US" sz="1600" b="0" kern="0" spc="40" dirty="0">
              <a:solidFill>
                <a:srgbClr val="0000FF"/>
              </a:solidFill>
            </a:endParaRPr>
          </a:p>
        </p:txBody>
      </p:sp>
      <p:sp>
        <p:nvSpPr>
          <p:cNvPr id="9" name="矩形 8">
            <a:extLst>
              <a:ext uri="{FF2B5EF4-FFF2-40B4-BE49-F238E27FC236}">
                <a16:creationId xmlns:a16="http://schemas.microsoft.com/office/drawing/2014/main" id="{5FEDDE15-3A1A-4B5A-AD5C-974C7487FCF8}"/>
              </a:ext>
            </a:extLst>
          </p:cNvPr>
          <p:cNvSpPr/>
          <p:nvPr/>
        </p:nvSpPr>
        <p:spPr>
          <a:xfrm>
            <a:off x="539552" y="4700898"/>
            <a:ext cx="8298646" cy="1527982"/>
          </a:xfrm>
          <a:prstGeom prst="rect">
            <a:avLst/>
          </a:prstGeom>
          <a:solidFill>
            <a:schemeClr val="accent3">
              <a:lumMod val="60000"/>
              <a:lumOff val="40000"/>
            </a:schemeClr>
          </a:solidFill>
        </p:spPr>
        <p:txBody>
          <a:bodyPr wrap="square">
            <a:spAutoFit/>
          </a:bodyPr>
          <a:lstStyle/>
          <a:p>
            <a:pPr algn="just">
              <a:lnSpc>
                <a:spcPct val="150000"/>
              </a:lnSpc>
              <a:spcAft>
                <a:spcPts val="0"/>
              </a:spcAft>
            </a:pP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      </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保护控制器通过分压电阻来监测输入电压，形成一个从</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UV</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到</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OV</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地电压窗口。当输入电压超出电压窗口范围，马上通过</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MOS</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管断开输出。该方案使用背靠背</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MOS</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管，可以有效防止电压地反向输入。输出端的电流检测电阻，通过持续监测正向电流来实现过电流保护功能。</a:t>
            </a:r>
            <a:endParaRPr lang="zh-CN" altLang="en-US" sz="1600" b="0" kern="0" spc="40" dirty="0">
              <a:solidFill>
                <a:schemeClr val="accent2">
                  <a:lumMod val="50000"/>
                </a:schemeClr>
              </a:solidFill>
              <a:latin typeface="等线" panose="02010600030101010101" pitchFamily="2" charset="-122"/>
              <a:ea typeface="黑体" panose="02010609060101010101" pitchFamily="49" charset="-122"/>
            </a:endParaRPr>
          </a:p>
        </p:txBody>
      </p:sp>
    </p:spTree>
    <p:extLst>
      <p:ext uri="{BB962C8B-B14F-4D97-AF65-F5344CB8AC3E}">
        <p14:creationId xmlns:p14="http://schemas.microsoft.com/office/powerpoint/2010/main" val="2993383965"/>
      </p:ext>
    </p:extLst>
  </p:cSld>
  <p:clrMapOvr>
    <a:masterClrMapping/>
  </p:clrMapOvr>
  <p:transition>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2" y="980728"/>
            <a:ext cx="1728192" cy="461665"/>
          </a:xfrm>
          <a:prstGeom prst="rect">
            <a:avLst/>
          </a:prstGeom>
          <a:solidFill>
            <a:schemeClr val="tx2">
              <a:lumMod val="20000"/>
              <a:lumOff val="80000"/>
            </a:schemeClr>
          </a:solidFill>
          <a:ln>
            <a:noFill/>
          </a:ln>
        </p:spPr>
        <p:txBody>
          <a:bodyPr wrap="square">
            <a:spAutoFit/>
          </a:bodyPr>
          <a:lstStyle/>
          <a:p>
            <a:r>
              <a:rPr lang="zh-CN" altLang="en-US" sz="2400" dirty="0">
                <a:solidFill>
                  <a:srgbClr val="0000FF"/>
                </a:solidFill>
                <a:latin typeface="黑体" pitchFamily="49" charset="-122"/>
                <a:ea typeface="黑体" pitchFamily="49" charset="-122"/>
              </a:rPr>
              <a:t>防反接电路</a:t>
            </a:r>
          </a:p>
        </p:txBody>
      </p:sp>
      <p:pic>
        <p:nvPicPr>
          <p:cNvPr id="7" name="图片 6" descr="C:\Users\Administrator\AppData\Local\Temp\enhtmlclip\640(165).png">
            <a:extLst>
              <a:ext uri="{FF2B5EF4-FFF2-40B4-BE49-F238E27FC236}">
                <a16:creationId xmlns:a16="http://schemas.microsoft.com/office/drawing/2014/main" id="{554B74FE-C0B4-456B-A3DA-82574AF916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7356" y="1556792"/>
            <a:ext cx="3314065" cy="1448435"/>
          </a:xfrm>
          <a:prstGeom prst="rect">
            <a:avLst/>
          </a:prstGeom>
          <a:noFill/>
          <a:ln>
            <a:noFill/>
          </a:ln>
        </p:spPr>
      </p:pic>
      <p:sp>
        <p:nvSpPr>
          <p:cNvPr id="3" name="矩形 2">
            <a:extLst>
              <a:ext uri="{FF2B5EF4-FFF2-40B4-BE49-F238E27FC236}">
                <a16:creationId xmlns:a16="http://schemas.microsoft.com/office/drawing/2014/main" id="{EE995452-A87F-4C00-AE41-6DB33EA84D3D}"/>
              </a:ext>
            </a:extLst>
          </p:cNvPr>
          <p:cNvSpPr/>
          <p:nvPr/>
        </p:nvSpPr>
        <p:spPr>
          <a:xfrm>
            <a:off x="3995936" y="1621504"/>
            <a:ext cx="4572000" cy="871392"/>
          </a:xfrm>
          <a:prstGeom prst="rect">
            <a:avLst/>
          </a:prstGeom>
          <a:solidFill>
            <a:schemeClr val="accent4">
              <a:lumMod val="20000"/>
              <a:lumOff val="80000"/>
            </a:schemeClr>
          </a:solidFill>
        </p:spPr>
        <p:txBody>
          <a:bodyPr>
            <a:spAutoFit/>
          </a:bodyPr>
          <a:lstStyle/>
          <a:p>
            <a:pPr>
              <a:lnSpc>
                <a:spcPct val="150000"/>
              </a:lnSpc>
            </a:pPr>
            <a:r>
              <a:rPr lang="zh-CN" altLang="zh-CN" sz="1800" kern="0" spc="40" dirty="0">
                <a:solidFill>
                  <a:srgbClr val="FF0000"/>
                </a:solidFill>
                <a:latin typeface="Arial" panose="020B0604020202020204" pitchFamily="34" charset="0"/>
                <a:ea typeface="宋体" panose="02010600030101010101" pitchFamily="2" charset="-122"/>
                <a:cs typeface="Arial" panose="020B0604020202020204" pitchFamily="34" charset="0"/>
              </a:rPr>
              <a:t>优点：</a:t>
            </a:r>
            <a:r>
              <a:rPr lang="zh-CN" altLang="zh-CN" sz="1800" kern="0" spc="40" dirty="0">
                <a:solidFill>
                  <a:srgbClr val="3DA742"/>
                </a:solidFill>
                <a:latin typeface="Arial" panose="020B0604020202020204" pitchFamily="34" charset="0"/>
                <a:ea typeface="宋体" panose="02010600030101010101" pitchFamily="2" charset="-122"/>
                <a:cs typeface="Arial" panose="020B0604020202020204" pitchFamily="34" charset="0"/>
              </a:rPr>
              <a:t>电路简单，成本较低</a:t>
            </a:r>
            <a:r>
              <a:rPr lang="zh-CN" altLang="zh-CN" sz="1800" kern="0" spc="40" dirty="0">
                <a:solidFill>
                  <a:srgbClr val="595959"/>
                </a:solidFill>
                <a:latin typeface="Arial" panose="020B0604020202020204" pitchFamily="34" charset="0"/>
                <a:ea typeface="宋体" panose="02010600030101010101" pitchFamily="2" charset="-122"/>
                <a:cs typeface="Arial" panose="020B0604020202020204" pitchFamily="34" charset="0"/>
              </a:rPr>
              <a:t>。适用于小电流，对成本要求比较严的产品。</a:t>
            </a:r>
            <a:endParaRPr lang="zh-CN" altLang="en-US" sz="1800" dirty="0"/>
          </a:p>
        </p:txBody>
      </p:sp>
      <p:sp>
        <p:nvSpPr>
          <p:cNvPr id="10" name="矩形 9">
            <a:extLst>
              <a:ext uri="{FF2B5EF4-FFF2-40B4-BE49-F238E27FC236}">
                <a16:creationId xmlns:a16="http://schemas.microsoft.com/office/drawing/2014/main" id="{8DF90199-D01D-4887-981F-DF22A8DE9357}"/>
              </a:ext>
            </a:extLst>
          </p:cNvPr>
          <p:cNvSpPr/>
          <p:nvPr/>
        </p:nvSpPr>
        <p:spPr>
          <a:xfrm>
            <a:off x="3995936" y="2492896"/>
            <a:ext cx="4572000" cy="3364383"/>
          </a:xfrm>
          <a:prstGeom prst="rect">
            <a:avLst/>
          </a:prstGeom>
          <a:solidFill>
            <a:schemeClr val="bg2">
              <a:lumMod val="90000"/>
            </a:schemeClr>
          </a:solidFill>
        </p:spPr>
        <p:txBody>
          <a:bodyPr>
            <a:spAutoFit/>
          </a:bodyPr>
          <a:lstStyle/>
          <a:p>
            <a:pPr>
              <a:lnSpc>
                <a:spcPct val="150000"/>
              </a:lnSpc>
            </a:pPr>
            <a:r>
              <a:rPr lang="zh-CN" altLang="zh-CN" sz="1800" kern="0" spc="40" dirty="0">
                <a:solidFill>
                  <a:srgbClr val="FF0000"/>
                </a:solidFill>
                <a:latin typeface="Arial" panose="020B0604020202020204" pitchFamily="34" charset="0"/>
                <a:ea typeface="宋体" panose="02010600030101010101" pitchFamily="2" charset="-122"/>
                <a:cs typeface="Arial" panose="020B0604020202020204" pitchFamily="34" charset="0"/>
              </a:rPr>
              <a:t>缺点：</a:t>
            </a:r>
            <a:r>
              <a:rPr lang="zh-CN" altLang="zh-CN" sz="1800" kern="0" spc="40" dirty="0">
                <a:solidFill>
                  <a:srgbClr val="595959"/>
                </a:solidFill>
                <a:latin typeface="Arial" panose="020B0604020202020204" pitchFamily="34" charset="0"/>
                <a:ea typeface="宋体" panose="02010600030101010101" pitchFamily="2" charset="-122"/>
                <a:cs typeface="Arial" panose="020B0604020202020204" pitchFamily="34" charset="0"/>
              </a:rPr>
              <a:t>由于二极管的</a:t>
            </a:r>
            <a:r>
              <a:rPr lang="en-US" altLang="zh-CN" sz="1800" kern="0" spc="40" dirty="0">
                <a:solidFill>
                  <a:srgbClr val="595959"/>
                </a:solidFill>
                <a:latin typeface="Arial" panose="020B0604020202020204" pitchFamily="34" charset="0"/>
                <a:ea typeface="宋体" panose="02010600030101010101" pitchFamily="2" charset="-122"/>
              </a:rPr>
              <a:t>PN</a:t>
            </a:r>
            <a:r>
              <a:rPr lang="zh-CN" altLang="zh-CN" sz="1800" kern="0" spc="40" dirty="0">
                <a:solidFill>
                  <a:srgbClr val="595959"/>
                </a:solidFill>
                <a:latin typeface="Arial" panose="020B0604020202020204" pitchFamily="34" charset="0"/>
                <a:ea typeface="宋体" panose="02010600030101010101" pitchFamily="2" charset="-122"/>
                <a:cs typeface="Arial" panose="020B0604020202020204" pitchFamily="34" charset="0"/>
              </a:rPr>
              <a:t>结在导通时，存在一个压降，一般在</a:t>
            </a:r>
            <a:r>
              <a:rPr lang="en-US" altLang="zh-CN" sz="1800" kern="0" spc="40" dirty="0">
                <a:solidFill>
                  <a:srgbClr val="595959"/>
                </a:solidFill>
                <a:latin typeface="Arial" panose="020B0604020202020204" pitchFamily="34" charset="0"/>
                <a:ea typeface="宋体" panose="02010600030101010101" pitchFamily="2" charset="-122"/>
              </a:rPr>
              <a:t>0.7V</a:t>
            </a:r>
            <a:r>
              <a:rPr lang="zh-CN" altLang="zh-CN" sz="1800" kern="0" spc="40" dirty="0">
                <a:solidFill>
                  <a:srgbClr val="595959"/>
                </a:solidFill>
                <a:latin typeface="Arial" panose="020B0604020202020204" pitchFamily="34" charset="0"/>
                <a:ea typeface="宋体" panose="02010600030101010101" pitchFamily="2" charset="-122"/>
                <a:cs typeface="Arial" panose="020B0604020202020204" pitchFamily="34" charset="0"/>
              </a:rPr>
              <a:t>以下。这个压降就导致这种电路</a:t>
            </a:r>
            <a:r>
              <a:rPr lang="zh-CN" altLang="zh-CN" sz="1800" kern="0" spc="40" dirty="0">
                <a:solidFill>
                  <a:srgbClr val="3DA742"/>
                </a:solidFill>
                <a:latin typeface="Arial" panose="020B0604020202020204" pitchFamily="34" charset="0"/>
                <a:ea typeface="宋体" panose="02010600030101010101" pitchFamily="2" charset="-122"/>
                <a:cs typeface="Arial" panose="020B0604020202020204" pitchFamily="34" charset="0"/>
              </a:rPr>
              <a:t>不适合应用在电流较大的电路</a:t>
            </a:r>
            <a:r>
              <a:rPr lang="zh-CN" altLang="zh-CN" sz="1800" kern="0" spc="40" dirty="0">
                <a:solidFill>
                  <a:srgbClr val="595959"/>
                </a:solidFill>
                <a:latin typeface="Arial" panose="020B0604020202020204" pitchFamily="34" charset="0"/>
                <a:ea typeface="宋体" panose="02010600030101010101" pitchFamily="2" charset="-122"/>
                <a:cs typeface="Arial" panose="020B0604020202020204" pitchFamily="34" charset="0"/>
              </a:rPr>
              <a:t>中，如果电路有</a:t>
            </a:r>
            <a:r>
              <a:rPr lang="en-US" altLang="zh-CN" sz="1800" kern="0" spc="40" dirty="0">
                <a:solidFill>
                  <a:srgbClr val="595959"/>
                </a:solidFill>
                <a:latin typeface="Arial" panose="020B0604020202020204" pitchFamily="34" charset="0"/>
                <a:ea typeface="宋体" panose="02010600030101010101" pitchFamily="2" charset="-122"/>
              </a:rPr>
              <a:t>10A</a:t>
            </a:r>
            <a:r>
              <a:rPr lang="zh-CN" altLang="zh-CN" sz="1800" kern="0" spc="40" dirty="0">
                <a:solidFill>
                  <a:srgbClr val="595959"/>
                </a:solidFill>
                <a:latin typeface="Arial" panose="020B0604020202020204" pitchFamily="34" charset="0"/>
                <a:ea typeface="宋体" panose="02010600030101010101" pitchFamily="2" charset="-122"/>
                <a:cs typeface="Arial" panose="020B0604020202020204" pitchFamily="34" charset="0"/>
              </a:rPr>
              <a:t>的电流，那么二极管的功耗就是</a:t>
            </a:r>
            <a:r>
              <a:rPr lang="en-US" altLang="zh-CN" sz="1800" kern="0" spc="40" dirty="0">
                <a:solidFill>
                  <a:srgbClr val="595959"/>
                </a:solidFill>
                <a:latin typeface="Arial" panose="020B0604020202020204" pitchFamily="34" charset="0"/>
                <a:ea typeface="宋体" panose="02010600030101010101" pitchFamily="2" charset="-122"/>
              </a:rPr>
              <a:t>0.7*10=7W</a:t>
            </a:r>
            <a:r>
              <a:rPr lang="zh-CN" altLang="zh-CN" sz="1800" kern="0" spc="40" dirty="0">
                <a:solidFill>
                  <a:srgbClr val="595959"/>
                </a:solidFill>
                <a:latin typeface="Arial" panose="020B0604020202020204" pitchFamily="34" charset="0"/>
                <a:ea typeface="宋体" panose="02010600030101010101" pitchFamily="2" charset="-122"/>
                <a:cs typeface="Arial" panose="020B0604020202020204" pitchFamily="34" charset="0"/>
              </a:rPr>
              <a:t>，发热量还是很可观的。在结构紧凑空间有限的产品中，对产品的稳定性或人的使用感受上影响还是比较大的。</a:t>
            </a:r>
            <a:endParaRPr lang="zh-CN" altLang="en-US" sz="1800" dirty="0"/>
          </a:p>
        </p:txBody>
      </p:sp>
    </p:spTree>
    <p:extLst>
      <p:ext uri="{BB962C8B-B14F-4D97-AF65-F5344CB8AC3E}">
        <p14:creationId xmlns:p14="http://schemas.microsoft.com/office/powerpoint/2010/main" val="683525859"/>
      </p:ext>
    </p:extLst>
  </p:cSld>
  <p:clrMapOvr>
    <a:masterClrMapping/>
  </p:clrMapOvr>
  <p:transition>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2" y="980728"/>
            <a:ext cx="1728192" cy="461665"/>
          </a:xfrm>
          <a:prstGeom prst="rect">
            <a:avLst/>
          </a:prstGeom>
          <a:solidFill>
            <a:schemeClr val="tx2">
              <a:lumMod val="20000"/>
              <a:lumOff val="80000"/>
            </a:schemeClr>
          </a:solidFill>
          <a:ln>
            <a:noFill/>
          </a:ln>
        </p:spPr>
        <p:txBody>
          <a:bodyPr wrap="square">
            <a:spAutoFit/>
          </a:bodyPr>
          <a:lstStyle/>
          <a:p>
            <a:r>
              <a:rPr lang="zh-CN" altLang="en-US" sz="2400" dirty="0">
                <a:solidFill>
                  <a:srgbClr val="0000FF"/>
                </a:solidFill>
                <a:latin typeface="黑体" pitchFamily="49" charset="-122"/>
                <a:ea typeface="黑体" pitchFamily="49" charset="-122"/>
              </a:rPr>
              <a:t>防反接电路</a:t>
            </a:r>
          </a:p>
        </p:txBody>
      </p:sp>
      <p:sp>
        <p:nvSpPr>
          <p:cNvPr id="10" name="矩形 9">
            <a:extLst>
              <a:ext uri="{FF2B5EF4-FFF2-40B4-BE49-F238E27FC236}">
                <a16:creationId xmlns:a16="http://schemas.microsoft.com/office/drawing/2014/main" id="{8DF90199-D01D-4887-981F-DF22A8DE9357}"/>
              </a:ext>
            </a:extLst>
          </p:cNvPr>
          <p:cNvSpPr/>
          <p:nvPr/>
        </p:nvSpPr>
        <p:spPr>
          <a:xfrm>
            <a:off x="4445083" y="2349246"/>
            <a:ext cx="4225505" cy="871392"/>
          </a:xfrm>
          <a:prstGeom prst="rect">
            <a:avLst/>
          </a:prstGeom>
          <a:solidFill>
            <a:schemeClr val="bg2">
              <a:lumMod val="90000"/>
            </a:schemeClr>
          </a:solidFill>
        </p:spPr>
        <p:txBody>
          <a:bodyPr wrap="square">
            <a:spAutoFit/>
          </a:bodyPr>
          <a:lstStyle/>
          <a:p>
            <a:pPr>
              <a:lnSpc>
                <a:spcPct val="150000"/>
              </a:lnSpc>
            </a:pPr>
            <a:r>
              <a:rPr lang="zh-CN" altLang="zh-CN" sz="1800" kern="0" spc="40" dirty="0">
                <a:solidFill>
                  <a:srgbClr val="FF0000"/>
                </a:solidFill>
                <a:latin typeface="Arial" panose="020B0604020202020204" pitchFamily="34" charset="0"/>
                <a:ea typeface="宋体" panose="02010600030101010101" pitchFamily="2" charset="-122"/>
                <a:cs typeface="Arial" panose="020B0604020202020204" pitchFamily="34" charset="0"/>
              </a:rPr>
              <a:t>缺点：</a:t>
            </a:r>
            <a:r>
              <a:rPr lang="zh-CN" altLang="zh-CN" sz="1800" kern="0" spc="40" dirty="0">
                <a:solidFill>
                  <a:srgbClr val="3DA742"/>
                </a:solidFill>
                <a:latin typeface="Arial" panose="020B0604020202020204" pitchFamily="34" charset="0"/>
                <a:ea typeface="宋体" panose="02010600030101010101" pitchFamily="2" charset="-122"/>
                <a:cs typeface="Arial" panose="020B0604020202020204" pitchFamily="34" charset="0"/>
              </a:rPr>
              <a:t>一旦接反需要更换保险丝</a:t>
            </a:r>
            <a:r>
              <a:rPr lang="zh-CN" altLang="zh-CN" sz="1800" kern="0" spc="40" dirty="0">
                <a:solidFill>
                  <a:srgbClr val="595959"/>
                </a:solidFill>
                <a:latin typeface="Arial" panose="020B0604020202020204" pitchFamily="34" charset="0"/>
                <a:ea typeface="宋体" panose="02010600030101010101" pitchFamily="2" charset="-122"/>
                <a:cs typeface="Arial" panose="020B0604020202020204" pitchFamily="34" charset="0"/>
              </a:rPr>
              <a:t>，操作比较麻烦。</a:t>
            </a:r>
            <a:endParaRPr lang="zh-CN" altLang="en-US" sz="1800" dirty="0"/>
          </a:p>
        </p:txBody>
      </p:sp>
      <p:pic>
        <p:nvPicPr>
          <p:cNvPr id="8" name="图片 7" descr="C:\Users\Administrator\AppData\Local\Temp\enhtmlclip\640(166).png">
            <a:extLst>
              <a:ext uri="{FF2B5EF4-FFF2-40B4-BE49-F238E27FC236}">
                <a16:creationId xmlns:a16="http://schemas.microsoft.com/office/drawing/2014/main" id="{DB10105C-61E1-43E5-A5C1-EA5668DE7F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6563" y="1480861"/>
            <a:ext cx="3901421" cy="1807853"/>
          </a:xfrm>
          <a:prstGeom prst="rect">
            <a:avLst/>
          </a:prstGeom>
          <a:noFill/>
          <a:ln>
            <a:noFill/>
          </a:ln>
        </p:spPr>
      </p:pic>
      <p:sp>
        <p:nvSpPr>
          <p:cNvPr id="9" name="矩形 8">
            <a:extLst>
              <a:ext uri="{FF2B5EF4-FFF2-40B4-BE49-F238E27FC236}">
                <a16:creationId xmlns:a16="http://schemas.microsoft.com/office/drawing/2014/main" id="{7EE24CEA-5B56-47AB-B28A-C2BECC0E848D}"/>
              </a:ext>
            </a:extLst>
          </p:cNvPr>
          <p:cNvSpPr/>
          <p:nvPr/>
        </p:nvSpPr>
        <p:spPr>
          <a:xfrm>
            <a:off x="4445083" y="1480861"/>
            <a:ext cx="4225505" cy="871392"/>
          </a:xfrm>
          <a:prstGeom prst="rect">
            <a:avLst/>
          </a:prstGeom>
          <a:solidFill>
            <a:schemeClr val="accent4">
              <a:lumMod val="20000"/>
              <a:lumOff val="80000"/>
            </a:schemeClr>
          </a:solidFill>
        </p:spPr>
        <p:txBody>
          <a:bodyPr wrap="square">
            <a:spAutoFit/>
          </a:bodyPr>
          <a:lstStyle/>
          <a:p>
            <a:pPr>
              <a:lnSpc>
                <a:spcPct val="150000"/>
              </a:lnSpc>
            </a:pPr>
            <a:r>
              <a:rPr lang="zh-CN" altLang="zh-CN" sz="1800" kern="0" spc="40" dirty="0">
                <a:solidFill>
                  <a:srgbClr val="FF0000"/>
                </a:solidFill>
                <a:latin typeface="Arial" panose="020B0604020202020204" pitchFamily="34" charset="0"/>
                <a:ea typeface="宋体" panose="02010600030101010101" pitchFamily="2" charset="-122"/>
                <a:cs typeface="Arial" panose="020B0604020202020204" pitchFamily="34" charset="0"/>
              </a:rPr>
              <a:t>优点：</a:t>
            </a:r>
            <a:r>
              <a:rPr lang="zh-CN" altLang="zh-CN" sz="1800" kern="0" spc="40" dirty="0">
                <a:solidFill>
                  <a:srgbClr val="3DA742"/>
                </a:solidFill>
                <a:latin typeface="Arial" panose="020B0604020202020204" pitchFamily="34" charset="0"/>
                <a:ea typeface="宋体" panose="02010600030101010101" pitchFamily="2" charset="-122"/>
                <a:cs typeface="Arial" panose="020B0604020202020204" pitchFamily="34" charset="0"/>
              </a:rPr>
              <a:t>保险丝的压降很小，不存在发热问题。成本不高。</a:t>
            </a:r>
            <a:endParaRPr lang="zh-CN" altLang="en-US" sz="1800" kern="0" spc="40" dirty="0">
              <a:solidFill>
                <a:srgbClr val="3DA742"/>
              </a:solidFill>
              <a:latin typeface="Arial" panose="020B0604020202020204" pitchFamily="34" charset="0"/>
              <a:ea typeface="宋体" panose="02010600030101010101" pitchFamily="2" charset="-122"/>
              <a:cs typeface="Arial" panose="020B0604020202020204" pitchFamily="34" charset="0"/>
            </a:endParaRPr>
          </a:p>
        </p:txBody>
      </p:sp>
      <p:sp>
        <p:nvSpPr>
          <p:cNvPr id="14" name="矩形 13">
            <a:extLst>
              <a:ext uri="{FF2B5EF4-FFF2-40B4-BE49-F238E27FC236}">
                <a16:creationId xmlns:a16="http://schemas.microsoft.com/office/drawing/2014/main" id="{FF6A9331-86D6-4C3C-A6C4-5DD1D92CBFE3}"/>
              </a:ext>
            </a:extLst>
          </p:cNvPr>
          <p:cNvSpPr/>
          <p:nvPr/>
        </p:nvSpPr>
        <p:spPr>
          <a:xfrm>
            <a:off x="4445083" y="4587668"/>
            <a:ext cx="4225505" cy="871392"/>
          </a:xfrm>
          <a:prstGeom prst="rect">
            <a:avLst/>
          </a:prstGeom>
          <a:solidFill>
            <a:schemeClr val="bg2">
              <a:lumMod val="90000"/>
            </a:schemeClr>
          </a:solidFill>
        </p:spPr>
        <p:txBody>
          <a:bodyPr wrap="square">
            <a:spAutoFit/>
          </a:bodyPr>
          <a:lstStyle/>
          <a:p>
            <a:pPr>
              <a:lnSpc>
                <a:spcPct val="150000"/>
              </a:lnSpc>
            </a:pPr>
            <a:r>
              <a:rPr lang="zh-CN" altLang="zh-CN" sz="1800" kern="0" spc="40" dirty="0">
                <a:solidFill>
                  <a:srgbClr val="FF0000"/>
                </a:solidFill>
                <a:latin typeface="Arial" panose="020B0604020202020204" pitchFamily="34" charset="0"/>
                <a:ea typeface="宋体" panose="02010600030101010101" pitchFamily="2" charset="-122"/>
                <a:cs typeface="Arial" panose="020B0604020202020204" pitchFamily="34" charset="0"/>
              </a:rPr>
              <a:t>缺点：</a:t>
            </a:r>
            <a:r>
              <a:rPr lang="zh-CN" altLang="zh-CN" sz="1800" kern="0" spc="40" dirty="0">
                <a:solidFill>
                  <a:srgbClr val="3DA742"/>
                </a:solidFill>
                <a:latin typeface="Arial" panose="020B0604020202020204" pitchFamily="34" charset="0"/>
                <a:ea typeface="宋体" panose="02010600030101010101" pitchFamily="2" charset="-122"/>
                <a:cs typeface="Arial" panose="020B0604020202020204" pitchFamily="34" charset="0"/>
              </a:rPr>
              <a:t>存在两个二极管的压降</a:t>
            </a:r>
            <a:r>
              <a:rPr lang="zh-CN" altLang="zh-CN" sz="1800" kern="0" spc="40" dirty="0">
                <a:solidFill>
                  <a:srgbClr val="595959"/>
                </a:solidFill>
                <a:latin typeface="Arial" panose="020B0604020202020204" pitchFamily="34" charset="0"/>
                <a:ea typeface="宋体" panose="02010600030101010101" pitchFamily="2" charset="-122"/>
                <a:cs typeface="Arial" panose="020B0604020202020204" pitchFamily="34" charset="0"/>
              </a:rPr>
              <a:t>。适用于小电流电路。</a:t>
            </a:r>
            <a:endParaRPr lang="zh-CN" altLang="en-US" sz="1800" dirty="0"/>
          </a:p>
        </p:txBody>
      </p:sp>
      <p:sp>
        <p:nvSpPr>
          <p:cNvPr id="15" name="矩形 14">
            <a:extLst>
              <a:ext uri="{FF2B5EF4-FFF2-40B4-BE49-F238E27FC236}">
                <a16:creationId xmlns:a16="http://schemas.microsoft.com/office/drawing/2014/main" id="{BCC7F74B-D35C-46B7-8461-1391799C6B77}"/>
              </a:ext>
            </a:extLst>
          </p:cNvPr>
          <p:cNvSpPr/>
          <p:nvPr/>
        </p:nvSpPr>
        <p:spPr>
          <a:xfrm>
            <a:off x="4445083" y="3717032"/>
            <a:ext cx="4225505" cy="869533"/>
          </a:xfrm>
          <a:prstGeom prst="rect">
            <a:avLst/>
          </a:prstGeom>
          <a:solidFill>
            <a:schemeClr val="accent4">
              <a:lumMod val="20000"/>
              <a:lumOff val="80000"/>
            </a:schemeClr>
          </a:solidFill>
        </p:spPr>
        <p:txBody>
          <a:bodyPr wrap="square">
            <a:spAutoFit/>
          </a:bodyPr>
          <a:lstStyle/>
          <a:p>
            <a:pPr>
              <a:lnSpc>
                <a:spcPct val="150000"/>
              </a:lnSpc>
            </a:pPr>
            <a:r>
              <a:rPr lang="zh-CN" altLang="zh-CN" sz="1800" kern="0" spc="40" dirty="0">
                <a:solidFill>
                  <a:srgbClr val="FF0000"/>
                </a:solidFill>
                <a:latin typeface="Arial" panose="020B0604020202020204" pitchFamily="34" charset="0"/>
                <a:ea typeface="宋体" panose="02010600030101010101" pitchFamily="2" charset="-122"/>
                <a:cs typeface="Arial" panose="020B0604020202020204" pitchFamily="34" charset="0"/>
              </a:rPr>
              <a:t>优点：</a:t>
            </a:r>
            <a:r>
              <a:rPr lang="zh-CN" altLang="zh-CN" sz="1800" kern="0" spc="40" dirty="0">
                <a:solidFill>
                  <a:srgbClr val="595959"/>
                </a:solidFill>
                <a:latin typeface="Arial" panose="020B0604020202020204" pitchFamily="34" charset="0"/>
                <a:ea typeface="宋体" panose="02010600030101010101" pitchFamily="2" charset="-122"/>
                <a:cs typeface="Arial" panose="020B0604020202020204" pitchFamily="34" charset="0"/>
              </a:rPr>
              <a:t>输入端无论怎样接，电路都可以正常工作。</a:t>
            </a:r>
            <a:endParaRPr lang="zh-CN" altLang="en-US" sz="1800" kern="0" spc="40" dirty="0">
              <a:solidFill>
                <a:srgbClr val="3DA742"/>
              </a:solidFill>
              <a:latin typeface="Arial" panose="020B0604020202020204" pitchFamily="34" charset="0"/>
              <a:ea typeface="宋体" panose="02010600030101010101" pitchFamily="2" charset="-122"/>
              <a:cs typeface="Arial" panose="020B0604020202020204" pitchFamily="34" charset="0"/>
            </a:endParaRPr>
          </a:p>
        </p:txBody>
      </p:sp>
      <p:pic>
        <p:nvPicPr>
          <p:cNvPr id="16" name="图片 15" descr="C:\Users\Administrator\AppData\Local\Temp\enhtmlclip\640(167).png">
            <a:extLst>
              <a:ext uri="{FF2B5EF4-FFF2-40B4-BE49-F238E27FC236}">
                <a16:creationId xmlns:a16="http://schemas.microsoft.com/office/drawing/2014/main" id="{18F470C9-983E-4ED1-8F99-D06243A0B0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6563" y="3522114"/>
            <a:ext cx="3918520" cy="2067125"/>
          </a:xfrm>
          <a:prstGeom prst="rect">
            <a:avLst/>
          </a:prstGeom>
          <a:noFill/>
          <a:ln>
            <a:noFill/>
          </a:ln>
        </p:spPr>
      </p:pic>
    </p:spTree>
    <p:extLst>
      <p:ext uri="{BB962C8B-B14F-4D97-AF65-F5344CB8AC3E}">
        <p14:creationId xmlns:p14="http://schemas.microsoft.com/office/powerpoint/2010/main" val="773784169"/>
      </p:ext>
    </p:extLst>
  </p:cSld>
  <p:clrMapOvr>
    <a:masterClrMapping/>
  </p:clrMapOvr>
  <p:transition>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2" y="980728"/>
            <a:ext cx="1728192" cy="461665"/>
          </a:xfrm>
          <a:prstGeom prst="rect">
            <a:avLst/>
          </a:prstGeom>
          <a:solidFill>
            <a:schemeClr val="tx2">
              <a:lumMod val="20000"/>
              <a:lumOff val="80000"/>
            </a:schemeClr>
          </a:solidFill>
          <a:ln>
            <a:noFill/>
          </a:ln>
        </p:spPr>
        <p:txBody>
          <a:bodyPr wrap="square">
            <a:spAutoFit/>
          </a:bodyPr>
          <a:lstStyle/>
          <a:p>
            <a:r>
              <a:rPr lang="zh-CN" altLang="en-US" sz="2400" dirty="0">
                <a:solidFill>
                  <a:srgbClr val="0000FF"/>
                </a:solidFill>
                <a:latin typeface="黑体" pitchFamily="49" charset="-122"/>
                <a:ea typeface="黑体" pitchFamily="49" charset="-122"/>
              </a:rPr>
              <a:t>防反接电路</a:t>
            </a:r>
          </a:p>
        </p:txBody>
      </p:sp>
      <p:pic>
        <p:nvPicPr>
          <p:cNvPr id="13" name="图片 12" descr="C:\Users\Administrator\AppData\Local\Temp\enhtmlclip\640(168).png">
            <a:extLst>
              <a:ext uri="{FF2B5EF4-FFF2-40B4-BE49-F238E27FC236}">
                <a16:creationId xmlns:a16="http://schemas.microsoft.com/office/drawing/2014/main" id="{CEF430E4-99A0-46A7-8A0D-DEA2050E312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42393"/>
            <a:ext cx="5040560" cy="2291596"/>
          </a:xfrm>
          <a:prstGeom prst="rect">
            <a:avLst/>
          </a:prstGeom>
          <a:noFill/>
          <a:ln>
            <a:noFill/>
          </a:ln>
        </p:spPr>
      </p:pic>
      <p:sp>
        <p:nvSpPr>
          <p:cNvPr id="14" name="矩形 13">
            <a:extLst>
              <a:ext uri="{FF2B5EF4-FFF2-40B4-BE49-F238E27FC236}">
                <a16:creationId xmlns:a16="http://schemas.microsoft.com/office/drawing/2014/main" id="{76E18371-72E1-4BB8-9591-440998CBFA07}"/>
              </a:ext>
            </a:extLst>
          </p:cNvPr>
          <p:cNvSpPr/>
          <p:nvPr/>
        </p:nvSpPr>
        <p:spPr>
          <a:xfrm>
            <a:off x="539552" y="3734568"/>
            <a:ext cx="5040560" cy="789319"/>
          </a:xfrm>
          <a:prstGeom prst="rect">
            <a:avLst/>
          </a:prstGeom>
          <a:solidFill>
            <a:schemeClr val="accent3">
              <a:lumMod val="60000"/>
              <a:lumOff val="40000"/>
            </a:schemeClr>
          </a:solidFill>
        </p:spPr>
        <p:txBody>
          <a:bodyPr wrap="square">
            <a:spAutoFit/>
          </a:bodyPr>
          <a:lstStyle/>
          <a:p>
            <a:pPr algn="just">
              <a:lnSpc>
                <a:spcPct val="150000"/>
              </a:lnSpc>
              <a:spcAft>
                <a:spcPts val="0"/>
              </a:spcAft>
            </a:pP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由场效应管制作工艺决定了，场效应管的导通电阻比较小。</a:t>
            </a:r>
            <a:endParaRPr lang="zh-CN" altLang="en-US" sz="1600" b="0" kern="0" spc="40" dirty="0">
              <a:solidFill>
                <a:schemeClr val="accent2">
                  <a:lumMod val="50000"/>
                </a:schemeClr>
              </a:solidFill>
              <a:latin typeface="等线" panose="02010600030101010101" pitchFamily="2" charset="-122"/>
              <a:ea typeface="黑体" panose="02010609060101010101" pitchFamily="49" charset="-122"/>
            </a:endParaRPr>
          </a:p>
        </p:txBody>
      </p:sp>
      <p:sp>
        <p:nvSpPr>
          <p:cNvPr id="16" name="矩形 15">
            <a:extLst>
              <a:ext uri="{FF2B5EF4-FFF2-40B4-BE49-F238E27FC236}">
                <a16:creationId xmlns:a16="http://schemas.microsoft.com/office/drawing/2014/main" id="{9B10BDE1-453B-4DF3-9D3B-2B5F5EB494F7}"/>
              </a:ext>
            </a:extLst>
          </p:cNvPr>
          <p:cNvSpPr/>
          <p:nvPr/>
        </p:nvSpPr>
        <p:spPr>
          <a:xfrm>
            <a:off x="5595132" y="1455087"/>
            <a:ext cx="3096344" cy="4482637"/>
          </a:xfrm>
          <a:prstGeom prst="rect">
            <a:avLst/>
          </a:prstGeom>
          <a:solidFill>
            <a:schemeClr val="accent4">
              <a:lumMod val="20000"/>
              <a:lumOff val="80000"/>
            </a:schemeClr>
          </a:solidFill>
        </p:spPr>
        <p:txBody>
          <a:bodyPr wrap="square">
            <a:spAutoFit/>
          </a:bodyPr>
          <a:lstStyle/>
          <a:p>
            <a:pPr algn="just">
              <a:lnSpc>
                <a:spcPct val="150000"/>
              </a:lnSpc>
              <a:spcAft>
                <a:spcPts val="0"/>
              </a:spcAft>
            </a:pPr>
            <a:r>
              <a:rPr lang="en-US"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    </a:t>
            </a: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在电源极性正确时，电流起始时通过场效应管的稳压管导通，</a:t>
            </a:r>
            <a:r>
              <a:rPr lang="en-US" altLang="zh-CN" sz="1600" kern="0" spc="40" dirty="0">
                <a:solidFill>
                  <a:srgbClr val="0000FF"/>
                </a:solidFill>
                <a:latin typeface="Arial" panose="020B0604020202020204" pitchFamily="34" charset="0"/>
                <a:ea typeface="宋体" panose="02010600030101010101" pitchFamily="2" charset="-122"/>
                <a:cs typeface="Times New Roman" panose="02020603050405020304" pitchFamily="18" charset="0"/>
              </a:rPr>
              <a:t>S</a:t>
            </a: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极电压接近</a:t>
            </a:r>
            <a:r>
              <a:rPr lang="en-US" altLang="zh-CN" sz="1600" kern="0" spc="40" dirty="0">
                <a:solidFill>
                  <a:srgbClr val="0000FF"/>
                </a:solidFill>
                <a:latin typeface="Arial" panose="020B0604020202020204" pitchFamily="34" charset="0"/>
                <a:ea typeface="宋体" panose="02010600030101010101" pitchFamily="2" charset="-122"/>
                <a:cs typeface="Times New Roman" panose="02020603050405020304" pitchFamily="18" charset="0"/>
              </a:rPr>
              <a:t>0V</a:t>
            </a: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。两个电阻分压后，为</a:t>
            </a:r>
            <a:r>
              <a:rPr lang="en-US" altLang="zh-CN" sz="1600" kern="0" spc="40" dirty="0">
                <a:solidFill>
                  <a:srgbClr val="0000FF"/>
                </a:solidFill>
                <a:latin typeface="Arial" panose="020B0604020202020204" pitchFamily="34" charset="0"/>
                <a:ea typeface="宋体" panose="02010600030101010101" pitchFamily="2" charset="-122"/>
                <a:cs typeface="Times New Roman" panose="02020603050405020304" pitchFamily="18" charset="0"/>
              </a:rPr>
              <a:t>G</a:t>
            </a: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提供电压，使场效应管导通，因为其导通阻值很小，就把场效应管内部的二极管给替代了。</a:t>
            </a:r>
            <a:endParaRPr lang="zh-CN"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r>
              <a:rPr lang="en-US"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   </a:t>
            </a: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电源反接时，场效应管内的二极管未到击穿电压不导通。分压电阻无电流流过无法提供</a:t>
            </a:r>
            <a:r>
              <a:rPr lang="en-US" altLang="zh-CN" sz="1600" kern="0" spc="40" dirty="0">
                <a:solidFill>
                  <a:srgbClr val="0000FF"/>
                </a:solidFill>
                <a:latin typeface="Arial" panose="020B0604020202020204" pitchFamily="34" charset="0"/>
                <a:ea typeface="宋体" panose="02010600030101010101" pitchFamily="2" charset="-122"/>
                <a:cs typeface="Times New Roman" panose="02020603050405020304" pitchFamily="18" charset="0"/>
              </a:rPr>
              <a:t>G</a:t>
            </a: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极电压，也不导通。从而起到保护作用。</a:t>
            </a:r>
            <a:endParaRPr lang="zh-CN" altLang="zh-CN" sz="1600" kern="100" dirty="0">
              <a:solidFill>
                <a:srgbClr val="0000FF"/>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38221233"/>
      </p:ext>
    </p:extLst>
  </p:cSld>
  <p:clrMapOvr>
    <a:masterClrMapping/>
  </p:clrMapOvr>
  <p:transition>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2" y="980728"/>
            <a:ext cx="3312368" cy="461665"/>
          </a:xfrm>
          <a:prstGeom prst="rect">
            <a:avLst/>
          </a:prstGeom>
          <a:solidFill>
            <a:schemeClr val="tx2">
              <a:lumMod val="20000"/>
              <a:lumOff val="80000"/>
            </a:schemeClr>
          </a:solidFill>
          <a:ln>
            <a:noFill/>
          </a:ln>
        </p:spPr>
        <p:txBody>
          <a:bodyPr wrap="square">
            <a:spAutoFit/>
          </a:bodyPr>
          <a:lstStyle/>
          <a:p>
            <a:r>
              <a:rPr lang="zh-CN" altLang="en-US" sz="2400" dirty="0">
                <a:solidFill>
                  <a:srgbClr val="0000FF"/>
                </a:solidFill>
                <a:latin typeface="黑体" pitchFamily="49" charset="-122"/>
                <a:ea typeface="黑体" pitchFamily="49" charset="-122"/>
              </a:rPr>
              <a:t>欠压锁定（</a:t>
            </a:r>
            <a:r>
              <a:rPr lang="en-US" altLang="zh-CN" sz="2400" dirty="0">
                <a:solidFill>
                  <a:srgbClr val="0000FF"/>
                </a:solidFill>
                <a:latin typeface="黑体" pitchFamily="49" charset="-122"/>
                <a:ea typeface="黑体" pitchFamily="49" charset="-122"/>
              </a:rPr>
              <a:t>UVLO</a:t>
            </a:r>
            <a:r>
              <a:rPr lang="zh-CN" altLang="en-US" sz="2400" dirty="0">
                <a:solidFill>
                  <a:srgbClr val="0000FF"/>
                </a:solidFill>
                <a:latin typeface="黑体" pitchFamily="49" charset="-122"/>
                <a:ea typeface="黑体" pitchFamily="49" charset="-122"/>
              </a:rPr>
              <a:t>）保护</a:t>
            </a:r>
          </a:p>
        </p:txBody>
      </p:sp>
      <p:pic>
        <p:nvPicPr>
          <p:cNvPr id="7" name="图片 6" descr="C:\Users\Administrator\AppData\Local\Microsoft\Windows\INetCache\Content.MSO\BB40111C.tmp">
            <a:extLst>
              <a:ext uri="{FF2B5EF4-FFF2-40B4-BE49-F238E27FC236}">
                <a16:creationId xmlns:a16="http://schemas.microsoft.com/office/drawing/2014/main" id="{8DEEC131-1EB0-4117-80E9-2E38FD140DB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56793"/>
            <a:ext cx="5112569" cy="2100206"/>
          </a:xfrm>
          <a:prstGeom prst="rect">
            <a:avLst/>
          </a:prstGeom>
          <a:noFill/>
          <a:ln>
            <a:noFill/>
          </a:ln>
        </p:spPr>
      </p:pic>
      <p:sp>
        <p:nvSpPr>
          <p:cNvPr id="3" name="矩形 2">
            <a:extLst>
              <a:ext uri="{FF2B5EF4-FFF2-40B4-BE49-F238E27FC236}">
                <a16:creationId xmlns:a16="http://schemas.microsoft.com/office/drawing/2014/main" id="{2DFD2912-B845-4786-A070-8A5CF9A69CC7}"/>
              </a:ext>
            </a:extLst>
          </p:cNvPr>
          <p:cNvSpPr/>
          <p:nvPr/>
        </p:nvSpPr>
        <p:spPr>
          <a:xfrm>
            <a:off x="539552" y="3656999"/>
            <a:ext cx="4824536" cy="789319"/>
          </a:xfrm>
          <a:prstGeom prst="rect">
            <a:avLst/>
          </a:prstGeom>
          <a:solidFill>
            <a:schemeClr val="accent3">
              <a:lumMod val="60000"/>
              <a:lumOff val="40000"/>
            </a:schemeClr>
          </a:solidFill>
        </p:spPr>
        <p:txBody>
          <a:bodyPr wrap="square">
            <a:spAutoFit/>
          </a:bodyPr>
          <a:lstStyle/>
          <a:p>
            <a:pPr algn="just">
              <a:lnSpc>
                <a:spcPct val="150000"/>
              </a:lnSpc>
              <a:spcAft>
                <a:spcPts val="0"/>
              </a:spcAft>
            </a:pP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在发现其输入端的输入电压太低时，可确保让</a:t>
            </a:r>
            <a:r>
              <a:rPr lang="en-US" altLang="zh-CN" sz="1600" b="0" kern="0" spc="40" dirty="0">
                <a:solidFill>
                  <a:schemeClr val="accent2">
                    <a:lumMod val="50000"/>
                  </a:schemeClr>
                </a:solidFill>
                <a:latin typeface="等线" panose="02010600030101010101" pitchFamily="2" charset="-122"/>
                <a:ea typeface="黑体" panose="02010609060101010101" pitchFamily="49" charset="-122"/>
              </a:rPr>
              <a:t>DC/DC</a:t>
            </a:r>
            <a:r>
              <a:rPr lang="zh-CN" altLang="zh-CN" sz="1600" b="0" kern="0" spc="40" dirty="0">
                <a:solidFill>
                  <a:schemeClr val="accent2">
                    <a:lumMod val="50000"/>
                  </a:schemeClr>
                </a:solidFill>
                <a:latin typeface="等线" panose="02010600030101010101" pitchFamily="2" charset="-122"/>
                <a:ea typeface="黑体" panose="02010609060101010101" pitchFamily="49" charset="-122"/>
              </a:rPr>
              <a:t>转换器不尝试运行。</a:t>
            </a:r>
            <a:endParaRPr lang="zh-CN" altLang="en-US" sz="1600" b="0" kern="0" spc="40" dirty="0">
              <a:solidFill>
                <a:schemeClr val="accent2">
                  <a:lumMod val="50000"/>
                </a:schemeClr>
              </a:solidFill>
              <a:latin typeface="等线" panose="02010600030101010101" pitchFamily="2" charset="-122"/>
              <a:ea typeface="黑体" panose="02010609060101010101" pitchFamily="49" charset="-122"/>
            </a:endParaRPr>
          </a:p>
        </p:txBody>
      </p:sp>
      <p:sp>
        <p:nvSpPr>
          <p:cNvPr id="6" name="矩形 5">
            <a:extLst>
              <a:ext uri="{FF2B5EF4-FFF2-40B4-BE49-F238E27FC236}">
                <a16:creationId xmlns:a16="http://schemas.microsoft.com/office/drawing/2014/main" id="{970876FC-A77B-49C0-A8BA-5E84BCE78855}"/>
              </a:ext>
            </a:extLst>
          </p:cNvPr>
          <p:cNvSpPr/>
          <p:nvPr/>
        </p:nvSpPr>
        <p:spPr>
          <a:xfrm>
            <a:off x="5364088" y="1867151"/>
            <a:ext cx="3440159" cy="3737818"/>
          </a:xfrm>
          <a:prstGeom prst="rect">
            <a:avLst/>
          </a:prstGeom>
          <a:solidFill>
            <a:schemeClr val="accent4">
              <a:lumMod val="20000"/>
              <a:lumOff val="80000"/>
            </a:schemeClr>
          </a:solidFill>
        </p:spPr>
        <p:txBody>
          <a:bodyPr wrap="square">
            <a:spAutoFit/>
          </a:bodyPr>
          <a:lstStyle/>
          <a:p>
            <a:pPr algn="just">
              <a:lnSpc>
                <a:spcPct val="150000"/>
              </a:lnSpc>
              <a:spcAft>
                <a:spcPts val="0"/>
              </a:spcAft>
            </a:pPr>
            <a:r>
              <a:rPr lang="en-US" altLang="zh-CN" sz="1600" kern="0" spc="40" dirty="0">
                <a:solidFill>
                  <a:srgbClr val="FF0000"/>
                </a:solidFill>
                <a:latin typeface="Arial" panose="020B0604020202020204" pitchFamily="34" charset="0"/>
                <a:ea typeface="宋体" panose="02010600030101010101" pitchFamily="2" charset="-122"/>
                <a:cs typeface="Arial" panose="020B0604020202020204" pitchFamily="34" charset="0"/>
              </a:rPr>
              <a:t>UVLO</a:t>
            </a:r>
            <a:r>
              <a:rPr lang="zh-CN" altLang="en-US" sz="1600" kern="0" spc="40" dirty="0">
                <a:solidFill>
                  <a:srgbClr val="FF0000"/>
                </a:solidFill>
                <a:latin typeface="Arial" panose="020B0604020202020204" pitchFamily="34" charset="0"/>
                <a:ea typeface="宋体" panose="02010600030101010101" pitchFamily="2" charset="-122"/>
                <a:cs typeface="Arial" panose="020B0604020202020204" pitchFamily="34" charset="0"/>
              </a:rPr>
              <a:t>的作用</a:t>
            </a:r>
            <a:endParaRPr lang="en-US" altLang="zh-CN" sz="1600" kern="0" spc="40" dirty="0">
              <a:solidFill>
                <a:srgbClr val="FF0000"/>
              </a:solidFill>
              <a:latin typeface="Arial" panose="020B0604020202020204" pitchFamily="34" charset="0"/>
              <a:ea typeface="宋体" panose="02010600030101010101" pitchFamily="2" charset="-122"/>
              <a:cs typeface="Arial" panose="020B0604020202020204" pitchFamily="34" charset="0"/>
            </a:endParaRPr>
          </a:p>
          <a:p>
            <a:pPr marL="400050" indent="-400050" algn="just">
              <a:lnSpc>
                <a:spcPct val="150000"/>
              </a:lnSpc>
              <a:spcAft>
                <a:spcPts val="0"/>
              </a:spcAft>
              <a:buFont typeface="+mj-lt"/>
              <a:buAutoNum type="romanUcPeriod"/>
            </a:pP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如果电源输出的直流电压太低，那么它就有可能不确定，这就可能导致系统问题。</a:t>
            </a:r>
            <a:endParaRPr lang="en-US"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endParaRPr>
          </a:p>
          <a:p>
            <a:pPr marL="400050" indent="-400050" algn="just">
              <a:lnSpc>
                <a:spcPct val="150000"/>
              </a:lnSpc>
              <a:spcAft>
                <a:spcPts val="0"/>
              </a:spcAft>
              <a:buFont typeface="+mj-lt"/>
              <a:buAutoNum type="romanUcPeriod"/>
            </a:pPr>
            <a:r>
              <a:rPr lang="en-US"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UVLO</a:t>
            </a: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可以</a:t>
            </a:r>
            <a:r>
              <a:rPr lang="zh-CN" altLang="en-US"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保障上电时序</a:t>
            </a: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正常</a:t>
            </a:r>
            <a:r>
              <a:rPr lang="zh-CN" altLang="en-US"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；特别是某些电池供电产品，</a:t>
            </a:r>
            <a:r>
              <a:rPr lang="en-US"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 UVLO </a:t>
            </a:r>
            <a:r>
              <a:rPr lang="zh-CN" altLang="en-US"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可以降低待机能耗</a:t>
            </a: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a:t>
            </a:r>
            <a:endParaRPr lang="en-US"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endParaRPr>
          </a:p>
          <a:p>
            <a:pPr marL="400050" indent="-400050" algn="just">
              <a:lnSpc>
                <a:spcPct val="150000"/>
              </a:lnSpc>
              <a:spcAft>
                <a:spcPts val="0"/>
              </a:spcAft>
              <a:buFont typeface="+mj-lt"/>
              <a:buAutoNum type="romanUcPeriod"/>
            </a:pP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如果</a:t>
            </a:r>
            <a:r>
              <a:rPr lang="en-US"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DC/DC</a:t>
            </a:r>
            <a:r>
              <a:rPr lang="zh-CN" altLang="zh-CN" sz="1600" kern="0" spc="40" dirty="0">
                <a:solidFill>
                  <a:srgbClr val="0000FF"/>
                </a:solidFill>
                <a:latin typeface="Arial" panose="020B0604020202020204" pitchFamily="34" charset="0"/>
                <a:ea typeface="宋体" panose="02010600030101010101" pitchFamily="2" charset="-122"/>
                <a:cs typeface="Arial" panose="020B0604020202020204" pitchFamily="34" charset="0"/>
              </a:rPr>
              <a:t>转换器的输入电压过低而无法正常运行，那么它自身就可能受到损坏。</a:t>
            </a:r>
            <a:endParaRPr lang="zh-CN" altLang="en-US" sz="1600" kern="0" spc="40" dirty="0">
              <a:solidFill>
                <a:srgbClr val="0000FF"/>
              </a:solidFill>
              <a:latin typeface="Arial" panose="020B0604020202020204" pitchFamily="34" charset="0"/>
              <a:ea typeface="宋体" panose="02010600030101010101" pitchFamily="2" charset="-122"/>
              <a:cs typeface="Arial" panose="020B0604020202020204" pitchFamily="34" charset="0"/>
            </a:endParaRPr>
          </a:p>
        </p:txBody>
      </p:sp>
      <p:sp>
        <p:nvSpPr>
          <p:cNvPr id="12" name="矩形 11">
            <a:extLst>
              <a:ext uri="{FF2B5EF4-FFF2-40B4-BE49-F238E27FC236}">
                <a16:creationId xmlns:a16="http://schemas.microsoft.com/office/drawing/2014/main" id="{AF038220-13A4-46FF-86B2-878D8EC6FF55}"/>
              </a:ext>
            </a:extLst>
          </p:cNvPr>
          <p:cNvSpPr/>
          <p:nvPr/>
        </p:nvSpPr>
        <p:spPr>
          <a:xfrm>
            <a:off x="539552" y="4446318"/>
            <a:ext cx="4824536" cy="1158651"/>
          </a:xfrm>
          <a:prstGeom prst="rect">
            <a:avLst/>
          </a:prstGeom>
          <a:solidFill>
            <a:schemeClr val="accent5">
              <a:lumMod val="20000"/>
              <a:lumOff val="80000"/>
            </a:schemeClr>
          </a:solidFill>
        </p:spPr>
        <p:txBody>
          <a:bodyPr wrap="square">
            <a:spAutoFit/>
          </a:bodyPr>
          <a:lstStyle/>
          <a:p>
            <a:pPr algn="just">
              <a:lnSpc>
                <a:spcPct val="150000"/>
              </a:lnSpc>
              <a:spcAft>
                <a:spcPts val="0"/>
              </a:spcAft>
            </a:pPr>
            <a:r>
              <a:rPr lang="zh-CN" altLang="en-US" sz="1600" b="0" kern="0" spc="40" dirty="0">
                <a:solidFill>
                  <a:srgbClr val="FF0000"/>
                </a:solidFill>
                <a:latin typeface="等线" panose="02010600030101010101" pitchFamily="2" charset="-122"/>
                <a:ea typeface="黑体" panose="02010609060101010101" pitchFamily="49" charset="-122"/>
              </a:rPr>
              <a:t>实现方法：</a:t>
            </a:r>
            <a:endParaRPr lang="en-US" altLang="zh-CN" sz="1600" b="0" kern="0" spc="40" dirty="0">
              <a:solidFill>
                <a:srgbClr val="FF0000"/>
              </a:solidFill>
              <a:latin typeface="等线" panose="02010600030101010101" pitchFamily="2" charset="-122"/>
              <a:ea typeface="黑体" panose="02010609060101010101" pitchFamily="49" charset="-122"/>
            </a:endParaRPr>
          </a:p>
          <a:p>
            <a:pPr algn="just">
              <a:lnSpc>
                <a:spcPct val="150000"/>
              </a:lnSpc>
              <a:spcAft>
                <a:spcPts val="0"/>
              </a:spcAft>
            </a:pPr>
            <a:r>
              <a:rPr lang="en-US" altLang="zh-CN" sz="1600" b="0" kern="0" spc="40" dirty="0">
                <a:solidFill>
                  <a:srgbClr val="FF0000"/>
                </a:solidFill>
                <a:latin typeface="等线" panose="02010600030101010101" pitchFamily="2" charset="-122"/>
                <a:ea typeface="黑体" panose="02010609060101010101" pitchFamily="49" charset="-122"/>
              </a:rPr>
              <a:t>      </a:t>
            </a:r>
            <a:r>
              <a:rPr lang="zh-CN" altLang="en-US" sz="1600" b="0" kern="0" spc="40" dirty="0">
                <a:solidFill>
                  <a:srgbClr val="0000FF"/>
                </a:solidFill>
                <a:latin typeface="等线" panose="02010600030101010101" pitchFamily="2" charset="-122"/>
                <a:ea typeface="黑体" panose="02010609060101010101" pitchFamily="49" charset="-122"/>
              </a:rPr>
              <a:t>通过电压</a:t>
            </a:r>
            <a:r>
              <a:rPr lang="en-US" altLang="zh-CN" sz="1600" b="0" kern="0" spc="40" dirty="0">
                <a:solidFill>
                  <a:srgbClr val="0000FF"/>
                </a:solidFill>
                <a:latin typeface="等线" panose="02010600030101010101" pitchFamily="2" charset="-122"/>
                <a:ea typeface="黑体" panose="02010609060101010101" pitchFamily="49" charset="-122"/>
              </a:rPr>
              <a:t>/</a:t>
            </a:r>
            <a:r>
              <a:rPr lang="zh-CN" altLang="en-US" sz="1600" b="0" kern="0" spc="40" dirty="0">
                <a:solidFill>
                  <a:srgbClr val="0000FF"/>
                </a:solidFill>
                <a:latin typeface="等线" panose="02010600030101010101" pitchFamily="2" charset="-122"/>
                <a:ea typeface="黑体" panose="02010609060101010101" pitchFamily="49" charset="-122"/>
              </a:rPr>
              <a:t>电流检测电路控制</a:t>
            </a:r>
            <a:r>
              <a:rPr lang="en-US" altLang="zh-CN" sz="1600" b="0" kern="0" spc="40" dirty="0">
                <a:solidFill>
                  <a:srgbClr val="0000FF"/>
                </a:solidFill>
                <a:latin typeface="等线" panose="02010600030101010101" pitchFamily="2" charset="-122"/>
                <a:ea typeface="黑体" panose="02010609060101010101" pitchFamily="49" charset="-122"/>
              </a:rPr>
              <a:t>DCDC</a:t>
            </a:r>
            <a:r>
              <a:rPr lang="zh-CN" altLang="en-US" sz="1600" b="0" kern="0" spc="40" dirty="0">
                <a:solidFill>
                  <a:srgbClr val="0000FF"/>
                </a:solidFill>
                <a:latin typeface="等线" panose="02010600030101010101" pitchFamily="2" charset="-122"/>
                <a:ea typeface="黑体" panose="02010609060101010101" pitchFamily="49" charset="-122"/>
              </a:rPr>
              <a:t>或</a:t>
            </a:r>
            <a:r>
              <a:rPr lang="en-US" altLang="zh-CN" sz="1600" b="0" kern="0" spc="40" dirty="0">
                <a:solidFill>
                  <a:srgbClr val="0000FF"/>
                </a:solidFill>
                <a:latin typeface="等线" panose="02010600030101010101" pitchFamily="2" charset="-122"/>
                <a:ea typeface="黑体" panose="02010609060101010101" pitchFamily="49" charset="-122"/>
              </a:rPr>
              <a:t>LDO</a:t>
            </a:r>
            <a:r>
              <a:rPr lang="zh-CN" altLang="en-US" sz="1600" b="0" kern="0" spc="40" dirty="0">
                <a:solidFill>
                  <a:srgbClr val="0000FF"/>
                </a:solidFill>
                <a:latin typeface="等线" panose="02010600030101010101" pitchFamily="2" charset="-122"/>
                <a:ea typeface="黑体" panose="02010609060101010101" pitchFamily="49" charset="-122"/>
              </a:rPr>
              <a:t>的输出使能端实现</a:t>
            </a:r>
            <a:r>
              <a:rPr lang="zh-CN" altLang="zh-CN" sz="1600" b="0" kern="0" spc="40" dirty="0">
                <a:solidFill>
                  <a:srgbClr val="0000FF"/>
                </a:solidFill>
                <a:latin typeface="等线" panose="02010600030101010101" pitchFamily="2" charset="-122"/>
                <a:ea typeface="黑体" panose="02010609060101010101" pitchFamily="49" charset="-122"/>
              </a:rPr>
              <a:t>。</a:t>
            </a:r>
            <a:endParaRPr lang="zh-CN" altLang="en-US" sz="1600" b="0" kern="0" spc="40" dirty="0">
              <a:solidFill>
                <a:srgbClr val="0000FF"/>
              </a:solidFill>
              <a:latin typeface="等线" panose="02010600030101010101" pitchFamily="2" charset="-122"/>
              <a:ea typeface="黑体" panose="02010609060101010101" pitchFamily="49" charset="-122"/>
            </a:endParaRPr>
          </a:p>
        </p:txBody>
      </p:sp>
    </p:spTree>
    <p:extLst>
      <p:ext uri="{BB962C8B-B14F-4D97-AF65-F5344CB8AC3E}">
        <p14:creationId xmlns:p14="http://schemas.microsoft.com/office/powerpoint/2010/main" val="1756480528"/>
      </p:ext>
    </p:extLst>
  </p:cSld>
  <p:clrMapOvr>
    <a:masterClrMapping/>
  </p:clrMapOvr>
  <p:transition>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2" y="980728"/>
            <a:ext cx="3312368" cy="461665"/>
          </a:xfrm>
          <a:prstGeom prst="rect">
            <a:avLst/>
          </a:prstGeom>
          <a:solidFill>
            <a:schemeClr val="tx2">
              <a:lumMod val="20000"/>
              <a:lumOff val="80000"/>
            </a:schemeClr>
          </a:solidFill>
          <a:ln>
            <a:noFill/>
          </a:ln>
        </p:spPr>
        <p:txBody>
          <a:bodyPr wrap="square">
            <a:spAutoFit/>
          </a:bodyPr>
          <a:lstStyle/>
          <a:p>
            <a:r>
              <a:rPr lang="zh-CN" altLang="en-US" sz="2400" dirty="0">
                <a:solidFill>
                  <a:srgbClr val="0000FF"/>
                </a:solidFill>
                <a:latin typeface="黑体" pitchFamily="49" charset="-122"/>
                <a:ea typeface="黑体" pitchFamily="49" charset="-122"/>
              </a:rPr>
              <a:t>过压、过流、过热保护</a:t>
            </a:r>
          </a:p>
        </p:txBody>
      </p:sp>
      <p:sp>
        <p:nvSpPr>
          <p:cNvPr id="4" name="矩形 3">
            <a:extLst>
              <a:ext uri="{FF2B5EF4-FFF2-40B4-BE49-F238E27FC236}">
                <a16:creationId xmlns:a16="http://schemas.microsoft.com/office/drawing/2014/main" id="{5FF42389-7F0D-4B64-B0EF-FAF2836A58C1}"/>
              </a:ext>
            </a:extLst>
          </p:cNvPr>
          <p:cNvSpPr/>
          <p:nvPr/>
        </p:nvSpPr>
        <p:spPr>
          <a:xfrm>
            <a:off x="539552" y="1556792"/>
            <a:ext cx="1193552" cy="369332"/>
          </a:xfrm>
          <a:prstGeom prst="rect">
            <a:avLst/>
          </a:prstGeom>
          <a:solidFill>
            <a:schemeClr val="accent3">
              <a:lumMod val="60000"/>
              <a:lumOff val="40000"/>
            </a:schemeClr>
          </a:solidFill>
        </p:spPr>
        <p:txBody>
          <a:bodyPr wrap="square">
            <a:spAutoFit/>
          </a:bodyPr>
          <a:lstStyle/>
          <a:p>
            <a:pPr algn="just">
              <a:spcAft>
                <a:spcPts val="0"/>
              </a:spcAft>
            </a:pPr>
            <a:r>
              <a:rPr lang="zh-CN" altLang="zh-CN" sz="1800" b="0" kern="0" spc="40" dirty="0">
                <a:solidFill>
                  <a:srgbClr val="FF0000"/>
                </a:solidFill>
                <a:latin typeface="等线" panose="02010600030101010101" pitchFamily="2" charset="-122"/>
                <a:ea typeface="黑体" panose="02010609060101010101" pitchFamily="49" charset="-122"/>
              </a:rPr>
              <a:t>过流保护</a:t>
            </a:r>
            <a:endParaRPr lang="zh-CN" altLang="en-US" sz="1800" b="0" kern="0" spc="40" dirty="0">
              <a:solidFill>
                <a:srgbClr val="FF0000"/>
              </a:solidFill>
              <a:latin typeface="等线" panose="02010600030101010101" pitchFamily="2" charset="-122"/>
              <a:ea typeface="黑体" panose="02010609060101010101" pitchFamily="49" charset="-122"/>
            </a:endParaRPr>
          </a:p>
        </p:txBody>
      </p:sp>
      <p:sp>
        <p:nvSpPr>
          <p:cNvPr id="11" name="矩形 10">
            <a:extLst>
              <a:ext uri="{FF2B5EF4-FFF2-40B4-BE49-F238E27FC236}">
                <a16:creationId xmlns:a16="http://schemas.microsoft.com/office/drawing/2014/main" id="{7621A586-4599-4FB8-BB59-54B0355DF0B5}"/>
              </a:ext>
            </a:extLst>
          </p:cNvPr>
          <p:cNvSpPr/>
          <p:nvPr/>
        </p:nvSpPr>
        <p:spPr>
          <a:xfrm>
            <a:off x="539552" y="1926124"/>
            <a:ext cx="3960440" cy="1323439"/>
          </a:xfrm>
          <a:prstGeom prst="rect">
            <a:avLst/>
          </a:prstGeom>
          <a:solidFill>
            <a:schemeClr val="accent5">
              <a:lumMod val="20000"/>
              <a:lumOff val="80000"/>
            </a:schemeClr>
          </a:solidFill>
        </p:spPr>
        <p:txBody>
          <a:bodyPr wrap="square">
            <a:spAutoFit/>
          </a:bodyPr>
          <a:lstStyle/>
          <a:p>
            <a:pPr>
              <a:spcAft>
                <a:spcPts val="0"/>
              </a:spcAft>
            </a:pPr>
            <a:r>
              <a:rPr lang="zh-CN" altLang="zh-CN" sz="1600" b="0" kern="0" spc="40" dirty="0">
                <a:solidFill>
                  <a:srgbClr val="800000"/>
                </a:solidFill>
                <a:latin typeface="等线" panose="02010600030101010101" pitchFamily="2" charset="-122"/>
                <a:ea typeface="楷体_GB2312"/>
                <a:cs typeface="宋体" panose="02010600030101010101" pitchFamily="2" charset="-122"/>
              </a:rPr>
              <a:t>设计电路结进行电流检测保护构。</a:t>
            </a:r>
            <a:endParaRPr lang="zh-CN" altLang="zh-CN" sz="1600" b="0" kern="100" dirty="0">
              <a:solidFill>
                <a:srgbClr val="800000"/>
              </a:solidFill>
              <a:latin typeface="等线" panose="02010600030101010101" pitchFamily="2" charset="-122"/>
              <a:ea typeface="等线" panose="02010600030101010101" pitchFamily="2" charset="-122"/>
              <a:cs typeface="Times New Roman" panose="02020603050405020304" pitchFamily="18" charset="0"/>
            </a:endParaRPr>
          </a:p>
          <a:p>
            <a:pPr>
              <a:spcAft>
                <a:spcPts val="0"/>
              </a:spcAft>
            </a:pPr>
            <a:r>
              <a:rPr lang="zh-CN" altLang="zh-CN" sz="1600" b="0" kern="0" spc="40" dirty="0">
                <a:solidFill>
                  <a:srgbClr val="800000"/>
                </a:solidFill>
                <a:latin typeface="等线" panose="02010600030101010101" pitchFamily="2" charset="-122"/>
                <a:ea typeface="楷体_GB2312"/>
                <a:cs typeface="宋体" panose="02010600030101010101" pitchFamily="2" charset="-122"/>
              </a:rPr>
              <a:t>利用采样电阻是常用的设计方式，通过采样电阻进行电流检测然后输出控制信号。现在也有很多集成的</a:t>
            </a:r>
            <a:r>
              <a:rPr lang="en-US" altLang="zh-CN" sz="1600" b="0" kern="0" spc="40" dirty="0">
                <a:solidFill>
                  <a:srgbClr val="800000"/>
                </a:solidFill>
                <a:latin typeface="等线" panose="02010600030101010101" pitchFamily="2" charset="-122"/>
                <a:ea typeface="楷体_GB2312"/>
                <a:cs typeface="宋体" panose="02010600030101010101" pitchFamily="2" charset="-122"/>
              </a:rPr>
              <a:t>IC</a:t>
            </a:r>
            <a:r>
              <a:rPr lang="zh-CN" altLang="zh-CN" sz="1600" b="0" kern="0" spc="40" dirty="0">
                <a:solidFill>
                  <a:srgbClr val="800000"/>
                </a:solidFill>
                <a:latin typeface="等线" panose="02010600030101010101" pitchFamily="2" charset="-122"/>
                <a:ea typeface="楷体_GB2312"/>
                <a:cs typeface="宋体" panose="02010600030101010101" pitchFamily="2" charset="-122"/>
              </a:rPr>
              <a:t>专门来进行高低边电流检测的，如</a:t>
            </a:r>
            <a:r>
              <a:rPr lang="en-US" altLang="zh-CN" sz="1600" b="0" kern="0" spc="40" dirty="0">
                <a:solidFill>
                  <a:srgbClr val="800000"/>
                </a:solidFill>
                <a:latin typeface="等线" panose="02010600030101010101" pitchFamily="2" charset="-122"/>
                <a:ea typeface="楷体_GB2312"/>
                <a:cs typeface="宋体" panose="02010600030101010101" pitchFamily="2" charset="-122"/>
              </a:rPr>
              <a:t>LT6100</a:t>
            </a:r>
            <a:r>
              <a:rPr lang="zh-CN" altLang="zh-CN" sz="1600" b="0" kern="0" spc="40" dirty="0">
                <a:solidFill>
                  <a:srgbClr val="800000"/>
                </a:solidFill>
                <a:latin typeface="等线" panose="02010600030101010101" pitchFamily="2" charset="-122"/>
                <a:ea typeface="楷体_GB2312"/>
                <a:cs typeface="宋体" panose="02010600030101010101" pitchFamily="2" charset="-122"/>
              </a:rPr>
              <a:t>等。</a:t>
            </a:r>
            <a:endParaRPr lang="zh-CN" altLang="zh-CN" sz="1600" b="0" kern="100" dirty="0">
              <a:solidFill>
                <a:srgbClr val="800000"/>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descr="C:\Users\Administrator\AppData\Local\Temp\enhtmlclip\640(3).png">
            <a:extLst>
              <a:ext uri="{FF2B5EF4-FFF2-40B4-BE49-F238E27FC236}">
                <a16:creationId xmlns:a16="http://schemas.microsoft.com/office/drawing/2014/main" id="{62355911-0B9F-4E80-9EC1-37418D6405A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244868"/>
            <a:ext cx="2796540" cy="2004695"/>
          </a:xfrm>
          <a:prstGeom prst="rect">
            <a:avLst/>
          </a:prstGeom>
          <a:noFill/>
          <a:ln>
            <a:noFill/>
          </a:ln>
        </p:spPr>
      </p:pic>
      <p:sp>
        <p:nvSpPr>
          <p:cNvPr id="15" name="矩形 14">
            <a:extLst>
              <a:ext uri="{FF2B5EF4-FFF2-40B4-BE49-F238E27FC236}">
                <a16:creationId xmlns:a16="http://schemas.microsoft.com/office/drawing/2014/main" id="{F1C3C975-0CD5-44E1-9AFD-AF9874E6C09A}"/>
              </a:ext>
            </a:extLst>
          </p:cNvPr>
          <p:cNvSpPr/>
          <p:nvPr/>
        </p:nvSpPr>
        <p:spPr>
          <a:xfrm>
            <a:off x="539552" y="3280773"/>
            <a:ext cx="1600438" cy="369332"/>
          </a:xfrm>
          <a:prstGeom prst="rect">
            <a:avLst/>
          </a:prstGeom>
          <a:solidFill>
            <a:schemeClr val="accent3">
              <a:lumMod val="60000"/>
              <a:lumOff val="40000"/>
            </a:schemeClr>
          </a:solidFill>
        </p:spPr>
        <p:txBody>
          <a:bodyPr wrap="square">
            <a:spAutoFit/>
          </a:bodyPr>
          <a:lstStyle/>
          <a:p>
            <a:pPr algn="just">
              <a:spcAft>
                <a:spcPts val="0"/>
              </a:spcAft>
            </a:pPr>
            <a:r>
              <a:rPr lang="zh-CN" altLang="zh-CN" sz="1800" b="0" kern="0" spc="40" dirty="0">
                <a:solidFill>
                  <a:srgbClr val="FF0000"/>
                </a:solidFill>
                <a:latin typeface="等线" panose="02010600030101010101" pitchFamily="2" charset="-122"/>
                <a:ea typeface="黑体" panose="02010609060101010101" pitchFamily="49" charset="-122"/>
              </a:rPr>
              <a:t>过压欠压保护</a:t>
            </a:r>
            <a:endParaRPr lang="zh-CN" altLang="en-US" sz="1800" b="0" kern="0" spc="40" dirty="0">
              <a:solidFill>
                <a:srgbClr val="FF0000"/>
              </a:solidFill>
              <a:latin typeface="等线" panose="02010600030101010101" pitchFamily="2" charset="-122"/>
              <a:ea typeface="黑体" panose="02010609060101010101" pitchFamily="49" charset="-122"/>
            </a:endParaRPr>
          </a:p>
        </p:txBody>
      </p:sp>
      <p:sp>
        <p:nvSpPr>
          <p:cNvPr id="17" name="矩形 16">
            <a:extLst>
              <a:ext uri="{FF2B5EF4-FFF2-40B4-BE49-F238E27FC236}">
                <a16:creationId xmlns:a16="http://schemas.microsoft.com/office/drawing/2014/main" id="{1CE1127B-F205-46E5-835A-AAFA6F769664}"/>
              </a:ext>
            </a:extLst>
          </p:cNvPr>
          <p:cNvSpPr/>
          <p:nvPr/>
        </p:nvSpPr>
        <p:spPr>
          <a:xfrm>
            <a:off x="539552" y="3652632"/>
            <a:ext cx="4572000" cy="1323439"/>
          </a:xfrm>
          <a:prstGeom prst="rect">
            <a:avLst/>
          </a:prstGeom>
          <a:solidFill>
            <a:schemeClr val="accent6">
              <a:lumMod val="20000"/>
              <a:lumOff val="80000"/>
            </a:schemeClr>
          </a:solidFill>
        </p:spPr>
        <p:txBody>
          <a:bodyPr wrap="square">
            <a:spAutoFit/>
          </a:bodyPr>
          <a:lstStyle/>
          <a:p>
            <a:pPr>
              <a:spcAft>
                <a:spcPts val="0"/>
              </a:spcAft>
            </a:pPr>
            <a:r>
              <a:rPr lang="zh-CN" altLang="zh-CN" sz="1600" b="0" kern="0" spc="40" dirty="0">
                <a:solidFill>
                  <a:srgbClr val="0000FF"/>
                </a:solidFill>
                <a:latin typeface="等线" panose="02010600030101010101" pitchFamily="2" charset="-122"/>
              </a:rPr>
              <a:t>过压欠压保护电路是为了保护电子系统不被高压损坏和在欠压时及时关断避免异常工作。基本方式还是利用晶体管的开关来实现控制，或者使用相应的钳位器件，也有类似</a:t>
            </a:r>
            <a:r>
              <a:rPr lang="en-US" altLang="zh-CN" sz="1600" b="0" kern="0" spc="40" dirty="0">
                <a:solidFill>
                  <a:srgbClr val="0000FF"/>
                </a:solidFill>
                <a:latin typeface="等线" panose="02010600030101010101" pitchFamily="2" charset="-122"/>
              </a:rPr>
              <a:t>KF2030</a:t>
            </a:r>
            <a:r>
              <a:rPr lang="zh-CN" altLang="zh-CN" sz="1600" b="0" kern="0" spc="40" dirty="0">
                <a:solidFill>
                  <a:srgbClr val="0000FF"/>
                </a:solidFill>
                <a:latin typeface="等线" panose="02010600030101010101" pitchFamily="2" charset="-122"/>
              </a:rPr>
              <a:t>的集成保护器件。</a:t>
            </a:r>
            <a:endParaRPr lang="zh-CN" altLang="en-US" sz="1600" b="0" kern="0" spc="40" dirty="0">
              <a:solidFill>
                <a:srgbClr val="0000FF"/>
              </a:solidFill>
              <a:latin typeface="等线" panose="02010600030101010101" pitchFamily="2" charset="-122"/>
            </a:endParaRPr>
          </a:p>
        </p:txBody>
      </p:sp>
      <p:pic>
        <p:nvPicPr>
          <p:cNvPr id="19" name="图片 18" descr="C:\Users\Administrator\AppData\Local\Temp\enhtmlclip\640(11).png">
            <a:extLst>
              <a:ext uri="{FF2B5EF4-FFF2-40B4-BE49-F238E27FC236}">
                <a16:creationId xmlns:a16="http://schemas.microsoft.com/office/drawing/2014/main" id="{95489F2D-F35B-4726-B964-5CF8287CF9E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3373960"/>
            <a:ext cx="2916832" cy="1601357"/>
          </a:xfrm>
          <a:prstGeom prst="rect">
            <a:avLst/>
          </a:prstGeom>
          <a:noFill/>
          <a:ln>
            <a:noFill/>
          </a:ln>
        </p:spPr>
      </p:pic>
      <p:sp>
        <p:nvSpPr>
          <p:cNvPr id="20" name="矩形 19">
            <a:extLst>
              <a:ext uri="{FF2B5EF4-FFF2-40B4-BE49-F238E27FC236}">
                <a16:creationId xmlns:a16="http://schemas.microsoft.com/office/drawing/2014/main" id="{77A81B30-7AC9-4FA9-9E35-2C4F2CAABA3B}"/>
              </a:ext>
            </a:extLst>
          </p:cNvPr>
          <p:cNvSpPr/>
          <p:nvPr/>
        </p:nvSpPr>
        <p:spPr>
          <a:xfrm>
            <a:off x="539552" y="5013408"/>
            <a:ext cx="1128514" cy="369332"/>
          </a:xfrm>
          <a:prstGeom prst="rect">
            <a:avLst/>
          </a:prstGeom>
          <a:solidFill>
            <a:schemeClr val="accent3">
              <a:lumMod val="60000"/>
              <a:lumOff val="40000"/>
            </a:schemeClr>
          </a:solidFill>
        </p:spPr>
        <p:txBody>
          <a:bodyPr wrap="square">
            <a:spAutoFit/>
          </a:bodyPr>
          <a:lstStyle/>
          <a:p>
            <a:pPr algn="just">
              <a:spcAft>
                <a:spcPts val="0"/>
              </a:spcAft>
            </a:pPr>
            <a:r>
              <a:rPr lang="zh-CN" altLang="zh-CN" sz="1800" b="0" kern="0" spc="40" dirty="0">
                <a:solidFill>
                  <a:srgbClr val="FF0000"/>
                </a:solidFill>
                <a:latin typeface="等线" panose="02010600030101010101" pitchFamily="2" charset="-122"/>
                <a:ea typeface="黑体" panose="02010609060101010101" pitchFamily="49" charset="-122"/>
              </a:rPr>
              <a:t>过温保护</a:t>
            </a:r>
            <a:endParaRPr lang="zh-CN" altLang="en-US" sz="1800" b="0" kern="0" spc="40" dirty="0">
              <a:solidFill>
                <a:srgbClr val="FF0000"/>
              </a:solidFill>
              <a:latin typeface="等线" panose="02010600030101010101" pitchFamily="2" charset="-122"/>
              <a:ea typeface="黑体" panose="02010609060101010101" pitchFamily="49" charset="-122"/>
            </a:endParaRPr>
          </a:p>
        </p:txBody>
      </p:sp>
      <p:sp>
        <p:nvSpPr>
          <p:cNvPr id="22" name="矩形 21">
            <a:extLst>
              <a:ext uri="{FF2B5EF4-FFF2-40B4-BE49-F238E27FC236}">
                <a16:creationId xmlns:a16="http://schemas.microsoft.com/office/drawing/2014/main" id="{EC47C29D-E208-4806-97E3-497DF41E395B}"/>
              </a:ext>
            </a:extLst>
          </p:cNvPr>
          <p:cNvSpPr/>
          <p:nvPr/>
        </p:nvSpPr>
        <p:spPr>
          <a:xfrm>
            <a:off x="4384978" y="4969497"/>
            <a:ext cx="4104456" cy="1569660"/>
          </a:xfrm>
          <a:prstGeom prst="rect">
            <a:avLst/>
          </a:prstGeom>
          <a:solidFill>
            <a:schemeClr val="accent4">
              <a:lumMod val="60000"/>
              <a:lumOff val="40000"/>
            </a:schemeClr>
          </a:solidFill>
        </p:spPr>
        <p:txBody>
          <a:bodyPr wrap="square">
            <a:spAutoFit/>
          </a:bodyPr>
          <a:lstStyle/>
          <a:p>
            <a:pPr>
              <a:spcAft>
                <a:spcPts val="0"/>
              </a:spcAft>
            </a:pPr>
            <a:r>
              <a:rPr lang="zh-CN" altLang="zh-CN" sz="1600" b="0" kern="0" spc="40" dirty="0">
                <a:solidFill>
                  <a:srgbClr val="800000"/>
                </a:solidFill>
                <a:latin typeface="等线" panose="02010600030101010101" pitchFamily="2" charset="-122"/>
              </a:rPr>
              <a:t>在功率应用中很多时候我们也需要进行温度检测，尤其是在电源</a:t>
            </a:r>
            <a:r>
              <a:rPr lang="en-US" altLang="zh-CN" sz="1600" b="0" kern="0" spc="40" dirty="0">
                <a:solidFill>
                  <a:srgbClr val="800000"/>
                </a:solidFill>
                <a:latin typeface="等线" panose="02010600030101010101" pitchFamily="2" charset="-122"/>
              </a:rPr>
              <a:t>IC</a:t>
            </a:r>
            <a:r>
              <a:rPr lang="zh-CN" altLang="zh-CN" sz="1600" b="0" kern="0" spc="40" dirty="0">
                <a:solidFill>
                  <a:srgbClr val="800000"/>
                </a:solidFill>
                <a:latin typeface="等线" panose="02010600030101010101" pitchFamily="2" charset="-122"/>
              </a:rPr>
              <a:t>中一般都有内部</a:t>
            </a:r>
            <a:r>
              <a:rPr lang="en-US" altLang="zh-CN" sz="1600" b="0" kern="0" spc="40" dirty="0">
                <a:solidFill>
                  <a:srgbClr val="800000"/>
                </a:solidFill>
                <a:latin typeface="等线" panose="02010600030101010101" pitchFamily="2" charset="-122"/>
              </a:rPr>
              <a:t>OTP</a:t>
            </a:r>
            <a:r>
              <a:rPr lang="zh-CN" altLang="zh-CN" sz="1600" b="0" kern="0" spc="40" dirty="0">
                <a:solidFill>
                  <a:srgbClr val="800000"/>
                </a:solidFill>
                <a:latin typeface="等线" panose="02010600030101010101" pitchFamily="2" charset="-122"/>
              </a:rPr>
              <a:t>过温保护电路，</a:t>
            </a:r>
            <a:r>
              <a:rPr lang="en-US" altLang="zh-CN" sz="1600" b="0" kern="0" spc="40" dirty="0">
                <a:solidFill>
                  <a:srgbClr val="800000"/>
                </a:solidFill>
                <a:latin typeface="等线" panose="02010600030101010101" pitchFamily="2" charset="-122"/>
              </a:rPr>
              <a:t>OTP</a:t>
            </a:r>
            <a:r>
              <a:rPr lang="zh-CN" altLang="zh-CN" sz="1600" b="0" kern="0" spc="40" dirty="0">
                <a:solidFill>
                  <a:srgbClr val="800000"/>
                </a:solidFill>
                <a:latin typeface="等线" panose="02010600030101010101" pitchFamily="2" charset="-122"/>
              </a:rPr>
              <a:t>电路的设计就是利用温感器件，如热敏电阻等，</a:t>
            </a:r>
            <a:r>
              <a:rPr lang="en-US" altLang="zh-CN" sz="1600" b="0" kern="0" spc="40" dirty="0">
                <a:solidFill>
                  <a:srgbClr val="800000"/>
                </a:solidFill>
                <a:latin typeface="等线" panose="02010600030101010101" pitchFamily="2" charset="-122"/>
              </a:rPr>
              <a:t>PN</a:t>
            </a:r>
            <a:r>
              <a:rPr lang="zh-CN" altLang="zh-CN" sz="1600" b="0" kern="0" spc="40" dirty="0">
                <a:solidFill>
                  <a:srgbClr val="800000"/>
                </a:solidFill>
                <a:latin typeface="等线" panose="02010600030101010101" pitchFamily="2" charset="-122"/>
              </a:rPr>
              <a:t>结的温度特性也是经常用来进行温度检测的方式，</a:t>
            </a:r>
            <a:r>
              <a:rPr lang="en-US" altLang="zh-CN" sz="1600" b="0" kern="0" spc="40" dirty="0">
                <a:solidFill>
                  <a:srgbClr val="800000"/>
                </a:solidFill>
                <a:latin typeface="等线" panose="02010600030101010101" pitchFamily="2" charset="-122"/>
              </a:rPr>
              <a:t>IC</a:t>
            </a:r>
            <a:r>
              <a:rPr lang="zh-CN" altLang="zh-CN" sz="1600" b="0" kern="0" spc="40" dirty="0">
                <a:solidFill>
                  <a:srgbClr val="800000"/>
                </a:solidFill>
                <a:latin typeface="等线" panose="02010600030101010101" pitchFamily="2" charset="-122"/>
              </a:rPr>
              <a:t>内部设计也用</a:t>
            </a:r>
            <a:r>
              <a:rPr lang="en-US" altLang="zh-CN" sz="1600" b="0" kern="0" spc="40" dirty="0">
                <a:solidFill>
                  <a:srgbClr val="800000"/>
                </a:solidFill>
                <a:latin typeface="等线" panose="02010600030101010101" pitchFamily="2" charset="-122"/>
              </a:rPr>
              <a:t>PN</a:t>
            </a:r>
            <a:r>
              <a:rPr lang="zh-CN" altLang="zh-CN" sz="1600" b="0" kern="0" spc="40" dirty="0">
                <a:solidFill>
                  <a:srgbClr val="800000"/>
                </a:solidFill>
                <a:latin typeface="等线" panose="02010600030101010101" pitchFamily="2" charset="-122"/>
              </a:rPr>
              <a:t>结进行温漂的补偿。</a:t>
            </a:r>
            <a:endParaRPr lang="zh-CN" altLang="en-US" sz="1600" b="0" kern="0" spc="40" dirty="0">
              <a:solidFill>
                <a:srgbClr val="800000"/>
              </a:solidFill>
              <a:latin typeface="等线" panose="02010600030101010101" pitchFamily="2" charset="-122"/>
            </a:endParaRPr>
          </a:p>
        </p:txBody>
      </p:sp>
      <p:pic>
        <p:nvPicPr>
          <p:cNvPr id="24" name="图片 23" descr="C:\Users\Administrator\AppData\Local\Temp\enhtmlclip\640(13).png">
            <a:extLst>
              <a:ext uri="{FF2B5EF4-FFF2-40B4-BE49-F238E27FC236}">
                <a16:creationId xmlns:a16="http://schemas.microsoft.com/office/drawing/2014/main" id="{D32585B0-FFA0-4903-8506-222E1404384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8067" y="4975318"/>
            <a:ext cx="2687910" cy="1569660"/>
          </a:xfrm>
          <a:prstGeom prst="rect">
            <a:avLst/>
          </a:prstGeom>
          <a:noFill/>
          <a:ln>
            <a:noFill/>
          </a:ln>
        </p:spPr>
      </p:pic>
    </p:spTree>
    <p:extLst>
      <p:ext uri="{BB962C8B-B14F-4D97-AF65-F5344CB8AC3E}">
        <p14:creationId xmlns:p14="http://schemas.microsoft.com/office/powerpoint/2010/main" val="2106884661"/>
      </p:ext>
    </p:extLst>
  </p:cSld>
  <p:clrMapOvr>
    <a:masterClrMapping/>
  </p:clrMapOvr>
  <p:transition>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2" y="980728"/>
            <a:ext cx="1193552" cy="461665"/>
          </a:xfrm>
          <a:prstGeom prst="rect">
            <a:avLst/>
          </a:prstGeom>
          <a:solidFill>
            <a:schemeClr val="tx2">
              <a:lumMod val="20000"/>
              <a:lumOff val="80000"/>
            </a:schemeClr>
          </a:solidFill>
          <a:ln>
            <a:noFill/>
          </a:ln>
        </p:spPr>
        <p:txBody>
          <a:bodyPr wrap="square">
            <a:spAutoFit/>
          </a:bodyPr>
          <a:lstStyle/>
          <a:p>
            <a:r>
              <a:rPr lang="zh-CN" altLang="en-US" sz="2400" dirty="0">
                <a:solidFill>
                  <a:srgbClr val="0000FF"/>
                </a:solidFill>
                <a:latin typeface="黑体" pitchFamily="49" charset="-122"/>
                <a:ea typeface="黑体" pitchFamily="49" charset="-122"/>
              </a:rPr>
              <a:t>三防漆</a:t>
            </a:r>
          </a:p>
        </p:txBody>
      </p:sp>
      <p:sp>
        <p:nvSpPr>
          <p:cNvPr id="7" name="矩形 6">
            <a:extLst>
              <a:ext uri="{FF2B5EF4-FFF2-40B4-BE49-F238E27FC236}">
                <a16:creationId xmlns:a16="http://schemas.microsoft.com/office/drawing/2014/main" id="{789FD6CD-4415-47E2-9B4E-8E0FD59105B0}"/>
              </a:ext>
            </a:extLst>
          </p:cNvPr>
          <p:cNvSpPr/>
          <p:nvPr/>
        </p:nvSpPr>
        <p:spPr>
          <a:xfrm>
            <a:off x="5436096" y="1809285"/>
            <a:ext cx="3528392" cy="1754326"/>
          </a:xfrm>
          <a:prstGeom prst="rect">
            <a:avLst/>
          </a:prstGeom>
          <a:solidFill>
            <a:schemeClr val="accent3">
              <a:lumMod val="60000"/>
              <a:lumOff val="40000"/>
            </a:schemeClr>
          </a:solidFill>
        </p:spPr>
        <p:txBody>
          <a:bodyPr wrap="square">
            <a:spAutoFit/>
          </a:bodyPr>
          <a:lstStyle/>
          <a:p>
            <a:pPr algn="just">
              <a:spcAft>
                <a:spcPts val="0"/>
              </a:spcAft>
            </a:pPr>
            <a:r>
              <a:rPr lang="zh-CN" altLang="en-US" sz="1800" b="0" kern="0" spc="40" dirty="0">
                <a:solidFill>
                  <a:srgbClr val="FF0000"/>
                </a:solidFill>
                <a:latin typeface="等线" panose="02010600030101010101" pitchFamily="2" charset="-122"/>
                <a:ea typeface="黑体" panose="02010609060101010101" pitchFamily="49" charset="-122"/>
              </a:rPr>
              <a:t>特点：</a:t>
            </a:r>
            <a:endParaRPr lang="en-US" altLang="zh-CN" sz="1800" b="0" kern="0" spc="40" dirty="0">
              <a:solidFill>
                <a:srgbClr val="FF0000"/>
              </a:solidFill>
              <a:latin typeface="等线" panose="02010600030101010101" pitchFamily="2" charset="-122"/>
              <a:ea typeface="黑体" panose="02010609060101010101" pitchFamily="49" charset="-122"/>
            </a:endParaRPr>
          </a:p>
          <a:p>
            <a:pPr algn="just">
              <a:spcAft>
                <a:spcPts val="0"/>
              </a:spcAft>
            </a:pPr>
            <a:r>
              <a:rPr lang="en-US" altLang="zh-CN" sz="1800" b="0" kern="0" spc="40" dirty="0">
                <a:solidFill>
                  <a:srgbClr val="800000"/>
                </a:solidFill>
                <a:latin typeface="等线" panose="02010600030101010101" pitchFamily="2" charset="-122"/>
                <a:ea typeface="黑体" panose="02010609060101010101" pitchFamily="49" charset="-122"/>
              </a:rPr>
              <a:t>     </a:t>
            </a:r>
            <a:r>
              <a:rPr lang="zh-CN" altLang="zh-CN" sz="1800" b="0" kern="0" spc="40" dirty="0">
                <a:solidFill>
                  <a:srgbClr val="800000"/>
                </a:solidFill>
                <a:latin typeface="等线" panose="02010600030101010101" pitchFamily="2" charset="-122"/>
                <a:ea typeface="黑体" panose="02010609060101010101" pitchFamily="49" charset="-122"/>
              </a:rPr>
              <a:t>三防漆具有良好的耐高低温性能；其固化后成一层透明保护膜，具有优越的绝缘、防潮、防漏电、防震、防尘、防腐蚀、防老化、耐电晕等性能。</a:t>
            </a:r>
            <a:endParaRPr lang="zh-CN" altLang="en-US" sz="1800" b="0" kern="0" spc="40" dirty="0">
              <a:solidFill>
                <a:srgbClr val="800000"/>
              </a:solidFill>
              <a:latin typeface="等线" panose="02010600030101010101" pitchFamily="2" charset="-122"/>
              <a:ea typeface="黑体" panose="02010609060101010101" pitchFamily="49" charset="-122"/>
            </a:endParaRPr>
          </a:p>
        </p:txBody>
      </p:sp>
      <p:sp>
        <p:nvSpPr>
          <p:cNvPr id="8" name="矩形 7">
            <a:extLst>
              <a:ext uri="{FF2B5EF4-FFF2-40B4-BE49-F238E27FC236}">
                <a16:creationId xmlns:a16="http://schemas.microsoft.com/office/drawing/2014/main" id="{3DF4882A-8A20-416D-8321-2D30D5B824C0}"/>
              </a:ext>
            </a:extLst>
          </p:cNvPr>
          <p:cNvSpPr/>
          <p:nvPr/>
        </p:nvSpPr>
        <p:spPr>
          <a:xfrm>
            <a:off x="539552" y="1442393"/>
            <a:ext cx="8424936" cy="369332"/>
          </a:xfrm>
          <a:prstGeom prst="rect">
            <a:avLst/>
          </a:prstGeom>
          <a:solidFill>
            <a:schemeClr val="accent4">
              <a:lumMod val="20000"/>
              <a:lumOff val="80000"/>
            </a:schemeClr>
          </a:solidFill>
        </p:spPr>
        <p:txBody>
          <a:bodyPr wrap="square">
            <a:spAutoFit/>
          </a:bodyPr>
          <a:lstStyle/>
          <a:p>
            <a:pPr algn="just">
              <a:spcAft>
                <a:spcPts val="0"/>
              </a:spcAft>
            </a:pPr>
            <a:r>
              <a:rPr lang="zh-CN" altLang="zh-CN" sz="1800" b="0" kern="0" spc="40" dirty="0">
                <a:solidFill>
                  <a:srgbClr val="0000FF"/>
                </a:solidFill>
                <a:latin typeface="等线" panose="02010600030101010101" pitchFamily="2" charset="-122"/>
                <a:ea typeface="黑体" panose="02010609060101010101" pitchFamily="49" charset="-122"/>
              </a:rPr>
              <a:t>三防漆是一种特殊配方的涂料，用于保护线路板及其相关设备免受环境的侵蚀。</a:t>
            </a:r>
            <a:endParaRPr lang="en-US" altLang="zh-CN" sz="1800" b="0" kern="0" spc="40" dirty="0">
              <a:solidFill>
                <a:srgbClr val="0000FF"/>
              </a:solidFill>
              <a:latin typeface="等线" panose="02010600030101010101" pitchFamily="2" charset="-122"/>
              <a:ea typeface="黑体" panose="02010609060101010101" pitchFamily="49" charset="-122"/>
            </a:endParaRPr>
          </a:p>
        </p:txBody>
      </p:sp>
      <p:pic>
        <p:nvPicPr>
          <p:cNvPr id="18" name="图片 17" descr="C:\Users\Administrator\AppData\Local\Temp\enhtmlclip\640(345).jpg">
            <a:extLst>
              <a:ext uri="{FF2B5EF4-FFF2-40B4-BE49-F238E27FC236}">
                <a16:creationId xmlns:a16="http://schemas.microsoft.com/office/drawing/2014/main" id="{27589427-984C-4203-A2B1-703A80CDFF2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1134" y="1833811"/>
            <a:ext cx="1842954" cy="2027237"/>
          </a:xfrm>
          <a:prstGeom prst="rect">
            <a:avLst/>
          </a:prstGeom>
          <a:noFill/>
          <a:ln>
            <a:noFill/>
          </a:ln>
        </p:spPr>
      </p:pic>
      <p:pic>
        <p:nvPicPr>
          <p:cNvPr id="21" name="图片 20" descr="C:\Users\Administrator\AppData\Local\Temp\enhtmlclip\640(344).jpg">
            <a:extLst>
              <a:ext uri="{FF2B5EF4-FFF2-40B4-BE49-F238E27FC236}">
                <a16:creationId xmlns:a16="http://schemas.microsoft.com/office/drawing/2014/main" id="{2EAB146C-CA32-4C2F-A546-37350FA378E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9592" y="1833811"/>
            <a:ext cx="2581542" cy="2027237"/>
          </a:xfrm>
          <a:prstGeom prst="rect">
            <a:avLst/>
          </a:prstGeom>
          <a:noFill/>
          <a:ln>
            <a:noFill/>
          </a:ln>
        </p:spPr>
      </p:pic>
      <p:sp>
        <p:nvSpPr>
          <p:cNvPr id="10" name="矩形 9">
            <a:extLst>
              <a:ext uri="{FF2B5EF4-FFF2-40B4-BE49-F238E27FC236}">
                <a16:creationId xmlns:a16="http://schemas.microsoft.com/office/drawing/2014/main" id="{B80F1913-DDC2-4963-9CF1-DAC16BAA11DC}"/>
              </a:ext>
            </a:extLst>
          </p:cNvPr>
          <p:cNvSpPr/>
          <p:nvPr/>
        </p:nvSpPr>
        <p:spPr>
          <a:xfrm>
            <a:off x="1187624" y="3859600"/>
            <a:ext cx="3168352" cy="307777"/>
          </a:xfrm>
          <a:prstGeom prst="rect">
            <a:avLst/>
          </a:prstGeom>
          <a:noFill/>
        </p:spPr>
        <p:txBody>
          <a:bodyPr wrap="square">
            <a:spAutoFit/>
          </a:bodyPr>
          <a:lstStyle/>
          <a:p>
            <a:pPr algn="just">
              <a:spcAft>
                <a:spcPts val="0"/>
              </a:spcAft>
            </a:pPr>
            <a:r>
              <a:rPr lang="zh-CN" altLang="zh-CN" sz="1400" b="0" kern="0" spc="40" dirty="0">
                <a:solidFill>
                  <a:srgbClr val="FF0000"/>
                </a:solidFill>
                <a:latin typeface="等线" panose="02010600030101010101" pitchFamily="2" charset="-122"/>
                <a:ea typeface="黑体" panose="02010609060101010101" pitchFamily="49" charset="-122"/>
              </a:rPr>
              <a:t>（三防指的是防潮、防盐雾、防霉）</a:t>
            </a:r>
            <a:endParaRPr lang="zh-CN" altLang="en-US" sz="1400" b="0" kern="0" spc="40" dirty="0">
              <a:solidFill>
                <a:srgbClr val="FF0000"/>
              </a:solidFill>
              <a:latin typeface="等线" panose="02010600030101010101" pitchFamily="2" charset="-122"/>
              <a:ea typeface="黑体" panose="02010609060101010101" pitchFamily="49" charset="-122"/>
            </a:endParaRPr>
          </a:p>
        </p:txBody>
      </p:sp>
      <p:sp>
        <p:nvSpPr>
          <p:cNvPr id="13" name="矩形 12">
            <a:extLst>
              <a:ext uri="{FF2B5EF4-FFF2-40B4-BE49-F238E27FC236}">
                <a16:creationId xmlns:a16="http://schemas.microsoft.com/office/drawing/2014/main" id="{171B9776-CB33-41E6-816E-60C34BE9DE11}"/>
              </a:ext>
            </a:extLst>
          </p:cNvPr>
          <p:cNvSpPr/>
          <p:nvPr/>
        </p:nvSpPr>
        <p:spPr>
          <a:xfrm>
            <a:off x="539552" y="4156667"/>
            <a:ext cx="4572000" cy="2092881"/>
          </a:xfrm>
          <a:prstGeom prst="rect">
            <a:avLst/>
          </a:prstGeom>
          <a:solidFill>
            <a:schemeClr val="accent3">
              <a:lumMod val="60000"/>
              <a:lumOff val="40000"/>
            </a:schemeClr>
          </a:solidFill>
        </p:spPr>
        <p:txBody>
          <a:bodyPr wrap="square">
            <a:spAutoFit/>
          </a:bodyPr>
          <a:lstStyle/>
          <a:p>
            <a:pPr algn="just">
              <a:spcAft>
                <a:spcPts val="0"/>
              </a:spcAft>
            </a:pPr>
            <a:r>
              <a:rPr lang="zh-CN" altLang="en-US" sz="1800" b="0" kern="0" spc="40" dirty="0">
                <a:solidFill>
                  <a:srgbClr val="FF0000"/>
                </a:solidFill>
                <a:latin typeface="等线" panose="02010600030101010101" pitchFamily="2" charset="-122"/>
                <a:ea typeface="黑体" panose="02010609060101010101" pitchFamily="49" charset="-122"/>
              </a:rPr>
              <a:t>作用：</a:t>
            </a:r>
            <a:endParaRPr lang="en-US" altLang="zh-CN" sz="1800" b="0" kern="0" spc="40" dirty="0">
              <a:solidFill>
                <a:srgbClr val="FF0000"/>
              </a:solidFill>
              <a:latin typeface="等线" panose="02010600030101010101" pitchFamily="2" charset="-122"/>
              <a:ea typeface="黑体" panose="02010609060101010101" pitchFamily="49" charset="-122"/>
            </a:endParaRPr>
          </a:p>
          <a:p>
            <a:pPr algn="just">
              <a:spcAft>
                <a:spcPts val="0"/>
              </a:spcAft>
            </a:pPr>
            <a:r>
              <a:rPr lang="en-US" altLang="zh-CN" sz="1400" b="0" kern="0" spc="40" dirty="0">
                <a:solidFill>
                  <a:srgbClr val="FF0000"/>
                </a:solidFill>
                <a:latin typeface="等线" panose="02010600030101010101" pitchFamily="2" charset="-122"/>
                <a:ea typeface="黑体" panose="02010609060101010101" pitchFamily="49" charset="-122"/>
              </a:rPr>
              <a:t>     </a:t>
            </a:r>
            <a:r>
              <a:rPr lang="zh-CN" altLang="zh-CN" sz="1400" b="0" kern="0" spc="40" dirty="0">
                <a:solidFill>
                  <a:srgbClr val="002060"/>
                </a:solidFill>
                <a:latin typeface="等线" panose="02010600030101010101" pitchFamily="2" charset="-122"/>
                <a:ea typeface="黑体" panose="02010609060101010101" pitchFamily="49" charset="-122"/>
              </a:rPr>
              <a:t>在诸如含化学物质、震动、湿气、盐喷、潮湿与高温的情况下未使用三防漆的线路板可能被腐蚀、霉菌生长和产生短路等，导致电路出现故障，使用三防漆可保护电路免受损害，从而提高线路板的可靠性，增加其安全系数，并保证其使用寿命。</a:t>
            </a:r>
          </a:p>
          <a:p>
            <a:pPr algn="just">
              <a:spcAft>
                <a:spcPts val="0"/>
              </a:spcAft>
            </a:pPr>
            <a:r>
              <a:rPr lang="en-US" altLang="zh-CN" sz="1400" b="0" kern="0" spc="40" dirty="0">
                <a:solidFill>
                  <a:srgbClr val="002060"/>
                </a:solidFill>
                <a:latin typeface="等线" panose="02010600030101010101" pitchFamily="2" charset="-122"/>
                <a:ea typeface="黑体" panose="02010609060101010101" pitchFamily="49" charset="-122"/>
              </a:rPr>
              <a:t>      </a:t>
            </a:r>
            <a:r>
              <a:rPr lang="zh-CN" altLang="zh-CN" sz="1400" b="0" kern="0" spc="40" dirty="0">
                <a:solidFill>
                  <a:srgbClr val="002060"/>
                </a:solidFill>
                <a:latin typeface="等线" panose="02010600030101010101" pitchFamily="2" charset="-122"/>
                <a:ea typeface="黑体" panose="02010609060101010101" pitchFamily="49" charset="-122"/>
              </a:rPr>
              <a:t>另外，由于三防漆可防止漏电，因此允许更高的功率和更近的印制板间距。从而可满足元件小型化的目的</a:t>
            </a:r>
            <a:r>
              <a:rPr lang="zh-CN" altLang="en-US" sz="1400" b="0" kern="0" spc="40" dirty="0">
                <a:solidFill>
                  <a:srgbClr val="002060"/>
                </a:solidFill>
                <a:latin typeface="等线" panose="02010600030101010101" pitchFamily="2" charset="-122"/>
                <a:ea typeface="黑体" panose="02010609060101010101" pitchFamily="49" charset="-122"/>
              </a:rPr>
              <a:t>。</a:t>
            </a:r>
          </a:p>
        </p:txBody>
      </p:sp>
      <p:pic>
        <p:nvPicPr>
          <p:cNvPr id="25" name="图片 24" descr="C:\Users\Administrator\AppData\Local\Temp\enhtmlclip\640(347).jpg">
            <a:extLst>
              <a:ext uri="{FF2B5EF4-FFF2-40B4-BE49-F238E27FC236}">
                <a16:creationId xmlns:a16="http://schemas.microsoft.com/office/drawing/2014/main" id="{6A06FCA4-609F-4181-A1A6-3308FBAA58A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20072" y="4131055"/>
            <a:ext cx="3456384" cy="2118493"/>
          </a:xfrm>
          <a:prstGeom prst="rect">
            <a:avLst/>
          </a:prstGeom>
          <a:noFill/>
          <a:ln>
            <a:noFill/>
          </a:ln>
        </p:spPr>
      </p:pic>
    </p:spTree>
    <p:extLst>
      <p:ext uri="{BB962C8B-B14F-4D97-AF65-F5344CB8AC3E}">
        <p14:creationId xmlns:p14="http://schemas.microsoft.com/office/powerpoint/2010/main" val="373397202"/>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785413" y="980728"/>
            <a:ext cx="3714579"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电子产品安全防护技术</a:t>
            </a:r>
          </a:p>
        </p:txBody>
      </p:sp>
      <p:sp>
        <p:nvSpPr>
          <p:cNvPr id="5126" name="Rectangle 35"/>
          <p:cNvSpPr>
            <a:spLocks noChangeArrowheads="1"/>
          </p:cNvSpPr>
          <p:nvPr/>
        </p:nvSpPr>
        <p:spPr bwMode="auto">
          <a:xfrm>
            <a:off x="2205504" y="25067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防护什么</a:t>
            </a:r>
          </a:p>
        </p:txBody>
      </p:sp>
      <p:cxnSp>
        <p:nvCxnSpPr>
          <p:cNvPr id="4" name="直接连接符 3"/>
          <p:cNvCxnSpPr>
            <a:cxnSpLocks/>
          </p:cNvCxnSpPr>
          <p:nvPr/>
        </p:nvCxnSpPr>
        <p:spPr>
          <a:xfrm>
            <a:off x="1793525" y="1590328"/>
            <a:ext cx="14734" cy="20098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8259" y="2852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06002" y="1718017"/>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为什么防护</a:t>
            </a:r>
          </a:p>
        </p:txBody>
      </p:sp>
      <p:cxnSp>
        <p:nvCxnSpPr>
          <p:cNvPr id="19" name="直接连接符 18"/>
          <p:cNvCxnSpPr>
            <a:cxnSpLocks/>
            <a:endCxn id="18" idx="1"/>
          </p:cNvCxnSpPr>
          <p:nvPr/>
        </p:nvCxnSpPr>
        <p:spPr>
          <a:xfrm>
            <a:off x="1808259" y="2022817"/>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889557" y="2548136"/>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35">
            <a:extLst>
              <a:ext uri="{FF2B5EF4-FFF2-40B4-BE49-F238E27FC236}">
                <a16:creationId xmlns:a16="http://schemas.microsoft.com/office/drawing/2014/main" id="{32E3EF23-0877-4B5B-A3CC-D31E71AC5C9D}"/>
              </a:ext>
            </a:extLst>
          </p:cNvPr>
          <p:cNvSpPr>
            <a:spLocks noChangeArrowheads="1"/>
          </p:cNvSpPr>
          <p:nvPr/>
        </p:nvSpPr>
        <p:spPr bwMode="auto">
          <a:xfrm>
            <a:off x="2205504" y="32954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怎么防护</a:t>
            </a:r>
          </a:p>
        </p:txBody>
      </p:sp>
      <p:cxnSp>
        <p:nvCxnSpPr>
          <p:cNvPr id="14" name="直接连接符 13">
            <a:extLst>
              <a:ext uri="{FF2B5EF4-FFF2-40B4-BE49-F238E27FC236}">
                <a16:creationId xmlns:a16="http://schemas.microsoft.com/office/drawing/2014/main" id="{525A56F1-DCA0-4278-B654-20154E4F2656}"/>
              </a:ext>
            </a:extLst>
          </p:cNvPr>
          <p:cNvCxnSpPr/>
          <p:nvPr/>
        </p:nvCxnSpPr>
        <p:spPr>
          <a:xfrm>
            <a:off x="1808259" y="360021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413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1"/>
          <p:cNvSpPr>
            <a:spLocks noChangeArrowheads="1"/>
          </p:cNvSpPr>
          <p:nvPr/>
        </p:nvSpPr>
        <p:spPr bwMode="auto">
          <a:xfrm>
            <a:off x="5940425" y="4445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800" dirty="0">
                <a:solidFill>
                  <a:schemeClr val="bg1"/>
                </a:solidFill>
                <a:latin typeface="黑体" pitchFamily="49" charset="-122"/>
                <a:ea typeface="黑体" pitchFamily="49" charset="-122"/>
              </a:rPr>
              <a:t>安全防护器件</a:t>
            </a:r>
            <a:endParaRPr lang="en-US" altLang="ko-KR" sz="2800" dirty="0">
              <a:solidFill>
                <a:schemeClr val="bg1"/>
              </a:solidFill>
              <a:latin typeface="黑体" pitchFamily="49" charset="-122"/>
              <a:ea typeface="黑体" pitchFamily="49" charset="-122"/>
            </a:endParaRPr>
          </a:p>
        </p:txBody>
      </p:sp>
      <p:sp>
        <p:nvSpPr>
          <p:cNvPr id="5" name="矩形 4">
            <a:extLst>
              <a:ext uri="{FF2B5EF4-FFF2-40B4-BE49-F238E27FC236}">
                <a16:creationId xmlns:a16="http://schemas.microsoft.com/office/drawing/2014/main" id="{7D2F2176-5ED4-43AD-A23A-8CE740F38767}"/>
              </a:ext>
            </a:extLst>
          </p:cNvPr>
          <p:cNvSpPr/>
          <p:nvPr/>
        </p:nvSpPr>
        <p:spPr>
          <a:xfrm>
            <a:off x="539552" y="980728"/>
            <a:ext cx="1193552" cy="461665"/>
          </a:xfrm>
          <a:prstGeom prst="rect">
            <a:avLst/>
          </a:prstGeom>
          <a:solidFill>
            <a:schemeClr val="tx2">
              <a:lumMod val="20000"/>
              <a:lumOff val="80000"/>
            </a:schemeClr>
          </a:solidFill>
          <a:ln>
            <a:noFill/>
          </a:ln>
        </p:spPr>
        <p:txBody>
          <a:bodyPr wrap="square">
            <a:spAutoFit/>
          </a:bodyPr>
          <a:lstStyle/>
          <a:p>
            <a:r>
              <a:rPr lang="zh-CN" altLang="en-US" sz="2400" dirty="0">
                <a:solidFill>
                  <a:srgbClr val="0000FF"/>
                </a:solidFill>
                <a:latin typeface="黑体" pitchFamily="49" charset="-122"/>
                <a:ea typeface="黑体" pitchFamily="49" charset="-122"/>
              </a:rPr>
              <a:t>三防漆</a:t>
            </a:r>
          </a:p>
        </p:txBody>
      </p:sp>
      <p:sp>
        <p:nvSpPr>
          <p:cNvPr id="3" name="矩形 2">
            <a:extLst>
              <a:ext uri="{FF2B5EF4-FFF2-40B4-BE49-F238E27FC236}">
                <a16:creationId xmlns:a16="http://schemas.microsoft.com/office/drawing/2014/main" id="{C36D9646-D0CA-4BBE-A89B-CB38A651F43D}"/>
              </a:ext>
            </a:extLst>
          </p:cNvPr>
          <p:cNvSpPr/>
          <p:nvPr/>
        </p:nvSpPr>
        <p:spPr>
          <a:xfrm>
            <a:off x="539552" y="1442393"/>
            <a:ext cx="3252172" cy="369332"/>
          </a:xfrm>
          <a:prstGeom prst="rect">
            <a:avLst/>
          </a:prstGeom>
          <a:solidFill>
            <a:schemeClr val="accent4">
              <a:lumMod val="20000"/>
              <a:lumOff val="80000"/>
            </a:schemeClr>
          </a:solidFill>
        </p:spPr>
        <p:txBody>
          <a:bodyPr wrap="square">
            <a:spAutoFit/>
          </a:bodyPr>
          <a:lstStyle/>
          <a:p>
            <a:pPr algn="just">
              <a:spcAft>
                <a:spcPts val="0"/>
              </a:spcAft>
            </a:pPr>
            <a:r>
              <a:rPr lang="zh-CN" altLang="zh-CN" sz="1800" b="0" kern="0" spc="40" dirty="0">
                <a:solidFill>
                  <a:srgbClr val="FF0000"/>
                </a:solidFill>
                <a:latin typeface="等线" panose="02010600030101010101" pitchFamily="2" charset="-122"/>
                <a:ea typeface="黑体" panose="02010609060101010101" pitchFamily="49" charset="-122"/>
              </a:rPr>
              <a:t>不可涂覆三防漆的部分和器件</a:t>
            </a:r>
            <a:endParaRPr lang="zh-CN" altLang="en-US" sz="1800" b="0" kern="0" spc="40" dirty="0">
              <a:solidFill>
                <a:srgbClr val="FF0000"/>
              </a:solidFill>
              <a:latin typeface="等线" panose="02010600030101010101" pitchFamily="2" charset="-122"/>
              <a:ea typeface="黑体" panose="02010609060101010101" pitchFamily="49" charset="-122"/>
            </a:endParaRPr>
          </a:p>
        </p:txBody>
      </p:sp>
      <p:sp>
        <p:nvSpPr>
          <p:cNvPr id="6" name="矩形 5">
            <a:extLst>
              <a:ext uri="{FF2B5EF4-FFF2-40B4-BE49-F238E27FC236}">
                <a16:creationId xmlns:a16="http://schemas.microsoft.com/office/drawing/2014/main" id="{092D2B71-0ED8-441D-8413-8F525D4E98D0}"/>
              </a:ext>
            </a:extLst>
          </p:cNvPr>
          <p:cNvSpPr/>
          <p:nvPr/>
        </p:nvSpPr>
        <p:spPr>
          <a:xfrm>
            <a:off x="539552" y="1811725"/>
            <a:ext cx="4248472" cy="3369449"/>
          </a:xfrm>
          <a:prstGeom prst="rect">
            <a:avLst/>
          </a:prstGeom>
          <a:solidFill>
            <a:schemeClr val="accent3">
              <a:lumMod val="60000"/>
              <a:lumOff val="40000"/>
            </a:schemeClr>
          </a:solidFill>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zh-CN" sz="1800" b="0" kern="0" spc="40" dirty="0">
                <a:solidFill>
                  <a:srgbClr val="0000FF"/>
                </a:solidFill>
                <a:latin typeface="等线" panose="02010600030101010101" pitchFamily="2" charset="-122"/>
                <a:ea typeface="黑体" panose="02010609060101010101" pitchFamily="49" charset="-122"/>
              </a:rPr>
              <a:t>常规不可涂覆器件：漆大功率散热器，散热片，功率电阻，大功率二极管，水泥电阻，拔码开关、电位器（可调电阻），蜂鸣器，电池座，保险丝座，</a:t>
            </a:r>
            <a:r>
              <a:rPr lang="en-US" altLang="zh-CN" sz="1800" b="0" kern="0" spc="40" dirty="0">
                <a:solidFill>
                  <a:srgbClr val="0000FF"/>
                </a:solidFill>
                <a:latin typeface="等线" panose="02010600030101010101" pitchFamily="2" charset="-122"/>
                <a:ea typeface="黑体" panose="02010609060101010101" pitchFamily="49" charset="-122"/>
              </a:rPr>
              <a:t>IC</a:t>
            </a:r>
            <a:r>
              <a:rPr lang="zh-CN" altLang="zh-CN" sz="1800" b="0" kern="0" spc="40" dirty="0">
                <a:solidFill>
                  <a:srgbClr val="0000FF"/>
                </a:solidFill>
                <a:latin typeface="等线" panose="02010600030101010101" pitchFamily="2" charset="-122"/>
                <a:ea typeface="黑体" panose="02010609060101010101" pitchFamily="49" charset="-122"/>
              </a:rPr>
              <a:t>座，轻触开关，继电器等类型的插座、排针、接线端子及</a:t>
            </a:r>
            <a:r>
              <a:rPr lang="en-US" altLang="zh-CN" sz="1800" b="0" kern="0" spc="40" dirty="0">
                <a:solidFill>
                  <a:srgbClr val="0000FF"/>
                </a:solidFill>
                <a:latin typeface="等线" panose="02010600030101010101" pitchFamily="2" charset="-122"/>
                <a:ea typeface="黑体" panose="02010609060101010101" pitchFamily="49" charset="-122"/>
              </a:rPr>
              <a:t>DB9</a:t>
            </a:r>
            <a:r>
              <a:rPr lang="zh-CN" altLang="zh-CN" sz="1800" b="0" kern="0" spc="40" dirty="0">
                <a:solidFill>
                  <a:srgbClr val="0000FF"/>
                </a:solidFill>
                <a:latin typeface="等线" panose="02010600030101010101" pitchFamily="2" charset="-122"/>
                <a:ea typeface="黑体" panose="02010609060101010101" pitchFamily="49" charset="-122"/>
              </a:rPr>
              <a:t>、插式或贴片式发光二极管（非指示作用）、数码管，接地螺丝孔。</a:t>
            </a:r>
            <a:endParaRPr lang="zh-CN" altLang="en-US" sz="1800" b="0" kern="0" spc="40" dirty="0">
              <a:solidFill>
                <a:srgbClr val="0000FF"/>
              </a:solidFill>
              <a:latin typeface="等线" panose="02010600030101010101" pitchFamily="2" charset="-122"/>
              <a:ea typeface="黑体" panose="02010609060101010101" pitchFamily="49" charset="-122"/>
            </a:endParaRPr>
          </a:p>
        </p:txBody>
      </p:sp>
      <p:pic>
        <p:nvPicPr>
          <p:cNvPr id="15" name="图片 14" descr="C:\Users\Administrator\AppData\Local\Temp\enhtmlclip\640(348).jpg">
            <a:extLst>
              <a:ext uri="{FF2B5EF4-FFF2-40B4-BE49-F238E27FC236}">
                <a16:creationId xmlns:a16="http://schemas.microsoft.com/office/drawing/2014/main" id="{257996F7-8899-4B18-93EB-391B551D2BE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5148" y="1015078"/>
            <a:ext cx="3159829" cy="2481371"/>
          </a:xfrm>
          <a:prstGeom prst="rect">
            <a:avLst/>
          </a:prstGeom>
          <a:noFill/>
          <a:ln>
            <a:noFill/>
          </a:ln>
        </p:spPr>
      </p:pic>
      <p:pic>
        <p:nvPicPr>
          <p:cNvPr id="16" name="图片 15" descr="C:\Users\Administrator\AppData\Local\Temp\enhtmlclip\640(349).jpg">
            <a:extLst>
              <a:ext uri="{FF2B5EF4-FFF2-40B4-BE49-F238E27FC236}">
                <a16:creationId xmlns:a16="http://schemas.microsoft.com/office/drawing/2014/main" id="{8EDCBA9D-2C8A-4404-9189-416270E6503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5148" y="3496449"/>
            <a:ext cx="3159829" cy="2880320"/>
          </a:xfrm>
          <a:prstGeom prst="rect">
            <a:avLst/>
          </a:prstGeom>
          <a:noFill/>
          <a:ln>
            <a:noFill/>
          </a:ln>
        </p:spPr>
      </p:pic>
    </p:spTree>
    <p:extLst>
      <p:ext uri="{BB962C8B-B14F-4D97-AF65-F5344CB8AC3E}">
        <p14:creationId xmlns:p14="http://schemas.microsoft.com/office/powerpoint/2010/main" val="3515325088"/>
      </p:ext>
    </p:extLst>
  </p:cSld>
  <p:clrMapOvr>
    <a:masterClrMapping/>
  </p:clrMapOvr>
  <p:transition>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785413" y="980728"/>
            <a:ext cx="3714579"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怎么防护</a:t>
            </a:r>
          </a:p>
        </p:txBody>
      </p:sp>
      <p:sp>
        <p:nvSpPr>
          <p:cNvPr id="5126" name="Rectangle 35"/>
          <p:cNvSpPr>
            <a:spLocks noChangeArrowheads="1"/>
          </p:cNvSpPr>
          <p:nvPr/>
        </p:nvSpPr>
        <p:spPr bwMode="auto">
          <a:xfrm>
            <a:off x="2205504" y="2506718"/>
            <a:ext cx="495952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电磁兼容性防护</a:t>
            </a:r>
          </a:p>
        </p:txBody>
      </p:sp>
      <p:cxnSp>
        <p:nvCxnSpPr>
          <p:cNvPr id="4" name="直接连接符 3"/>
          <p:cNvCxnSpPr>
            <a:cxnSpLocks/>
          </p:cNvCxnSpPr>
          <p:nvPr/>
        </p:nvCxnSpPr>
        <p:spPr>
          <a:xfrm>
            <a:off x="1793525" y="1590328"/>
            <a:ext cx="14734" cy="12626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8259" y="285293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35"/>
          <p:cNvSpPr>
            <a:spLocks noChangeArrowheads="1"/>
          </p:cNvSpPr>
          <p:nvPr/>
        </p:nvSpPr>
        <p:spPr bwMode="auto">
          <a:xfrm>
            <a:off x="2206002" y="1718017"/>
            <a:ext cx="4959523"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lumMod val="65000"/>
                  </a:schemeClr>
                </a:solidFill>
                <a:latin typeface="黑体" pitchFamily="49" charset="-122"/>
                <a:ea typeface="黑体" pitchFamily="49" charset="-122"/>
              </a:rPr>
              <a:t>功能性能适应性防护</a:t>
            </a:r>
          </a:p>
        </p:txBody>
      </p:sp>
      <p:cxnSp>
        <p:nvCxnSpPr>
          <p:cNvPr id="19" name="直接连接符 18"/>
          <p:cNvCxnSpPr>
            <a:cxnSpLocks/>
            <a:endCxn id="18" idx="1"/>
          </p:cNvCxnSpPr>
          <p:nvPr/>
        </p:nvCxnSpPr>
        <p:spPr>
          <a:xfrm>
            <a:off x="1808259" y="2022817"/>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929429" y="2548136"/>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9752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02092ED0-2106-4861-8136-A394BA70B77B}" type="slidenum">
              <a:rPr lang="en-US" altLang="zh-CN" sz="1400" b="0">
                <a:solidFill>
                  <a:schemeClr val="tx1"/>
                </a:solidFill>
                <a:latin typeface="Arial" charset="0"/>
                <a:ea typeface="宋体" charset="-122"/>
              </a:rPr>
              <a:pPr algn="r"/>
              <a:t>62</a:t>
            </a:fld>
            <a:r>
              <a:rPr lang="en-US" altLang="zh-CN" sz="1400" b="0">
                <a:solidFill>
                  <a:schemeClr val="tx1"/>
                </a:solidFill>
                <a:latin typeface="Arial" charset="0"/>
                <a:ea typeface="宋体" charset="-122"/>
              </a:rPr>
              <a:t>/pp</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052513"/>
            <a:ext cx="3240087" cy="41767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1052513"/>
            <a:ext cx="3270250" cy="41767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150" name="Rectangle 3"/>
          <p:cNvSpPr>
            <a:spLocks noChangeArrowheads="1"/>
          </p:cNvSpPr>
          <p:nvPr/>
        </p:nvSpPr>
        <p:spPr bwMode="auto">
          <a:xfrm>
            <a:off x="539750" y="5516563"/>
            <a:ext cx="8183563"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10000"/>
              </a:lnSpc>
              <a:spcBef>
                <a:spcPct val="20000"/>
              </a:spcBef>
              <a:buFont typeface="Wingdings" pitchFamily="2" charset="2"/>
              <a:buNone/>
            </a:pPr>
            <a:r>
              <a:rPr lang="en-US" altLang="zh-CN" sz="2000" b="1">
                <a:solidFill>
                  <a:srgbClr val="000000"/>
                </a:solidFill>
                <a:latin typeface="Verdana" pitchFamily="34" charset="0"/>
                <a:ea typeface="华文中宋" pitchFamily="2" charset="-122"/>
              </a:rPr>
              <a:t>GJB151A</a:t>
            </a:r>
            <a:r>
              <a:rPr lang="zh-CN" altLang="en-US" sz="2000" b="1">
                <a:solidFill>
                  <a:srgbClr val="000000"/>
                </a:solidFill>
                <a:latin typeface="Verdana" pitchFamily="34" charset="0"/>
                <a:ea typeface="华文中宋" pitchFamily="2" charset="-122"/>
              </a:rPr>
              <a:t>：规定了各类军用设备所需的实验，以及相应的指标要求</a:t>
            </a:r>
          </a:p>
          <a:p>
            <a:pPr marL="342900" indent="-342900" eaLnBrk="0" hangingPunct="0">
              <a:lnSpc>
                <a:spcPct val="110000"/>
              </a:lnSpc>
              <a:spcBef>
                <a:spcPct val="20000"/>
              </a:spcBef>
              <a:buFont typeface="Wingdings" pitchFamily="2" charset="2"/>
              <a:buNone/>
            </a:pPr>
            <a:r>
              <a:rPr lang="en-US" altLang="zh-CN" sz="2000" b="1">
                <a:solidFill>
                  <a:srgbClr val="000000"/>
                </a:solidFill>
                <a:latin typeface="Verdana" pitchFamily="34" charset="0"/>
                <a:ea typeface="华文中宋" pitchFamily="2" charset="-122"/>
              </a:rPr>
              <a:t>GJB152A</a:t>
            </a:r>
            <a:r>
              <a:rPr lang="zh-CN" altLang="en-US" sz="2000" b="1">
                <a:solidFill>
                  <a:srgbClr val="000000"/>
                </a:solidFill>
                <a:latin typeface="Verdana" pitchFamily="34" charset="0"/>
                <a:ea typeface="华文中宋" pitchFamily="2" charset="-122"/>
              </a:rPr>
              <a:t>：规定了各种电磁兼容实验的试验方法、装置、校准方法</a:t>
            </a:r>
          </a:p>
        </p:txBody>
      </p:sp>
      <p:sp>
        <p:nvSpPr>
          <p:cNvPr id="7" name="Rectangle 2"/>
          <p:cNvSpPr txBox="1">
            <a:spLocks noChangeArrowheads="1"/>
          </p:cNvSpPr>
          <p:nvPr/>
        </p:nvSpPr>
        <p:spPr bwMode="auto">
          <a:xfrm>
            <a:off x="5940152" y="57150"/>
            <a:ext cx="309634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400" dirty="0">
                <a:solidFill>
                  <a:schemeClr val="bg1"/>
                </a:solidFill>
                <a:latin typeface="微软雅黑" pitchFamily="34" charset="-122"/>
                <a:ea typeface="微软雅黑" pitchFamily="34" charset="-122"/>
              </a:rPr>
              <a:t>国军标电磁兼容标准</a:t>
            </a:r>
            <a:endParaRPr lang="en-US" altLang="zh-CN" sz="2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40441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A8372CC3-12E1-4779-B033-30F58393A7C4}" type="slidenum">
              <a:rPr lang="en-US" altLang="zh-CN" sz="1400" b="0">
                <a:solidFill>
                  <a:schemeClr val="tx1"/>
                </a:solidFill>
                <a:latin typeface="Arial" charset="0"/>
                <a:ea typeface="宋体" charset="-122"/>
              </a:rPr>
              <a:pPr algn="r"/>
              <a:t>63</a:t>
            </a:fld>
            <a:r>
              <a:rPr lang="en-US" altLang="zh-CN" sz="1400" b="0">
                <a:solidFill>
                  <a:schemeClr val="tx1"/>
                </a:solidFill>
                <a:latin typeface="Arial" charset="0"/>
                <a:ea typeface="宋体" charset="-122"/>
              </a:rPr>
              <a:t>/pp</a:t>
            </a:r>
          </a:p>
        </p:txBody>
      </p:sp>
      <p:graphicFrame>
        <p:nvGraphicFramePr>
          <p:cNvPr id="8196" name="Object 1031"/>
          <p:cNvGraphicFramePr>
            <a:graphicFrameLocks noChangeAspect="1"/>
          </p:cNvGraphicFramePr>
          <p:nvPr>
            <p:extLst/>
          </p:nvPr>
        </p:nvGraphicFramePr>
        <p:xfrm>
          <a:off x="1331913" y="3794274"/>
          <a:ext cx="6624637" cy="2659062"/>
        </p:xfrm>
        <a:graphic>
          <a:graphicData uri="http://schemas.openxmlformats.org/presentationml/2006/ole">
            <mc:AlternateContent xmlns:mc="http://schemas.openxmlformats.org/markup-compatibility/2006">
              <mc:Choice xmlns:v="urn:schemas-microsoft-com:vml" Requires="v">
                <p:oleObj spid="_x0000_s42077" name="Visio" r:id="rId4" imgW="2423803" imgH="973122" progId="Visio.Drawing.11">
                  <p:embed/>
                </p:oleObj>
              </mc:Choice>
              <mc:Fallback>
                <p:oleObj name="Visio" r:id="rId4" imgW="2423803" imgH="973122" progId="Visio.Drawing.11">
                  <p:embed/>
                  <p:pic>
                    <p:nvPicPr>
                      <p:cNvPr id="8196" name="Object 1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3794274"/>
                        <a:ext cx="6624637" cy="265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72" name="Object 1032"/>
          <p:cNvGraphicFramePr>
            <a:graphicFrameLocks noChangeAspect="1"/>
          </p:cNvGraphicFramePr>
          <p:nvPr>
            <p:extLst/>
          </p:nvPr>
        </p:nvGraphicFramePr>
        <p:xfrm>
          <a:off x="677863" y="1851174"/>
          <a:ext cx="1878012" cy="1795462"/>
        </p:xfrm>
        <a:graphic>
          <a:graphicData uri="http://schemas.openxmlformats.org/presentationml/2006/ole">
            <mc:AlternateContent xmlns:mc="http://schemas.openxmlformats.org/markup-compatibility/2006">
              <mc:Choice xmlns:v="urn:schemas-microsoft-com:vml" Requires="v">
                <p:oleObj spid="_x0000_s42078" name="Visio" r:id="rId6" imgW="910614" imgH="827103" progId="Visio.Drawing.11">
                  <p:embed/>
                </p:oleObj>
              </mc:Choice>
              <mc:Fallback>
                <p:oleObj name="Visio" r:id="rId6" imgW="910614" imgH="827103" progId="Visio.Drawing.11">
                  <p:embed/>
                  <p:pic>
                    <p:nvPicPr>
                      <p:cNvPr id="113672" name="Object 10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863" y="1851174"/>
                        <a:ext cx="1878012" cy="179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73" name="Object 1033"/>
          <p:cNvGraphicFramePr>
            <a:graphicFrameLocks noChangeAspect="1"/>
          </p:cNvGraphicFramePr>
          <p:nvPr>
            <p:extLst/>
          </p:nvPr>
        </p:nvGraphicFramePr>
        <p:xfrm>
          <a:off x="2771775" y="1844824"/>
          <a:ext cx="2090738" cy="2074862"/>
        </p:xfrm>
        <a:graphic>
          <a:graphicData uri="http://schemas.openxmlformats.org/presentationml/2006/ole">
            <mc:AlternateContent xmlns:mc="http://schemas.openxmlformats.org/markup-compatibility/2006">
              <mc:Choice xmlns:v="urn:schemas-microsoft-com:vml" Requires="v">
                <p:oleObj spid="_x0000_s42079" name="Visio" r:id="rId8" imgW="910614" imgH="873609" progId="Visio.Drawing.11">
                  <p:embed/>
                </p:oleObj>
              </mc:Choice>
              <mc:Fallback>
                <p:oleObj name="Visio" r:id="rId8" imgW="910614" imgH="873609" progId="Visio.Drawing.11">
                  <p:embed/>
                  <p:pic>
                    <p:nvPicPr>
                      <p:cNvPr id="113673" name="Object 10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775" y="1844824"/>
                        <a:ext cx="2090738" cy="207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74" name="Object 1034"/>
          <p:cNvGraphicFramePr>
            <a:graphicFrameLocks noChangeAspect="1"/>
          </p:cNvGraphicFramePr>
          <p:nvPr>
            <p:extLst/>
          </p:nvPr>
        </p:nvGraphicFramePr>
        <p:xfrm>
          <a:off x="5148263" y="1916261"/>
          <a:ext cx="1320800" cy="2706688"/>
        </p:xfrm>
        <a:graphic>
          <a:graphicData uri="http://schemas.openxmlformats.org/presentationml/2006/ole">
            <mc:AlternateContent xmlns:mc="http://schemas.openxmlformats.org/markup-compatibility/2006">
              <mc:Choice xmlns:v="urn:schemas-microsoft-com:vml" Requires="v">
                <p:oleObj spid="_x0000_s42080" name="Visio" r:id="rId10" imgW="575072" imgH="1178147" progId="Visio.Drawing.11">
                  <p:embed/>
                </p:oleObj>
              </mc:Choice>
              <mc:Fallback>
                <p:oleObj name="Visio" r:id="rId10" imgW="575072" imgH="1178147" progId="Visio.Drawing.11">
                  <p:embed/>
                  <p:pic>
                    <p:nvPicPr>
                      <p:cNvPr id="113674" name="Object 10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8263" y="1916261"/>
                        <a:ext cx="1320800" cy="270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75" name="Object 1035"/>
          <p:cNvGraphicFramePr>
            <a:graphicFrameLocks noChangeAspect="1"/>
          </p:cNvGraphicFramePr>
          <p:nvPr>
            <p:extLst/>
          </p:nvPr>
        </p:nvGraphicFramePr>
        <p:xfrm>
          <a:off x="6699250" y="1925786"/>
          <a:ext cx="1544638" cy="2943225"/>
        </p:xfrm>
        <a:graphic>
          <a:graphicData uri="http://schemas.openxmlformats.org/presentationml/2006/ole">
            <mc:AlternateContent xmlns:mc="http://schemas.openxmlformats.org/markup-compatibility/2006">
              <mc:Choice xmlns:v="urn:schemas-microsoft-com:vml" Requires="v">
                <p:oleObj spid="_x0000_s42081" name="Visio" r:id="rId12" imgW="669584" imgH="1275659" progId="Visio.Drawing.11">
                  <p:embed/>
                </p:oleObj>
              </mc:Choice>
              <mc:Fallback>
                <p:oleObj name="Visio" r:id="rId12" imgW="669584" imgH="1275659" progId="Visio.Drawing.11">
                  <p:embed/>
                  <p:pic>
                    <p:nvPicPr>
                      <p:cNvPr id="113675" name="Object 10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99250" y="1925786"/>
                        <a:ext cx="1544638"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1" name="Rectangle 1036"/>
          <p:cNvSpPr>
            <a:spLocks noChangeArrowheads="1"/>
          </p:cNvSpPr>
          <p:nvPr/>
        </p:nvSpPr>
        <p:spPr bwMode="auto">
          <a:xfrm>
            <a:off x="611188" y="1196752"/>
            <a:ext cx="3240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b="1" dirty="0">
                <a:solidFill>
                  <a:srgbClr val="0000FF"/>
                </a:solidFill>
                <a:ea typeface="黑体" pitchFamily="2" charset="-122"/>
              </a:rPr>
              <a:t>GJB151A</a:t>
            </a:r>
            <a:r>
              <a:rPr lang="zh-CN" altLang="en-US" sz="2400" b="1" dirty="0">
                <a:solidFill>
                  <a:srgbClr val="0000FF"/>
                </a:solidFill>
                <a:ea typeface="黑体" pitchFamily="2" charset="-122"/>
              </a:rPr>
              <a:t>实验分类</a:t>
            </a:r>
          </a:p>
        </p:txBody>
      </p:sp>
      <p:sp>
        <p:nvSpPr>
          <p:cNvPr id="10" name="Rectangle 2"/>
          <p:cNvSpPr txBox="1">
            <a:spLocks noChangeArrowheads="1"/>
          </p:cNvSpPr>
          <p:nvPr/>
        </p:nvSpPr>
        <p:spPr bwMode="auto">
          <a:xfrm>
            <a:off x="5436096" y="44624"/>
            <a:ext cx="403244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2400" dirty="0">
                <a:solidFill>
                  <a:schemeClr val="bg1"/>
                </a:solidFill>
                <a:latin typeface="微软雅黑" pitchFamily="34" charset="-122"/>
                <a:ea typeface="微软雅黑" pitchFamily="34" charset="-122"/>
              </a:rPr>
              <a:t>二、国军标电磁兼容标准</a:t>
            </a:r>
            <a:endParaRPr lang="en-US" altLang="zh-CN" sz="2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237808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3672"/>
                                        </p:tgtEl>
                                        <p:attrNameLst>
                                          <p:attrName>style.visibility</p:attrName>
                                        </p:attrNameLst>
                                      </p:cBhvr>
                                      <p:to>
                                        <p:strVal val="visible"/>
                                      </p:to>
                                    </p:set>
                                    <p:animEffect transition="in" filter="blinds(horizontal)">
                                      <p:cBhvr>
                                        <p:cTn id="7" dur="500"/>
                                        <p:tgtEl>
                                          <p:spTgt spid="1136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3673"/>
                                        </p:tgtEl>
                                        <p:attrNameLst>
                                          <p:attrName>style.visibility</p:attrName>
                                        </p:attrNameLst>
                                      </p:cBhvr>
                                      <p:to>
                                        <p:strVal val="visible"/>
                                      </p:to>
                                    </p:set>
                                    <p:animEffect transition="in" filter="blinds(horizontal)">
                                      <p:cBhvr>
                                        <p:cTn id="12" dur="500"/>
                                        <p:tgtEl>
                                          <p:spTgt spid="1136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3674"/>
                                        </p:tgtEl>
                                        <p:attrNameLst>
                                          <p:attrName>style.visibility</p:attrName>
                                        </p:attrNameLst>
                                      </p:cBhvr>
                                      <p:to>
                                        <p:strVal val="visible"/>
                                      </p:to>
                                    </p:set>
                                    <p:animEffect transition="in" filter="blinds(horizontal)">
                                      <p:cBhvr>
                                        <p:cTn id="17" dur="500"/>
                                        <p:tgtEl>
                                          <p:spTgt spid="1136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13675"/>
                                        </p:tgtEl>
                                        <p:attrNameLst>
                                          <p:attrName>style.visibility</p:attrName>
                                        </p:attrNameLst>
                                      </p:cBhvr>
                                      <p:to>
                                        <p:strVal val="visible"/>
                                      </p:to>
                                    </p:set>
                                    <p:animEffect transition="in" filter="blinds(horizontal)">
                                      <p:cBhvr>
                                        <p:cTn id="22" dur="500"/>
                                        <p:tgtEl>
                                          <p:spTgt spid="113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614DEAA9-DE2A-46A9-8A98-0917C4EF5C13}" type="slidenum">
              <a:rPr lang="en-US" altLang="zh-CN" sz="1400" b="0">
                <a:solidFill>
                  <a:schemeClr val="tx1"/>
                </a:solidFill>
                <a:latin typeface="Arial" charset="0"/>
                <a:ea typeface="宋体" charset="-122"/>
              </a:rPr>
              <a:pPr algn="r"/>
              <a:t>64</a:t>
            </a:fld>
            <a:r>
              <a:rPr lang="en-US" altLang="zh-CN" sz="1400" b="0">
                <a:solidFill>
                  <a:schemeClr val="tx1"/>
                </a:solidFill>
                <a:latin typeface="Arial" charset="0"/>
                <a:ea typeface="宋体" charset="-122"/>
              </a:rPr>
              <a:t>/pp</a:t>
            </a:r>
          </a:p>
        </p:txBody>
      </p:sp>
      <p:sp>
        <p:nvSpPr>
          <p:cNvPr id="7172" name="Rectangle 3"/>
          <p:cNvSpPr>
            <a:spLocks noChangeArrowheads="1"/>
          </p:cNvSpPr>
          <p:nvPr/>
        </p:nvSpPr>
        <p:spPr bwMode="auto">
          <a:xfrm>
            <a:off x="611188" y="836613"/>
            <a:ext cx="57594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10000"/>
              </a:lnSpc>
              <a:spcBef>
                <a:spcPct val="20000"/>
              </a:spcBef>
              <a:buFont typeface="Wingdings" pitchFamily="2" charset="2"/>
              <a:buNone/>
            </a:pPr>
            <a:r>
              <a:rPr lang="zh-CN" altLang="en-US" sz="2400" b="1">
                <a:solidFill>
                  <a:srgbClr val="0000FF"/>
                </a:solidFill>
                <a:ea typeface="黑体" pitchFamily="2" charset="-122"/>
              </a:rPr>
              <a:t>国军标电磁兼容标准所包含的实验项目</a:t>
            </a:r>
          </a:p>
        </p:txBody>
      </p:sp>
      <p:pic>
        <p:nvPicPr>
          <p:cNvPr id="7173" name="Picture 10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83" y="1268760"/>
            <a:ext cx="6839669" cy="477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 Box 1032"/>
          <p:cNvSpPr txBox="1">
            <a:spLocks noChangeArrowheads="1"/>
          </p:cNvSpPr>
          <p:nvPr/>
        </p:nvSpPr>
        <p:spPr bwMode="auto">
          <a:xfrm>
            <a:off x="898525" y="6093296"/>
            <a:ext cx="7561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en-US" altLang="zh-CN" sz="2400" b="0" dirty="0">
                <a:solidFill>
                  <a:srgbClr val="FF0000"/>
                </a:solidFill>
                <a:latin typeface="Arial" charset="0"/>
                <a:ea typeface="黑体" pitchFamily="2" charset="-122"/>
              </a:rPr>
              <a:t>R=(</a:t>
            </a:r>
            <a:r>
              <a:rPr lang="zh-CN" altLang="en-US" sz="2400" b="0" dirty="0">
                <a:solidFill>
                  <a:srgbClr val="FF0000"/>
                </a:solidFill>
                <a:latin typeface="Arial" charset="0"/>
                <a:ea typeface="黑体" pitchFamily="2" charset="-122"/>
              </a:rPr>
              <a:t>空间</a:t>
            </a:r>
            <a:r>
              <a:rPr lang="en-US" altLang="zh-CN" sz="2400" b="0" dirty="0">
                <a:solidFill>
                  <a:srgbClr val="FF0000"/>
                </a:solidFill>
                <a:latin typeface="Arial" charset="0"/>
                <a:ea typeface="黑体" pitchFamily="2" charset="-122"/>
              </a:rPr>
              <a:t>)</a:t>
            </a:r>
            <a:r>
              <a:rPr lang="zh-CN" altLang="en-US" sz="2400" b="0" dirty="0">
                <a:solidFill>
                  <a:srgbClr val="FF0000"/>
                </a:solidFill>
                <a:latin typeface="Arial" charset="0"/>
                <a:ea typeface="黑体" pitchFamily="2" charset="-122"/>
              </a:rPr>
              <a:t>电磁场   </a:t>
            </a:r>
            <a:r>
              <a:rPr lang="en-US" altLang="zh-CN" sz="2400" b="0" dirty="0">
                <a:solidFill>
                  <a:srgbClr val="FF0000"/>
                </a:solidFill>
                <a:latin typeface="Arial" charset="0"/>
                <a:ea typeface="黑体" pitchFamily="2" charset="-122"/>
              </a:rPr>
              <a:t>C=(</a:t>
            </a:r>
            <a:r>
              <a:rPr lang="zh-CN" altLang="en-US" sz="2400" b="0" dirty="0">
                <a:solidFill>
                  <a:srgbClr val="FF0000"/>
                </a:solidFill>
                <a:latin typeface="Arial" charset="0"/>
                <a:ea typeface="黑体" pitchFamily="2" charset="-122"/>
              </a:rPr>
              <a:t>电缆</a:t>
            </a:r>
            <a:r>
              <a:rPr lang="en-US" altLang="zh-CN" sz="2400" b="0" dirty="0">
                <a:solidFill>
                  <a:srgbClr val="FF0000"/>
                </a:solidFill>
                <a:latin typeface="Arial" charset="0"/>
                <a:ea typeface="黑体" pitchFamily="2" charset="-122"/>
              </a:rPr>
              <a:t>)</a:t>
            </a:r>
            <a:r>
              <a:rPr lang="zh-CN" altLang="en-US" sz="2400" b="0" dirty="0">
                <a:solidFill>
                  <a:srgbClr val="FF0000"/>
                </a:solidFill>
                <a:latin typeface="Arial" charset="0"/>
                <a:ea typeface="黑体" pitchFamily="2" charset="-122"/>
              </a:rPr>
              <a:t>传导    </a:t>
            </a:r>
            <a:r>
              <a:rPr lang="en-US" altLang="zh-CN" sz="2400" b="0" dirty="0">
                <a:solidFill>
                  <a:srgbClr val="0000FF"/>
                </a:solidFill>
                <a:latin typeface="Arial" charset="0"/>
                <a:ea typeface="黑体" pitchFamily="2" charset="-122"/>
              </a:rPr>
              <a:t>E=</a:t>
            </a:r>
            <a:r>
              <a:rPr lang="zh-CN" altLang="en-US" sz="2400" b="0" dirty="0">
                <a:solidFill>
                  <a:srgbClr val="0000FF"/>
                </a:solidFill>
                <a:latin typeface="Arial" charset="0"/>
                <a:ea typeface="黑体" pitchFamily="2" charset="-122"/>
              </a:rPr>
              <a:t>发射    </a:t>
            </a:r>
            <a:r>
              <a:rPr lang="en-US" altLang="zh-CN" sz="2400" b="0" dirty="0">
                <a:solidFill>
                  <a:srgbClr val="0000FF"/>
                </a:solidFill>
                <a:latin typeface="Arial" charset="0"/>
                <a:ea typeface="黑体" pitchFamily="2" charset="-122"/>
              </a:rPr>
              <a:t>S=</a:t>
            </a:r>
            <a:r>
              <a:rPr lang="zh-CN" altLang="en-US" sz="2400" b="0" dirty="0">
                <a:solidFill>
                  <a:srgbClr val="0000FF"/>
                </a:solidFill>
                <a:latin typeface="Arial" charset="0"/>
                <a:ea typeface="黑体" pitchFamily="2" charset="-122"/>
              </a:rPr>
              <a:t>敏感度</a:t>
            </a:r>
          </a:p>
        </p:txBody>
      </p:sp>
      <p:sp>
        <p:nvSpPr>
          <p:cNvPr id="7" name="Rectangle 2"/>
          <p:cNvSpPr txBox="1">
            <a:spLocks noChangeArrowheads="1"/>
          </p:cNvSpPr>
          <p:nvPr/>
        </p:nvSpPr>
        <p:spPr bwMode="auto">
          <a:xfrm>
            <a:off x="5940152" y="76812"/>
            <a:ext cx="295232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algn="ctr" eaLnBrk="1" hangingPunct="1">
              <a:lnSpc>
                <a:spcPct val="130000"/>
              </a:lnSpc>
            </a:pPr>
            <a:r>
              <a:rPr lang="zh-CN" altLang="en-US" sz="2400" dirty="0">
                <a:solidFill>
                  <a:schemeClr val="bg1"/>
                </a:solidFill>
                <a:latin typeface="微软雅黑" pitchFamily="34" charset="-122"/>
                <a:ea typeface="微软雅黑" pitchFamily="34" charset="-122"/>
              </a:rPr>
              <a:t>国军标电磁兼容标准</a:t>
            </a:r>
            <a:endParaRPr lang="en-US" altLang="zh-CN" sz="2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790594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165472" y="1163216"/>
            <a:ext cx="8784977" cy="609600"/>
          </a:xfrm>
          <a:prstGeom prst="rect">
            <a:avLst/>
          </a:prstGeom>
          <a:solidFill>
            <a:schemeClr val="accent2">
              <a:lumMod val="50000"/>
            </a:schemeClr>
          </a:solidFill>
          <a:ln>
            <a:noFill/>
          </a:ln>
          <a:extLst/>
        </p:spPr>
        <p:txBody>
          <a:bodyPr wrap="none" anchor="ctr"/>
          <a:lstStyle/>
          <a:p>
            <a:pPr algn="ctr"/>
            <a:r>
              <a:rPr lang="zh-CN" altLang="en-US" sz="2800" dirty="0">
                <a:solidFill>
                  <a:schemeClr val="bg1"/>
                </a:solidFill>
                <a:latin typeface="黑体" pitchFamily="49" charset="-122"/>
                <a:ea typeface="黑体" pitchFamily="49" charset="-122"/>
              </a:rPr>
              <a:t>军标</a:t>
            </a:r>
            <a:r>
              <a:rPr lang="en-US" altLang="zh-CN" sz="2800" dirty="0">
                <a:solidFill>
                  <a:schemeClr val="bg1"/>
                </a:solidFill>
                <a:latin typeface="黑体" pitchFamily="49" charset="-122"/>
                <a:ea typeface="黑体" pitchFamily="49" charset="-122"/>
              </a:rPr>
              <a:t>7</a:t>
            </a:r>
            <a:r>
              <a:rPr lang="zh-CN" altLang="en-US" sz="2800" dirty="0">
                <a:solidFill>
                  <a:schemeClr val="bg1"/>
                </a:solidFill>
                <a:latin typeface="黑体" pitchFamily="49" charset="-122"/>
                <a:ea typeface="黑体" pitchFamily="49" charset="-122"/>
              </a:rPr>
              <a:t>项电磁兼容实验</a:t>
            </a:r>
          </a:p>
        </p:txBody>
      </p:sp>
      <p:sp>
        <p:nvSpPr>
          <p:cNvPr id="5126" name="Rectangle 35"/>
          <p:cNvSpPr>
            <a:spLocks noChangeArrowheads="1"/>
          </p:cNvSpPr>
          <p:nvPr/>
        </p:nvSpPr>
        <p:spPr bwMode="auto">
          <a:xfrm>
            <a:off x="165472" y="1772816"/>
            <a:ext cx="8784977" cy="609600"/>
          </a:xfrm>
          <a:prstGeom prst="rect">
            <a:avLst/>
          </a:prstGeom>
          <a:solidFill>
            <a:schemeClr val="accent1">
              <a:lumMod val="20000"/>
              <a:lumOff val="80000"/>
            </a:schemeClr>
          </a:solidFill>
          <a:ln>
            <a:noFill/>
          </a:ln>
          <a:extLst/>
        </p:spPr>
        <p:txBody>
          <a:bodyPr wrap="none" anchor="ctr"/>
          <a:lstStyle/>
          <a:p>
            <a:pPr algn="l"/>
            <a:r>
              <a:rPr lang="zh-CN" altLang="en-US" sz="2800" dirty="0">
                <a:solidFill>
                  <a:schemeClr val="accent2">
                    <a:lumMod val="75000"/>
                  </a:schemeClr>
                </a:solidFill>
                <a:latin typeface="黑体" pitchFamily="49" charset="-122"/>
                <a:ea typeface="黑体" pitchFamily="49" charset="-122"/>
              </a:rPr>
              <a:t> </a:t>
            </a:r>
            <a:r>
              <a:rPr lang="en-US" altLang="zh-CN" sz="2800" dirty="0">
                <a:solidFill>
                  <a:schemeClr val="accent2">
                    <a:lumMod val="75000"/>
                  </a:schemeClr>
                </a:solidFill>
                <a:latin typeface="黑体" pitchFamily="49" charset="-122"/>
                <a:ea typeface="黑体" pitchFamily="49" charset="-122"/>
              </a:rPr>
              <a:t>CE102</a:t>
            </a:r>
            <a:r>
              <a:rPr lang="zh-CN" altLang="en-US" sz="2800" dirty="0">
                <a:solidFill>
                  <a:schemeClr val="accent2">
                    <a:lumMod val="75000"/>
                  </a:schemeClr>
                </a:solidFill>
                <a:latin typeface="黑体" pitchFamily="49" charset="-122"/>
                <a:ea typeface="黑体" pitchFamily="49" charset="-122"/>
              </a:rPr>
              <a:t>：</a:t>
            </a:r>
            <a:r>
              <a:rPr lang="en-US" altLang="zh-CN" sz="2800" dirty="0">
                <a:solidFill>
                  <a:schemeClr val="accent2">
                    <a:lumMod val="75000"/>
                  </a:schemeClr>
                </a:solidFill>
                <a:latin typeface="黑体" pitchFamily="49" charset="-122"/>
                <a:ea typeface="黑体" pitchFamily="49" charset="-122"/>
              </a:rPr>
              <a:t>10kHz~10MHz</a:t>
            </a:r>
            <a:r>
              <a:rPr lang="zh-CN" altLang="en-US" sz="2800" dirty="0">
                <a:solidFill>
                  <a:schemeClr val="accent2">
                    <a:lumMod val="75000"/>
                  </a:schemeClr>
                </a:solidFill>
                <a:latin typeface="黑体" pitchFamily="49" charset="-122"/>
                <a:ea typeface="黑体" pitchFamily="49" charset="-122"/>
              </a:rPr>
              <a:t>电源线传导发射</a:t>
            </a:r>
            <a:endParaRPr lang="en-US" altLang="zh-CN" sz="2800" dirty="0">
              <a:solidFill>
                <a:schemeClr val="accent2">
                  <a:lumMod val="75000"/>
                </a:schemeClr>
              </a:solidFill>
              <a:latin typeface="黑体" pitchFamily="49" charset="-122"/>
              <a:ea typeface="黑体" pitchFamily="49" charset="-122"/>
            </a:endParaRPr>
          </a:p>
        </p:txBody>
      </p:sp>
      <p:sp>
        <p:nvSpPr>
          <p:cNvPr id="7" name="Rectangle 35"/>
          <p:cNvSpPr>
            <a:spLocks noChangeArrowheads="1"/>
          </p:cNvSpPr>
          <p:nvPr/>
        </p:nvSpPr>
        <p:spPr bwMode="auto">
          <a:xfrm>
            <a:off x="165473" y="2382416"/>
            <a:ext cx="8784976" cy="609600"/>
          </a:xfrm>
          <a:prstGeom prst="rect">
            <a:avLst/>
          </a:prstGeom>
          <a:solidFill>
            <a:schemeClr val="accent1">
              <a:lumMod val="40000"/>
              <a:lumOff val="60000"/>
            </a:schemeClr>
          </a:solidFill>
          <a:ln>
            <a:noFill/>
          </a:ln>
          <a:extLst/>
        </p:spPr>
        <p:txBody>
          <a:bodyPr wrap="none" anchor="ctr"/>
          <a:lstStyle/>
          <a:p>
            <a:pPr algn="l"/>
            <a:r>
              <a:rPr lang="zh-CN" altLang="en-US" sz="2800" dirty="0">
                <a:solidFill>
                  <a:schemeClr val="accent2">
                    <a:lumMod val="50000"/>
                  </a:schemeClr>
                </a:solidFill>
                <a:latin typeface="黑体" pitchFamily="49" charset="-122"/>
                <a:ea typeface="黑体" pitchFamily="49" charset="-122"/>
              </a:rPr>
              <a:t> </a:t>
            </a:r>
            <a:r>
              <a:rPr lang="en-US" altLang="zh-CN" sz="2800" dirty="0">
                <a:solidFill>
                  <a:schemeClr val="accent2">
                    <a:lumMod val="50000"/>
                  </a:schemeClr>
                </a:solidFill>
                <a:latin typeface="黑体" pitchFamily="49" charset="-122"/>
                <a:ea typeface="黑体" pitchFamily="49" charset="-122"/>
              </a:rPr>
              <a:t>CS101</a:t>
            </a:r>
            <a:r>
              <a:rPr lang="zh-CN" altLang="en-US" sz="2800" dirty="0">
                <a:solidFill>
                  <a:schemeClr val="accent2">
                    <a:lumMod val="50000"/>
                  </a:schemeClr>
                </a:solidFill>
                <a:latin typeface="黑体" pitchFamily="49" charset="-122"/>
                <a:ea typeface="黑体" pitchFamily="49" charset="-122"/>
              </a:rPr>
              <a:t>：</a:t>
            </a:r>
            <a:r>
              <a:rPr lang="en-US" altLang="zh-CN" sz="2800" dirty="0">
                <a:solidFill>
                  <a:schemeClr val="accent2">
                    <a:lumMod val="50000"/>
                  </a:schemeClr>
                </a:solidFill>
                <a:latin typeface="黑体" pitchFamily="49" charset="-122"/>
                <a:ea typeface="黑体" pitchFamily="49" charset="-122"/>
              </a:rPr>
              <a:t>25Hz~50kHz</a:t>
            </a:r>
            <a:r>
              <a:rPr lang="zh-CN" altLang="en-US" sz="2800" dirty="0">
                <a:solidFill>
                  <a:schemeClr val="accent2">
                    <a:lumMod val="50000"/>
                  </a:schemeClr>
                </a:solidFill>
                <a:latin typeface="黑体" pitchFamily="49" charset="-122"/>
                <a:ea typeface="黑体" pitchFamily="49" charset="-122"/>
              </a:rPr>
              <a:t>电源传导敏感度</a:t>
            </a:r>
          </a:p>
        </p:txBody>
      </p:sp>
      <p:sp>
        <p:nvSpPr>
          <p:cNvPr id="12" name="Rectangle 35"/>
          <p:cNvSpPr>
            <a:spLocks noChangeArrowheads="1"/>
          </p:cNvSpPr>
          <p:nvPr/>
        </p:nvSpPr>
        <p:spPr bwMode="auto">
          <a:xfrm>
            <a:off x="165471" y="2992016"/>
            <a:ext cx="8784977" cy="609600"/>
          </a:xfrm>
          <a:prstGeom prst="rect">
            <a:avLst/>
          </a:prstGeom>
          <a:solidFill>
            <a:schemeClr val="accent1">
              <a:lumMod val="60000"/>
              <a:lumOff val="40000"/>
            </a:schemeClr>
          </a:solidFill>
          <a:ln>
            <a:noFill/>
          </a:ln>
          <a:extLst/>
        </p:spPr>
        <p:txBody>
          <a:bodyPr wrap="none" anchor="ctr"/>
          <a:lstStyle/>
          <a:p>
            <a:pPr algn="l"/>
            <a:r>
              <a:rPr lang="zh-CN" altLang="en-US" sz="2800" dirty="0">
                <a:solidFill>
                  <a:schemeClr val="accent2">
                    <a:lumMod val="50000"/>
                  </a:schemeClr>
                </a:solidFill>
                <a:latin typeface="黑体" pitchFamily="49" charset="-122"/>
                <a:ea typeface="黑体" pitchFamily="49" charset="-122"/>
              </a:rPr>
              <a:t> </a:t>
            </a:r>
            <a:r>
              <a:rPr lang="en-US" altLang="zh-CN" sz="2800" dirty="0">
                <a:solidFill>
                  <a:schemeClr val="accent2">
                    <a:lumMod val="50000"/>
                  </a:schemeClr>
                </a:solidFill>
                <a:latin typeface="黑体" pitchFamily="49" charset="-122"/>
                <a:ea typeface="黑体" pitchFamily="49" charset="-122"/>
              </a:rPr>
              <a:t>CS114</a:t>
            </a:r>
            <a:r>
              <a:rPr lang="zh-CN" altLang="en-US" sz="2800" dirty="0">
                <a:solidFill>
                  <a:schemeClr val="accent2">
                    <a:lumMod val="50000"/>
                  </a:schemeClr>
                </a:solidFill>
                <a:latin typeface="黑体" pitchFamily="49" charset="-122"/>
                <a:ea typeface="黑体" pitchFamily="49" charset="-122"/>
              </a:rPr>
              <a:t>：</a:t>
            </a:r>
            <a:r>
              <a:rPr lang="en-US" altLang="zh-CN" sz="2800" dirty="0">
                <a:solidFill>
                  <a:schemeClr val="accent2">
                    <a:lumMod val="50000"/>
                  </a:schemeClr>
                </a:solidFill>
                <a:latin typeface="黑体" pitchFamily="49" charset="-122"/>
                <a:ea typeface="黑体" pitchFamily="49" charset="-122"/>
              </a:rPr>
              <a:t>10kHz~400MHz</a:t>
            </a:r>
            <a:r>
              <a:rPr lang="zh-CN" altLang="en-US" sz="2800" dirty="0">
                <a:solidFill>
                  <a:schemeClr val="accent2">
                    <a:lumMod val="50000"/>
                  </a:schemeClr>
                </a:solidFill>
                <a:latin typeface="黑体" pitchFamily="49" charset="-122"/>
                <a:ea typeface="黑体" pitchFamily="49" charset="-122"/>
              </a:rPr>
              <a:t>电缆束注入传导敏感度</a:t>
            </a:r>
          </a:p>
        </p:txBody>
      </p:sp>
      <p:sp>
        <p:nvSpPr>
          <p:cNvPr id="17" name="Rectangle 35"/>
          <p:cNvSpPr>
            <a:spLocks noChangeArrowheads="1"/>
          </p:cNvSpPr>
          <p:nvPr/>
        </p:nvSpPr>
        <p:spPr bwMode="auto">
          <a:xfrm>
            <a:off x="160276" y="3602484"/>
            <a:ext cx="8784976" cy="609600"/>
          </a:xfrm>
          <a:prstGeom prst="rect">
            <a:avLst/>
          </a:prstGeom>
          <a:solidFill>
            <a:schemeClr val="tx2">
              <a:lumMod val="60000"/>
              <a:lumOff val="40000"/>
            </a:schemeClr>
          </a:solidFill>
          <a:ln>
            <a:noFill/>
          </a:ln>
          <a:extLst/>
        </p:spPr>
        <p:txBody>
          <a:bodyPr wrap="none" anchor="ctr"/>
          <a:lstStyle/>
          <a:p>
            <a:pPr algn="l"/>
            <a:r>
              <a:rPr lang="zh-CN" altLang="en-US" sz="2800" dirty="0">
                <a:solidFill>
                  <a:schemeClr val="accent2">
                    <a:lumMod val="50000"/>
                  </a:schemeClr>
                </a:solidFill>
                <a:latin typeface="黑体" pitchFamily="49" charset="-122"/>
                <a:ea typeface="黑体" pitchFamily="49" charset="-122"/>
              </a:rPr>
              <a:t> </a:t>
            </a:r>
            <a:r>
              <a:rPr lang="en-US" altLang="zh-CN" sz="2800" dirty="0">
                <a:solidFill>
                  <a:schemeClr val="accent2">
                    <a:lumMod val="50000"/>
                  </a:schemeClr>
                </a:solidFill>
                <a:latin typeface="黑体" pitchFamily="49" charset="-122"/>
                <a:ea typeface="黑体" pitchFamily="49" charset="-122"/>
              </a:rPr>
              <a:t>CS115</a:t>
            </a:r>
            <a:r>
              <a:rPr lang="zh-CN" altLang="en-US" sz="2800" dirty="0">
                <a:solidFill>
                  <a:schemeClr val="accent2">
                    <a:lumMod val="50000"/>
                  </a:schemeClr>
                </a:solidFill>
                <a:latin typeface="黑体" pitchFamily="49" charset="-122"/>
                <a:ea typeface="黑体" pitchFamily="49" charset="-122"/>
              </a:rPr>
              <a:t>：电缆束注入脉冲敏感度</a:t>
            </a:r>
          </a:p>
        </p:txBody>
      </p:sp>
      <p:sp>
        <p:nvSpPr>
          <p:cNvPr id="20" name="Rectangle 35"/>
          <p:cNvSpPr>
            <a:spLocks noChangeArrowheads="1"/>
          </p:cNvSpPr>
          <p:nvPr/>
        </p:nvSpPr>
        <p:spPr bwMode="auto">
          <a:xfrm>
            <a:off x="160277" y="4209837"/>
            <a:ext cx="8784977" cy="609600"/>
          </a:xfrm>
          <a:prstGeom prst="rect">
            <a:avLst/>
          </a:prstGeom>
          <a:solidFill>
            <a:schemeClr val="accent1">
              <a:lumMod val="75000"/>
            </a:schemeClr>
          </a:solidFill>
          <a:ln>
            <a:noFill/>
          </a:ln>
          <a:extLst/>
        </p:spPr>
        <p:txBody>
          <a:bodyPr wrap="none" anchor="ctr"/>
          <a:lstStyle/>
          <a:p>
            <a:pPr algn="l"/>
            <a:r>
              <a:rPr lang="zh-CN" altLang="en-US" sz="2800" dirty="0">
                <a:solidFill>
                  <a:schemeClr val="accent2">
                    <a:lumMod val="20000"/>
                    <a:lumOff val="80000"/>
                  </a:schemeClr>
                </a:solidFill>
                <a:latin typeface="黑体" pitchFamily="49" charset="-122"/>
                <a:ea typeface="黑体" pitchFamily="49" charset="-122"/>
              </a:rPr>
              <a:t> </a:t>
            </a:r>
            <a:r>
              <a:rPr lang="en-US" altLang="zh-CN" sz="2800" dirty="0">
                <a:solidFill>
                  <a:schemeClr val="accent2">
                    <a:lumMod val="20000"/>
                    <a:lumOff val="80000"/>
                  </a:schemeClr>
                </a:solidFill>
                <a:latin typeface="黑体" pitchFamily="49" charset="-122"/>
                <a:ea typeface="黑体" pitchFamily="49" charset="-122"/>
              </a:rPr>
              <a:t>CS116</a:t>
            </a:r>
            <a:r>
              <a:rPr lang="zh-CN" altLang="en-US" sz="2800" dirty="0">
                <a:solidFill>
                  <a:schemeClr val="accent2">
                    <a:lumMod val="20000"/>
                    <a:lumOff val="80000"/>
                  </a:schemeClr>
                </a:solidFill>
                <a:latin typeface="黑体" pitchFamily="49" charset="-122"/>
                <a:ea typeface="黑体" pitchFamily="49" charset="-122"/>
              </a:rPr>
              <a:t>：</a:t>
            </a:r>
            <a:r>
              <a:rPr lang="en-US" altLang="zh-CN" sz="2800" dirty="0">
                <a:solidFill>
                  <a:schemeClr val="accent2">
                    <a:lumMod val="20000"/>
                    <a:lumOff val="80000"/>
                  </a:schemeClr>
                </a:solidFill>
                <a:latin typeface="黑体" pitchFamily="49" charset="-122"/>
                <a:ea typeface="黑体" pitchFamily="49" charset="-122"/>
              </a:rPr>
              <a:t>10kHz~100MHz</a:t>
            </a:r>
            <a:r>
              <a:rPr lang="zh-CN" altLang="en-US" sz="2800" dirty="0">
                <a:solidFill>
                  <a:schemeClr val="accent2">
                    <a:lumMod val="20000"/>
                    <a:lumOff val="80000"/>
                  </a:schemeClr>
                </a:solidFill>
                <a:latin typeface="黑体" pitchFamily="49" charset="-122"/>
                <a:ea typeface="黑体" pitchFamily="49" charset="-122"/>
              </a:rPr>
              <a:t>电缆和电源阻尼正弦瞬变敏感度</a:t>
            </a:r>
          </a:p>
        </p:txBody>
      </p:sp>
      <p:sp>
        <p:nvSpPr>
          <p:cNvPr id="21" name="Rectangle 35"/>
          <p:cNvSpPr>
            <a:spLocks noChangeArrowheads="1"/>
          </p:cNvSpPr>
          <p:nvPr/>
        </p:nvSpPr>
        <p:spPr bwMode="auto">
          <a:xfrm>
            <a:off x="160276" y="4818058"/>
            <a:ext cx="8784976" cy="609600"/>
          </a:xfrm>
          <a:prstGeom prst="rect">
            <a:avLst/>
          </a:prstGeom>
          <a:solidFill>
            <a:schemeClr val="tx2">
              <a:lumMod val="75000"/>
            </a:schemeClr>
          </a:solidFill>
          <a:ln>
            <a:noFill/>
          </a:ln>
          <a:extLst/>
        </p:spPr>
        <p:txBody>
          <a:bodyPr wrap="none" anchor="ctr"/>
          <a:lstStyle/>
          <a:p>
            <a:pPr algn="l"/>
            <a:r>
              <a:rPr lang="zh-CN" altLang="en-US" sz="2800" dirty="0">
                <a:solidFill>
                  <a:schemeClr val="accent2">
                    <a:lumMod val="20000"/>
                    <a:lumOff val="80000"/>
                  </a:schemeClr>
                </a:solidFill>
                <a:latin typeface="黑体" pitchFamily="49" charset="-122"/>
                <a:ea typeface="黑体" pitchFamily="49" charset="-122"/>
              </a:rPr>
              <a:t> </a:t>
            </a:r>
            <a:r>
              <a:rPr lang="en-US" altLang="zh-CN" sz="2800" dirty="0">
                <a:solidFill>
                  <a:schemeClr val="accent2">
                    <a:lumMod val="20000"/>
                    <a:lumOff val="80000"/>
                  </a:schemeClr>
                </a:solidFill>
                <a:latin typeface="黑体" pitchFamily="49" charset="-122"/>
                <a:ea typeface="黑体" pitchFamily="49" charset="-122"/>
              </a:rPr>
              <a:t>RE102</a:t>
            </a:r>
            <a:r>
              <a:rPr lang="zh-CN" altLang="en-US" sz="2800" dirty="0">
                <a:solidFill>
                  <a:schemeClr val="accent2">
                    <a:lumMod val="20000"/>
                    <a:lumOff val="80000"/>
                  </a:schemeClr>
                </a:solidFill>
                <a:latin typeface="黑体" pitchFamily="49" charset="-122"/>
                <a:ea typeface="黑体" pitchFamily="49" charset="-122"/>
              </a:rPr>
              <a:t>：</a:t>
            </a:r>
            <a:r>
              <a:rPr lang="en-US" altLang="zh-CN" sz="2800" dirty="0">
                <a:solidFill>
                  <a:schemeClr val="accent2">
                    <a:lumMod val="20000"/>
                    <a:lumOff val="80000"/>
                  </a:schemeClr>
                </a:solidFill>
                <a:latin typeface="黑体" pitchFamily="49" charset="-122"/>
                <a:ea typeface="黑体" pitchFamily="49" charset="-122"/>
              </a:rPr>
              <a:t>10kHz~18GHz</a:t>
            </a:r>
            <a:r>
              <a:rPr lang="zh-CN" altLang="en-US" sz="2800" dirty="0">
                <a:solidFill>
                  <a:schemeClr val="accent2">
                    <a:lumMod val="20000"/>
                    <a:lumOff val="80000"/>
                  </a:schemeClr>
                </a:solidFill>
                <a:latin typeface="黑体" pitchFamily="49" charset="-122"/>
                <a:ea typeface="黑体" pitchFamily="49" charset="-122"/>
              </a:rPr>
              <a:t>电场辐射发射</a:t>
            </a:r>
          </a:p>
        </p:txBody>
      </p:sp>
      <p:sp>
        <p:nvSpPr>
          <p:cNvPr id="24" name="Rectangle 35"/>
          <p:cNvSpPr>
            <a:spLocks noChangeArrowheads="1"/>
          </p:cNvSpPr>
          <p:nvPr/>
        </p:nvSpPr>
        <p:spPr bwMode="auto">
          <a:xfrm>
            <a:off x="160276" y="5432152"/>
            <a:ext cx="8784976" cy="609600"/>
          </a:xfrm>
          <a:prstGeom prst="rect">
            <a:avLst/>
          </a:prstGeom>
          <a:solidFill>
            <a:schemeClr val="tx2">
              <a:lumMod val="50000"/>
            </a:schemeClr>
          </a:solidFill>
          <a:ln>
            <a:noFill/>
          </a:ln>
          <a:extLst/>
        </p:spPr>
        <p:txBody>
          <a:bodyPr wrap="none" anchor="ctr"/>
          <a:lstStyle/>
          <a:p>
            <a:pPr algn="l"/>
            <a:r>
              <a:rPr lang="zh-CN" altLang="en-US" sz="2800" dirty="0">
                <a:solidFill>
                  <a:schemeClr val="accent2">
                    <a:lumMod val="20000"/>
                    <a:lumOff val="80000"/>
                  </a:schemeClr>
                </a:solidFill>
                <a:latin typeface="黑体" pitchFamily="49" charset="-122"/>
                <a:ea typeface="黑体" pitchFamily="49" charset="-122"/>
              </a:rPr>
              <a:t> </a:t>
            </a:r>
            <a:r>
              <a:rPr lang="en-US" altLang="zh-CN" sz="2800" dirty="0">
                <a:solidFill>
                  <a:schemeClr val="accent2">
                    <a:lumMod val="20000"/>
                    <a:lumOff val="80000"/>
                  </a:schemeClr>
                </a:solidFill>
                <a:latin typeface="黑体" pitchFamily="49" charset="-122"/>
                <a:ea typeface="黑体" pitchFamily="49" charset="-122"/>
              </a:rPr>
              <a:t>RS103</a:t>
            </a:r>
            <a:r>
              <a:rPr lang="zh-CN" altLang="en-US" sz="2800" dirty="0">
                <a:solidFill>
                  <a:schemeClr val="accent2">
                    <a:lumMod val="20000"/>
                    <a:lumOff val="80000"/>
                  </a:schemeClr>
                </a:solidFill>
                <a:latin typeface="黑体" pitchFamily="49" charset="-122"/>
                <a:ea typeface="黑体" pitchFamily="49" charset="-122"/>
              </a:rPr>
              <a:t>：</a:t>
            </a:r>
            <a:r>
              <a:rPr lang="en-US" altLang="zh-CN" sz="2800" dirty="0">
                <a:solidFill>
                  <a:schemeClr val="accent2">
                    <a:lumMod val="20000"/>
                    <a:lumOff val="80000"/>
                  </a:schemeClr>
                </a:solidFill>
                <a:latin typeface="黑体" pitchFamily="49" charset="-122"/>
                <a:ea typeface="黑体" pitchFamily="49" charset="-122"/>
              </a:rPr>
              <a:t>10kHz~40GHz</a:t>
            </a:r>
            <a:r>
              <a:rPr lang="zh-CN" altLang="en-US" sz="2800" dirty="0">
                <a:solidFill>
                  <a:schemeClr val="accent2">
                    <a:lumMod val="20000"/>
                    <a:lumOff val="80000"/>
                  </a:schemeClr>
                </a:solidFill>
                <a:latin typeface="黑体" pitchFamily="49" charset="-122"/>
                <a:ea typeface="黑体" pitchFamily="49" charset="-122"/>
              </a:rPr>
              <a:t>电场辐射敏感度</a:t>
            </a:r>
          </a:p>
        </p:txBody>
      </p:sp>
    </p:spTree>
    <p:extLst>
      <p:ext uri="{BB962C8B-B14F-4D97-AF65-F5344CB8AC3E}">
        <p14:creationId xmlns:p14="http://schemas.microsoft.com/office/powerpoint/2010/main" val="17027557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615498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军标</a:t>
            </a:r>
            <a:r>
              <a:rPr lang="en-US" altLang="zh-CN" sz="2800" dirty="0">
                <a:solidFill>
                  <a:schemeClr val="bg1"/>
                </a:solidFill>
                <a:latin typeface="黑体" pitchFamily="49" charset="-122"/>
                <a:ea typeface="黑体" pitchFamily="49" charset="-122"/>
              </a:rPr>
              <a:t>7</a:t>
            </a:r>
            <a:r>
              <a:rPr lang="zh-CN" altLang="en-US" sz="2800" dirty="0">
                <a:solidFill>
                  <a:schemeClr val="bg1"/>
                </a:solidFill>
                <a:latin typeface="黑体" pitchFamily="49" charset="-122"/>
                <a:ea typeface="黑体" pitchFamily="49" charset="-122"/>
              </a:rPr>
              <a:t>项电磁兼容实验与对策</a:t>
            </a:r>
          </a:p>
        </p:txBody>
      </p:sp>
      <p:sp>
        <p:nvSpPr>
          <p:cNvPr id="5126" name="Rectangle 35"/>
          <p:cNvSpPr>
            <a:spLocks noChangeArrowheads="1"/>
          </p:cNvSpPr>
          <p:nvPr/>
        </p:nvSpPr>
        <p:spPr bwMode="auto">
          <a:xfrm>
            <a:off x="2233438" y="1988840"/>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 </a:t>
            </a:r>
            <a:r>
              <a:rPr lang="en-US" altLang="zh-CN" sz="2800" dirty="0">
                <a:solidFill>
                  <a:schemeClr val="bg1"/>
                </a:solidFill>
                <a:latin typeface="黑体" pitchFamily="49" charset="-122"/>
                <a:ea typeface="黑体" pitchFamily="49" charset="-122"/>
              </a:rPr>
              <a:t>CE102</a:t>
            </a:r>
            <a:r>
              <a:rPr lang="zh-CN" altLang="en-US" sz="2800" dirty="0">
                <a:solidFill>
                  <a:schemeClr val="bg1"/>
                </a:solidFill>
                <a:latin typeface="黑体" pitchFamily="49" charset="-122"/>
                <a:ea typeface="黑体" pitchFamily="49" charset="-122"/>
              </a:rPr>
              <a:t>：</a:t>
            </a:r>
            <a:r>
              <a:rPr lang="en-US" altLang="zh-CN" sz="2800" dirty="0">
                <a:solidFill>
                  <a:schemeClr val="bg1"/>
                </a:solidFill>
                <a:latin typeface="黑体" pitchFamily="49" charset="-122"/>
                <a:ea typeface="黑体" pitchFamily="49" charset="-122"/>
              </a:rPr>
              <a:t>10kHz~10MHz</a:t>
            </a:r>
            <a:r>
              <a:rPr lang="zh-CN" altLang="en-US" sz="2800" dirty="0">
                <a:solidFill>
                  <a:schemeClr val="bg1"/>
                </a:solidFill>
                <a:latin typeface="黑体" pitchFamily="49" charset="-122"/>
                <a:ea typeface="黑体" pitchFamily="49" charset="-122"/>
              </a:rPr>
              <a:t>电源线传导发射</a:t>
            </a:r>
            <a:endParaRPr lang="en-US" altLang="zh-CN" sz="2800" dirty="0">
              <a:solidFill>
                <a:schemeClr val="bg1"/>
              </a:solidFill>
              <a:latin typeface="黑体" pitchFamily="49" charset="-122"/>
              <a:ea typeface="黑体" pitchFamily="49" charset="-122"/>
            </a:endParaRPr>
          </a:p>
        </p:txBody>
      </p:sp>
      <p:sp>
        <p:nvSpPr>
          <p:cNvPr id="7" name="Rectangle 35"/>
          <p:cNvSpPr>
            <a:spLocks noChangeArrowheads="1"/>
          </p:cNvSpPr>
          <p:nvPr/>
        </p:nvSpPr>
        <p:spPr bwMode="auto">
          <a:xfrm>
            <a:off x="2233439" y="2636912"/>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CS101</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25Hz~50kHz</a:t>
            </a:r>
            <a:r>
              <a:rPr lang="zh-CN" altLang="en-US" sz="2800" dirty="0">
                <a:solidFill>
                  <a:schemeClr val="bg1">
                    <a:lumMod val="65000"/>
                  </a:schemeClr>
                </a:solidFill>
                <a:latin typeface="黑体" pitchFamily="49" charset="-122"/>
                <a:ea typeface="黑体" pitchFamily="49" charset="-122"/>
              </a:rPr>
              <a:t>电源传导敏感度</a:t>
            </a:r>
          </a:p>
        </p:txBody>
      </p:sp>
      <p:sp>
        <p:nvSpPr>
          <p:cNvPr id="2" name="右箭头 1"/>
          <p:cNvSpPr/>
          <p:nvPr/>
        </p:nvSpPr>
        <p:spPr>
          <a:xfrm>
            <a:off x="971600" y="1988840"/>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1835696" y="1878360"/>
            <a:ext cx="0" cy="43037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229364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35696" y="294171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35"/>
          <p:cNvSpPr>
            <a:spLocks noChangeArrowheads="1"/>
          </p:cNvSpPr>
          <p:nvPr/>
        </p:nvSpPr>
        <p:spPr bwMode="auto">
          <a:xfrm>
            <a:off x="2247477" y="3284984"/>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400" dirty="0">
                <a:solidFill>
                  <a:schemeClr val="bg1">
                    <a:lumMod val="65000"/>
                  </a:schemeClr>
                </a:solidFill>
                <a:latin typeface="黑体" pitchFamily="49" charset="-122"/>
                <a:ea typeface="黑体" pitchFamily="49" charset="-122"/>
              </a:rPr>
              <a:t> </a:t>
            </a:r>
            <a:r>
              <a:rPr lang="en-US" altLang="zh-CN" sz="2400" dirty="0">
                <a:solidFill>
                  <a:schemeClr val="bg1">
                    <a:lumMod val="65000"/>
                  </a:schemeClr>
                </a:solidFill>
                <a:latin typeface="黑体" pitchFamily="49" charset="-122"/>
                <a:ea typeface="黑体" pitchFamily="49" charset="-122"/>
              </a:rPr>
              <a:t>CS114</a:t>
            </a:r>
            <a:r>
              <a:rPr lang="zh-CN" altLang="en-US" sz="2400" dirty="0">
                <a:solidFill>
                  <a:schemeClr val="bg1">
                    <a:lumMod val="65000"/>
                  </a:schemeClr>
                </a:solidFill>
                <a:latin typeface="黑体" pitchFamily="49" charset="-122"/>
                <a:ea typeface="黑体" pitchFamily="49" charset="-122"/>
              </a:rPr>
              <a:t>：</a:t>
            </a:r>
            <a:r>
              <a:rPr lang="en-US" altLang="zh-CN" sz="2400" dirty="0">
                <a:solidFill>
                  <a:schemeClr val="bg1">
                    <a:lumMod val="65000"/>
                  </a:schemeClr>
                </a:solidFill>
                <a:latin typeface="黑体" pitchFamily="49" charset="-122"/>
                <a:ea typeface="黑体" pitchFamily="49" charset="-122"/>
              </a:rPr>
              <a:t>10kHz~400MHz</a:t>
            </a:r>
            <a:r>
              <a:rPr lang="zh-CN" altLang="en-US" sz="2400" dirty="0">
                <a:solidFill>
                  <a:schemeClr val="bg1">
                    <a:lumMod val="65000"/>
                  </a:schemeClr>
                </a:solidFill>
                <a:latin typeface="黑体" pitchFamily="49" charset="-122"/>
                <a:ea typeface="黑体" pitchFamily="49" charset="-122"/>
              </a:rPr>
              <a:t>电缆束注入传导敏感度</a:t>
            </a:r>
          </a:p>
        </p:txBody>
      </p:sp>
      <p:sp>
        <p:nvSpPr>
          <p:cNvPr id="17" name="Rectangle 35"/>
          <p:cNvSpPr>
            <a:spLocks noChangeArrowheads="1"/>
          </p:cNvSpPr>
          <p:nvPr/>
        </p:nvSpPr>
        <p:spPr bwMode="auto">
          <a:xfrm>
            <a:off x="2247478" y="3933056"/>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CS115</a:t>
            </a:r>
            <a:r>
              <a:rPr lang="zh-CN" altLang="en-US" sz="2800" dirty="0">
                <a:solidFill>
                  <a:schemeClr val="bg1">
                    <a:lumMod val="65000"/>
                  </a:schemeClr>
                </a:solidFill>
                <a:latin typeface="黑体" pitchFamily="49" charset="-122"/>
                <a:ea typeface="黑体" pitchFamily="49" charset="-122"/>
              </a:rPr>
              <a:t>：电缆束注入脉冲敏感度</a:t>
            </a:r>
          </a:p>
        </p:txBody>
      </p:sp>
      <p:cxnSp>
        <p:nvCxnSpPr>
          <p:cNvPr id="18" name="直接连接符 17"/>
          <p:cNvCxnSpPr/>
          <p:nvPr/>
        </p:nvCxnSpPr>
        <p:spPr>
          <a:xfrm>
            <a:off x="1849735" y="35897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849735" y="423785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Rectangle 35"/>
          <p:cNvSpPr>
            <a:spLocks noChangeArrowheads="1"/>
          </p:cNvSpPr>
          <p:nvPr/>
        </p:nvSpPr>
        <p:spPr bwMode="auto">
          <a:xfrm>
            <a:off x="2247477" y="4581128"/>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 </a:t>
            </a:r>
            <a:r>
              <a:rPr lang="en-US" altLang="zh-CN" dirty="0">
                <a:solidFill>
                  <a:schemeClr val="bg1">
                    <a:lumMod val="65000"/>
                  </a:schemeClr>
                </a:solidFill>
                <a:latin typeface="黑体" pitchFamily="49" charset="-122"/>
                <a:ea typeface="黑体" pitchFamily="49" charset="-122"/>
              </a:rPr>
              <a:t>CS116</a:t>
            </a:r>
            <a:r>
              <a:rPr lang="zh-CN" altLang="en-US" dirty="0">
                <a:solidFill>
                  <a:schemeClr val="bg1">
                    <a:lumMod val="65000"/>
                  </a:schemeClr>
                </a:solidFill>
                <a:latin typeface="黑体" pitchFamily="49" charset="-122"/>
                <a:ea typeface="黑体" pitchFamily="49" charset="-122"/>
              </a:rPr>
              <a:t>：</a:t>
            </a:r>
            <a:r>
              <a:rPr lang="en-US" altLang="zh-CN" dirty="0">
                <a:solidFill>
                  <a:schemeClr val="bg1">
                    <a:lumMod val="65000"/>
                  </a:schemeClr>
                </a:solidFill>
                <a:latin typeface="黑体" pitchFamily="49" charset="-122"/>
                <a:ea typeface="黑体" pitchFamily="49" charset="-122"/>
              </a:rPr>
              <a:t>10kHz~100MHz</a:t>
            </a:r>
            <a:r>
              <a:rPr lang="zh-CN" altLang="en-US" dirty="0">
                <a:solidFill>
                  <a:schemeClr val="bg1">
                    <a:lumMod val="65000"/>
                  </a:schemeClr>
                </a:solidFill>
                <a:latin typeface="黑体" pitchFamily="49" charset="-122"/>
                <a:ea typeface="黑体" pitchFamily="49" charset="-122"/>
              </a:rPr>
              <a:t>电缆和电源阻尼正弦瞬变敏感度</a:t>
            </a:r>
          </a:p>
        </p:txBody>
      </p:sp>
      <p:sp>
        <p:nvSpPr>
          <p:cNvPr id="21" name="Rectangle 35"/>
          <p:cNvSpPr>
            <a:spLocks noChangeArrowheads="1"/>
          </p:cNvSpPr>
          <p:nvPr/>
        </p:nvSpPr>
        <p:spPr bwMode="auto">
          <a:xfrm>
            <a:off x="2247478" y="5229200"/>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RE102</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10kHz~18GHz</a:t>
            </a:r>
            <a:r>
              <a:rPr lang="zh-CN" altLang="en-US" sz="2800" dirty="0">
                <a:solidFill>
                  <a:schemeClr val="bg1">
                    <a:lumMod val="65000"/>
                  </a:schemeClr>
                </a:solidFill>
                <a:latin typeface="黑体" pitchFamily="49" charset="-122"/>
                <a:ea typeface="黑体" pitchFamily="49" charset="-122"/>
              </a:rPr>
              <a:t>电场辐射发射</a:t>
            </a:r>
          </a:p>
        </p:txBody>
      </p:sp>
      <p:cxnSp>
        <p:nvCxnSpPr>
          <p:cNvPr id="22" name="直接连接符 21"/>
          <p:cNvCxnSpPr/>
          <p:nvPr/>
        </p:nvCxnSpPr>
        <p:spPr>
          <a:xfrm>
            <a:off x="1849735" y="488592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849735" y="553400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Rectangle 35"/>
          <p:cNvSpPr>
            <a:spLocks noChangeArrowheads="1"/>
          </p:cNvSpPr>
          <p:nvPr/>
        </p:nvSpPr>
        <p:spPr bwMode="auto">
          <a:xfrm>
            <a:off x="2247478" y="5877272"/>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RS103</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10kHz~40GHz</a:t>
            </a:r>
            <a:r>
              <a:rPr lang="zh-CN" altLang="en-US" sz="2800" dirty="0">
                <a:solidFill>
                  <a:schemeClr val="bg1">
                    <a:lumMod val="65000"/>
                  </a:schemeClr>
                </a:solidFill>
                <a:latin typeface="黑体" pitchFamily="49" charset="-122"/>
                <a:ea typeface="黑体" pitchFamily="49" charset="-122"/>
              </a:rPr>
              <a:t>电场辐射敏感度</a:t>
            </a:r>
          </a:p>
        </p:txBody>
      </p:sp>
      <p:cxnSp>
        <p:nvCxnSpPr>
          <p:cNvPr id="25" name="直接连接符 24"/>
          <p:cNvCxnSpPr/>
          <p:nvPr/>
        </p:nvCxnSpPr>
        <p:spPr>
          <a:xfrm>
            <a:off x="1849735" y="61820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631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017C0B59-F73E-4EF0-8AF5-BEBCAF3012AE}" type="slidenum">
              <a:rPr lang="en-US" altLang="zh-CN" sz="1400" b="0">
                <a:solidFill>
                  <a:schemeClr val="tx1"/>
                </a:solidFill>
                <a:latin typeface="Arial" charset="0"/>
                <a:ea typeface="宋体" charset="-122"/>
              </a:rPr>
              <a:pPr algn="r"/>
              <a:t>67</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2977480" y="907153"/>
            <a:ext cx="3189040" cy="442999"/>
          </a:xfrm>
          <a:solidFill>
            <a:schemeClr val="accent2">
              <a:lumMod val="20000"/>
              <a:lumOff val="80000"/>
            </a:schemeClr>
          </a:solidFill>
        </p:spPr>
        <p:txBody>
          <a:bodyPr/>
          <a:lstStyle/>
          <a:p>
            <a:pPr>
              <a:defRPr/>
            </a:pPr>
            <a:r>
              <a:rPr lang="en-US" altLang="zh-CN" sz="2400" dirty="0">
                <a:solidFill>
                  <a:srgbClr val="0000FF"/>
                </a:solidFill>
              </a:rPr>
              <a:t>CE102:</a:t>
            </a:r>
            <a:r>
              <a:rPr lang="zh-CN" altLang="en-US" sz="2400" dirty="0">
                <a:solidFill>
                  <a:srgbClr val="0000FF"/>
                </a:solidFill>
              </a:rPr>
              <a:t>电源线传导发射</a:t>
            </a:r>
            <a:endParaRPr lang="en-US" altLang="zh-CN" sz="2400" dirty="0">
              <a:solidFill>
                <a:srgbClr val="0000FF"/>
              </a:solidFill>
            </a:endParaRPr>
          </a:p>
        </p:txBody>
      </p:sp>
      <p:sp>
        <p:nvSpPr>
          <p:cNvPr id="13316" name="Rectangle 4"/>
          <p:cNvSpPr>
            <a:spLocks noChangeArrowheads="1"/>
          </p:cNvSpPr>
          <p:nvPr/>
        </p:nvSpPr>
        <p:spPr bwMode="auto">
          <a:xfrm>
            <a:off x="611188" y="900053"/>
            <a:ext cx="1584325" cy="457200"/>
          </a:xfrm>
          <a:prstGeom prst="rect">
            <a:avLst/>
          </a:prstGeom>
          <a:solidFill>
            <a:schemeClr val="tx2">
              <a:lumMod val="20000"/>
              <a:lumOff val="80000"/>
            </a:schemeClr>
          </a:solidFill>
          <a:ln>
            <a:noFill/>
          </a:ln>
          <a:extLst/>
        </p:spPr>
        <p:txBody>
          <a:bodyPr>
            <a:spAutoFit/>
          </a:bodyPr>
          <a:lstStyle/>
          <a:p>
            <a:r>
              <a:rPr lang="zh-CN" altLang="en-US" sz="2400" b="1" dirty="0">
                <a:solidFill>
                  <a:srgbClr val="0000FF"/>
                </a:solidFill>
                <a:ea typeface="黑体" pitchFamily="2" charset="-122"/>
              </a:rPr>
              <a:t>实验目的</a:t>
            </a:r>
          </a:p>
        </p:txBody>
      </p:sp>
      <p:sp>
        <p:nvSpPr>
          <p:cNvPr id="13317" name="Rectangle 14"/>
          <p:cNvSpPr>
            <a:spLocks noChangeArrowheads="1"/>
          </p:cNvSpPr>
          <p:nvPr/>
        </p:nvSpPr>
        <p:spPr bwMode="auto">
          <a:xfrm>
            <a:off x="611187" y="1789689"/>
            <a:ext cx="1584325" cy="457200"/>
          </a:xfrm>
          <a:prstGeom prst="rect">
            <a:avLst/>
          </a:prstGeom>
          <a:solidFill>
            <a:schemeClr val="tx2">
              <a:lumMod val="20000"/>
              <a:lumOff val="80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dirty="0">
                <a:solidFill>
                  <a:srgbClr val="0000FF"/>
                </a:solidFill>
                <a:ea typeface="黑体" pitchFamily="2" charset="-122"/>
              </a:rPr>
              <a:t>实验方法</a:t>
            </a:r>
          </a:p>
        </p:txBody>
      </p:sp>
      <p:sp>
        <p:nvSpPr>
          <p:cNvPr id="13318" name="Text Box 15"/>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3319" name="Text Box 16"/>
          <p:cNvSpPr txBox="1">
            <a:spLocks noChangeArrowheads="1"/>
          </p:cNvSpPr>
          <p:nvPr/>
        </p:nvSpPr>
        <p:spPr bwMode="auto">
          <a:xfrm>
            <a:off x="611188" y="1385883"/>
            <a:ext cx="7543800" cy="400110"/>
          </a:xfrm>
          <a:prstGeom prst="rect">
            <a:avLst/>
          </a:prstGeom>
          <a:solidFill>
            <a:schemeClr val="accent4">
              <a:lumMod val="20000"/>
              <a:lumOff val="80000"/>
            </a:schemeClr>
          </a:solidFill>
          <a:ln>
            <a:noFill/>
          </a:ln>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000" dirty="0">
                <a:solidFill>
                  <a:srgbClr val="FF0000"/>
                </a:solidFill>
                <a:latin typeface="Arial" charset="0"/>
                <a:ea typeface="宋体" charset="-122"/>
              </a:rPr>
              <a:t>测量电子设备从电源线上（对外）发射的电磁波能量。</a:t>
            </a:r>
          </a:p>
        </p:txBody>
      </p:sp>
      <p:graphicFrame>
        <p:nvGraphicFramePr>
          <p:cNvPr id="13320" name="Object 20"/>
          <p:cNvGraphicFramePr>
            <a:graphicFrameLocks noChangeAspect="1"/>
          </p:cNvGraphicFramePr>
          <p:nvPr/>
        </p:nvGraphicFramePr>
        <p:xfrm>
          <a:off x="990600" y="2133600"/>
          <a:ext cx="6934200" cy="4221163"/>
        </p:xfrm>
        <a:graphic>
          <a:graphicData uri="http://schemas.openxmlformats.org/presentationml/2006/ole">
            <mc:AlternateContent xmlns:mc="http://schemas.openxmlformats.org/markup-compatibility/2006">
              <mc:Choice xmlns:v="urn:schemas-microsoft-com:vml" Requires="v">
                <p:oleObj spid="_x0000_s9450" name="Visio" r:id="rId4" imgW="4945408" imgH="3077243" progId="Visio.Drawing.11">
                  <p:embed/>
                </p:oleObj>
              </mc:Choice>
              <mc:Fallback>
                <p:oleObj name="Visio" r:id="rId4" imgW="4945408" imgH="3077243" progId="Visio.Drawing.11">
                  <p:embed/>
                  <p:pic>
                    <p:nvPicPr>
                      <p:cNvPr id="1332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133600"/>
                        <a:ext cx="6934200"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1" name="Object 21"/>
          <p:cNvGraphicFramePr>
            <a:graphicFrameLocks noChangeAspect="1"/>
          </p:cNvGraphicFramePr>
          <p:nvPr/>
        </p:nvGraphicFramePr>
        <p:xfrm>
          <a:off x="4191000" y="2895600"/>
          <a:ext cx="3429000" cy="3173413"/>
        </p:xfrm>
        <a:graphic>
          <a:graphicData uri="http://schemas.openxmlformats.org/presentationml/2006/ole">
            <mc:AlternateContent xmlns:mc="http://schemas.openxmlformats.org/markup-compatibility/2006">
              <mc:Choice xmlns:v="urn:schemas-microsoft-com:vml" Requires="v">
                <p:oleObj spid="_x0000_s9451" name="Visio" r:id="rId6" imgW="2575616" imgH="2384413" progId="Visio.Drawing.11">
                  <p:embed/>
                </p:oleObj>
              </mc:Choice>
              <mc:Fallback>
                <p:oleObj name="Visio" r:id="rId6" imgW="2575616" imgH="2384413" progId="Visio.Drawing.11">
                  <p:embed/>
                  <p:pic>
                    <p:nvPicPr>
                      <p:cNvPr id="13321"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0" y="2895600"/>
                        <a:ext cx="3429000" cy="317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2">
            <a:extLst>
              <a:ext uri="{FF2B5EF4-FFF2-40B4-BE49-F238E27FC236}">
                <a16:creationId xmlns:a16="http://schemas.microsoft.com/office/drawing/2014/main" id="{0F29DF98-AC93-4971-8FA7-76DC5B443ED5}"/>
              </a:ext>
            </a:extLst>
          </p:cNvPr>
          <p:cNvSpPr txBox="1">
            <a:spLocks noChangeArrowheads="1"/>
          </p:cNvSpPr>
          <p:nvPr/>
        </p:nvSpPr>
        <p:spPr bwMode="auto">
          <a:xfrm>
            <a:off x="6444208" y="108259"/>
            <a:ext cx="144016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eaLnBrk="1" hangingPunct="1">
              <a:lnSpc>
                <a:spcPct val="130000"/>
              </a:lnSpc>
            </a:pPr>
            <a:r>
              <a:rPr lang="en-US" altLang="zh-CN" sz="2800" b="1">
                <a:solidFill>
                  <a:schemeClr val="bg1"/>
                </a:solidFill>
                <a:latin typeface="微软雅黑" pitchFamily="34" charset="-122"/>
                <a:ea typeface="微软雅黑" pitchFamily="34" charset="-122"/>
                <a:cs typeface="+mn-cs"/>
              </a:rPr>
              <a:t> CE102</a:t>
            </a:r>
            <a:endParaRPr lang="en-US" altLang="zh-CN" sz="2800" b="1" dirty="0">
              <a:solidFill>
                <a:schemeClr val="bg1"/>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102952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DCBFF587-D15C-430F-ABE7-D2A2EADD1C9E}" type="slidenum">
              <a:rPr lang="en-US" altLang="zh-CN" sz="1400" b="0">
                <a:solidFill>
                  <a:schemeClr val="tx1"/>
                </a:solidFill>
                <a:latin typeface="Arial" charset="0"/>
                <a:ea typeface="宋体" charset="-122"/>
              </a:rPr>
              <a:pPr algn="r"/>
              <a:t>68</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6444208" y="108259"/>
            <a:ext cx="1440160" cy="5064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lnSpc>
                <a:spcPct val="130000"/>
              </a:lnSpc>
            </a:pPr>
            <a:r>
              <a:rPr lang="en-US" altLang="zh-CN" sz="2800" b="1" dirty="0">
                <a:solidFill>
                  <a:schemeClr val="bg1"/>
                </a:solidFill>
                <a:latin typeface="微软雅黑" pitchFamily="34" charset="-122"/>
                <a:ea typeface="微软雅黑" pitchFamily="34" charset="-122"/>
                <a:cs typeface="+mn-cs"/>
              </a:rPr>
              <a:t> CE102</a:t>
            </a:r>
          </a:p>
        </p:txBody>
      </p:sp>
      <p:sp>
        <p:nvSpPr>
          <p:cNvPr id="15364" name="Rectangle 4"/>
          <p:cNvSpPr>
            <a:spLocks noChangeArrowheads="1"/>
          </p:cNvSpPr>
          <p:nvPr/>
        </p:nvSpPr>
        <p:spPr bwMode="auto">
          <a:xfrm>
            <a:off x="611188" y="836613"/>
            <a:ext cx="1584325" cy="457200"/>
          </a:xfrm>
          <a:prstGeom prst="rect">
            <a:avLst/>
          </a:prstGeom>
          <a:solidFill>
            <a:schemeClr val="tx2">
              <a:lumMod val="20000"/>
              <a:lumOff val="80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dirty="0">
                <a:solidFill>
                  <a:srgbClr val="0000FF"/>
                </a:solidFill>
                <a:ea typeface="黑体" pitchFamily="2" charset="-122"/>
              </a:rPr>
              <a:t>失败原因</a:t>
            </a:r>
          </a:p>
        </p:txBody>
      </p:sp>
      <p:sp>
        <p:nvSpPr>
          <p:cNvPr id="15365" name="Text Box 5"/>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graphicFrame>
        <p:nvGraphicFramePr>
          <p:cNvPr id="15366" name="Object 9"/>
          <p:cNvGraphicFramePr>
            <a:graphicFrameLocks noChangeAspect="1"/>
          </p:cNvGraphicFramePr>
          <p:nvPr/>
        </p:nvGraphicFramePr>
        <p:xfrm>
          <a:off x="152400" y="1279525"/>
          <a:ext cx="8001000" cy="3444875"/>
        </p:xfrm>
        <a:graphic>
          <a:graphicData uri="http://schemas.openxmlformats.org/presentationml/2006/ole">
            <mc:AlternateContent xmlns:mc="http://schemas.openxmlformats.org/markup-compatibility/2006">
              <mc:Choice xmlns:v="urn:schemas-microsoft-com:vml" Requires="v">
                <p:oleObj spid="_x0000_s10359" name="Visio" r:id="rId4" imgW="5041010" imgH="2170716" progId="Visio.Drawing.11">
                  <p:embed/>
                </p:oleObj>
              </mc:Choice>
              <mc:Fallback>
                <p:oleObj name="Visio" r:id="rId4" imgW="5041010" imgH="2170716" progId="Visio.Drawing.11">
                  <p:embed/>
                  <p:pic>
                    <p:nvPicPr>
                      <p:cNvPr id="15366"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279525"/>
                        <a:ext cx="80010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7" name="Text Box 10"/>
          <p:cNvSpPr txBox="1">
            <a:spLocks noChangeArrowheads="1"/>
          </p:cNvSpPr>
          <p:nvPr/>
        </p:nvSpPr>
        <p:spPr bwMode="auto">
          <a:xfrm>
            <a:off x="533400" y="4876800"/>
            <a:ext cx="8305800" cy="1366528"/>
          </a:xfrm>
          <a:prstGeom prst="rect">
            <a:avLst/>
          </a:prstGeom>
          <a:solidFill>
            <a:schemeClr val="accent4">
              <a:lumMod val="20000"/>
              <a:lumOff val="80000"/>
            </a:schemeClr>
          </a:solidFill>
          <a:ln>
            <a:noFill/>
          </a:ln>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1800" dirty="0">
                <a:solidFill>
                  <a:srgbClr val="0000FF"/>
                </a:solidFill>
                <a:latin typeface="Arial" charset="0"/>
                <a:ea typeface="宋体" charset="-122"/>
              </a:rPr>
              <a:t>1、开关电源，产生强烈差模(&lt;</a:t>
            </a:r>
            <a:r>
              <a:rPr lang="en-US" altLang="zh-CN" sz="1800" dirty="0">
                <a:solidFill>
                  <a:srgbClr val="0000FF"/>
                </a:solidFill>
                <a:latin typeface="Arial" charset="0"/>
                <a:ea typeface="宋体" charset="-122"/>
              </a:rPr>
              <a:t>1MHz)</a:t>
            </a:r>
            <a:r>
              <a:rPr lang="zh-CN" altLang="en-US" sz="1800" dirty="0">
                <a:solidFill>
                  <a:srgbClr val="0000FF"/>
                </a:solidFill>
                <a:latin typeface="Arial" charset="0"/>
                <a:ea typeface="宋体" charset="-122"/>
              </a:rPr>
              <a:t>和共模(&gt;1</a:t>
            </a:r>
            <a:r>
              <a:rPr lang="en-US" altLang="zh-CN" sz="1800" dirty="0">
                <a:solidFill>
                  <a:srgbClr val="0000FF"/>
                </a:solidFill>
                <a:latin typeface="Arial" charset="0"/>
                <a:ea typeface="宋体" charset="-122"/>
              </a:rPr>
              <a:t>MHz)</a:t>
            </a:r>
            <a:r>
              <a:rPr lang="zh-CN" altLang="en-US" sz="1800" dirty="0">
                <a:solidFill>
                  <a:srgbClr val="0000FF"/>
                </a:solidFill>
                <a:latin typeface="Arial" charset="0"/>
                <a:ea typeface="宋体" charset="-122"/>
              </a:rPr>
              <a:t>干扰</a:t>
            </a:r>
          </a:p>
          <a:p>
            <a:pPr>
              <a:spcBef>
                <a:spcPct val="20000"/>
              </a:spcBef>
            </a:pPr>
            <a:r>
              <a:rPr lang="zh-CN" altLang="en-US" sz="1800" dirty="0">
                <a:solidFill>
                  <a:srgbClr val="0000FF"/>
                </a:solidFill>
                <a:latin typeface="Arial" charset="0"/>
                <a:ea typeface="宋体" charset="-122"/>
              </a:rPr>
              <a:t>2、数字电路/处理器电路退耦不良，一部分瞬变沿电源传导</a:t>
            </a:r>
          </a:p>
          <a:p>
            <a:pPr>
              <a:spcBef>
                <a:spcPct val="20000"/>
              </a:spcBef>
            </a:pPr>
            <a:r>
              <a:rPr lang="zh-CN" altLang="en-US" sz="1800" dirty="0">
                <a:solidFill>
                  <a:srgbClr val="0000FF"/>
                </a:solidFill>
                <a:latin typeface="Arial" charset="0"/>
                <a:ea typeface="宋体" charset="-122"/>
              </a:rPr>
              <a:t>3、内部某些高频电路，通过空间辐射耦合至电源线</a:t>
            </a:r>
          </a:p>
          <a:p>
            <a:pPr>
              <a:spcBef>
                <a:spcPct val="20000"/>
              </a:spcBef>
            </a:pPr>
            <a:r>
              <a:rPr lang="zh-CN" altLang="en-US" sz="1800" dirty="0">
                <a:solidFill>
                  <a:srgbClr val="0000FF"/>
                </a:solidFill>
                <a:latin typeface="Arial" charset="0"/>
                <a:ea typeface="宋体" charset="-122"/>
              </a:rPr>
              <a:t>4、其他（退耦电容不足或</a:t>
            </a:r>
            <a:r>
              <a:rPr lang="en-US" altLang="zh-CN" sz="1800" dirty="0">
                <a:solidFill>
                  <a:srgbClr val="0000FF"/>
                </a:solidFill>
                <a:latin typeface="Arial" charset="0"/>
                <a:ea typeface="宋体" charset="-122"/>
              </a:rPr>
              <a:t>ESR</a:t>
            </a:r>
            <a:r>
              <a:rPr lang="zh-CN" altLang="en-US" sz="1800" dirty="0">
                <a:solidFill>
                  <a:srgbClr val="0000FF"/>
                </a:solidFill>
                <a:latin typeface="Arial" charset="0"/>
                <a:ea typeface="宋体" charset="-122"/>
              </a:rPr>
              <a:t>大、</a:t>
            </a:r>
            <a:r>
              <a:rPr lang="en-US" altLang="zh-CN" sz="1800" dirty="0">
                <a:solidFill>
                  <a:srgbClr val="0000FF"/>
                </a:solidFill>
                <a:latin typeface="Arial" charset="0"/>
                <a:ea typeface="宋体" charset="-122"/>
              </a:rPr>
              <a:t>LDO</a:t>
            </a:r>
            <a:r>
              <a:rPr lang="zh-CN" altLang="en-US" sz="1800" dirty="0">
                <a:solidFill>
                  <a:srgbClr val="0000FF"/>
                </a:solidFill>
                <a:latin typeface="Arial" charset="0"/>
                <a:ea typeface="宋体" charset="-122"/>
              </a:rPr>
              <a:t>自激振荡等…）</a:t>
            </a:r>
          </a:p>
        </p:txBody>
      </p:sp>
    </p:spTree>
    <p:extLst>
      <p:ext uri="{BB962C8B-B14F-4D97-AF65-F5344CB8AC3E}">
        <p14:creationId xmlns:p14="http://schemas.microsoft.com/office/powerpoint/2010/main" val="3825878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AA9D1B18-17FC-41EE-8E6B-2DE6E5C36882}" type="slidenum">
              <a:rPr lang="en-US" altLang="zh-CN" sz="1400" b="0">
                <a:solidFill>
                  <a:schemeClr val="tx1"/>
                </a:solidFill>
                <a:latin typeface="Arial" charset="0"/>
                <a:ea typeface="宋体" charset="-122"/>
              </a:rPr>
              <a:pPr algn="r"/>
              <a:t>69</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1907704" y="850476"/>
            <a:ext cx="3394075" cy="436563"/>
          </a:xfr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400" dirty="0">
                <a:solidFill>
                  <a:srgbClr val="0000FF"/>
                </a:solidFill>
              </a:rPr>
              <a:t> CE102:</a:t>
            </a:r>
            <a:r>
              <a:rPr lang="zh-CN" altLang="en-US" sz="2400" dirty="0">
                <a:solidFill>
                  <a:srgbClr val="0000FF"/>
                </a:solidFill>
              </a:rPr>
              <a:t>电源线传导发射</a:t>
            </a:r>
            <a:endParaRPr lang="en-US" altLang="zh-CN" sz="2400" dirty="0">
              <a:solidFill>
                <a:srgbClr val="0000FF"/>
              </a:solidFill>
            </a:endParaRPr>
          </a:p>
        </p:txBody>
      </p:sp>
      <p:sp>
        <p:nvSpPr>
          <p:cNvPr id="16388" name="Rectangle 4"/>
          <p:cNvSpPr>
            <a:spLocks noChangeArrowheads="1"/>
          </p:cNvSpPr>
          <p:nvPr/>
        </p:nvSpPr>
        <p:spPr bwMode="auto">
          <a:xfrm>
            <a:off x="611189" y="836613"/>
            <a:ext cx="936476" cy="457200"/>
          </a:xfrm>
          <a:prstGeom prst="rect">
            <a:avLst/>
          </a:prstGeom>
          <a:solidFill>
            <a:schemeClr val="accent1">
              <a:lumMod val="20000"/>
              <a:lumOff val="80000"/>
            </a:schemeClr>
          </a:solidFill>
          <a:ln>
            <a:noFill/>
          </a:ln>
          <a:extLst/>
        </p:spPr>
        <p:txBody>
          <a:bodyPr wrap="square">
            <a:spAutoFit/>
          </a:bodyPr>
          <a:lstStyle/>
          <a:p>
            <a:pPr algn="l"/>
            <a:r>
              <a:rPr lang="zh-CN" altLang="en-US" sz="2400" b="1" dirty="0">
                <a:solidFill>
                  <a:srgbClr val="0000FF"/>
                </a:solidFill>
                <a:ea typeface="黑体" pitchFamily="2" charset="-122"/>
              </a:rPr>
              <a:t>对策</a:t>
            </a:r>
          </a:p>
        </p:txBody>
      </p:sp>
      <p:sp>
        <p:nvSpPr>
          <p:cNvPr id="16389" name="Text Box 5"/>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16390" name="Text Box 7"/>
          <p:cNvSpPr txBox="1">
            <a:spLocks noChangeArrowheads="1"/>
          </p:cNvSpPr>
          <p:nvPr/>
        </p:nvSpPr>
        <p:spPr bwMode="auto">
          <a:xfrm>
            <a:off x="609600" y="1333500"/>
            <a:ext cx="756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400" dirty="0">
                <a:solidFill>
                  <a:srgbClr val="FF0000"/>
                </a:solidFill>
                <a:highlight>
                  <a:srgbClr val="FFFF00"/>
                </a:highlight>
                <a:latin typeface="Arial" charset="0"/>
                <a:ea typeface="宋体" charset="-122"/>
              </a:rPr>
              <a:t>安装电源滤波器（最有效直接的方法）注意安装方法！</a:t>
            </a:r>
            <a:endParaRPr lang="en-US" altLang="zh-CN" sz="2400" dirty="0">
              <a:solidFill>
                <a:srgbClr val="FF0000"/>
              </a:solidFill>
              <a:highlight>
                <a:srgbClr val="FFFF00"/>
              </a:highlight>
              <a:latin typeface="Arial" charset="0"/>
              <a:ea typeface="宋体" charset="-122"/>
            </a:endParaRPr>
          </a:p>
        </p:txBody>
      </p:sp>
      <p:pic>
        <p:nvPicPr>
          <p:cNvPr id="1639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78" y="2026643"/>
            <a:ext cx="261526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7550" y="1929805"/>
            <a:ext cx="2353734"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00" y="2026643"/>
            <a:ext cx="2664296"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Rectangle 11"/>
          <p:cNvSpPr>
            <a:spLocks noChangeArrowheads="1"/>
          </p:cNvSpPr>
          <p:nvPr/>
        </p:nvSpPr>
        <p:spPr bwMode="auto">
          <a:xfrm>
            <a:off x="418233" y="5410851"/>
            <a:ext cx="7754167" cy="646331"/>
          </a:xfrm>
          <a:prstGeom prst="rect">
            <a:avLst/>
          </a:prstGeom>
          <a:solidFill>
            <a:schemeClr val="tx2">
              <a:lumMod val="20000"/>
              <a:lumOff val="80000"/>
            </a:schemeClr>
          </a:solidFill>
          <a:ln>
            <a:noFill/>
          </a:ln>
          <a:extLst/>
        </p:spPr>
        <p:txBody>
          <a:bodyPr wrap="square">
            <a:spAutoFit/>
          </a:bodyPr>
          <a:lstStyle/>
          <a:p>
            <a:r>
              <a:rPr lang="zh-CN" altLang="en-US" sz="1800" b="1" dirty="0">
                <a:solidFill>
                  <a:srgbClr val="FF0000"/>
                </a:solidFill>
              </a:rPr>
              <a:t>安装普通滤波器即可通过</a:t>
            </a:r>
            <a:r>
              <a:rPr lang="en-US" altLang="zh-CN" sz="1800" b="1" dirty="0">
                <a:solidFill>
                  <a:srgbClr val="FF0000"/>
                </a:solidFill>
              </a:rPr>
              <a:t>CE102</a:t>
            </a:r>
            <a:r>
              <a:rPr lang="zh-CN" altLang="en-US" sz="1800" b="1" dirty="0">
                <a:solidFill>
                  <a:srgbClr val="FF0000"/>
                </a:solidFill>
              </a:rPr>
              <a:t>实验（10</a:t>
            </a:r>
            <a:r>
              <a:rPr lang="en-US" altLang="zh-CN" sz="1800" b="1" dirty="0">
                <a:solidFill>
                  <a:srgbClr val="FF0000"/>
                </a:solidFill>
              </a:rPr>
              <a:t>MHz），</a:t>
            </a:r>
            <a:r>
              <a:rPr lang="zh-CN" altLang="en-US" sz="1800" b="1" dirty="0">
                <a:solidFill>
                  <a:srgbClr val="FF0000"/>
                </a:solidFill>
              </a:rPr>
              <a:t>但是滤波</a:t>
            </a:r>
          </a:p>
          <a:p>
            <a:pPr algn="l"/>
            <a:r>
              <a:rPr lang="zh-CN" altLang="en-US" sz="1800" b="1" dirty="0">
                <a:solidFill>
                  <a:srgbClr val="FF0000"/>
                </a:solidFill>
              </a:rPr>
              <a:t>器兼顾着通过</a:t>
            </a:r>
            <a:r>
              <a:rPr lang="en-US" altLang="zh-CN" sz="1800" b="1" dirty="0">
                <a:solidFill>
                  <a:srgbClr val="FF0000"/>
                </a:solidFill>
              </a:rPr>
              <a:t>RE102</a:t>
            </a:r>
            <a:r>
              <a:rPr lang="zh-CN" altLang="en-US" sz="1800" b="1" dirty="0">
                <a:solidFill>
                  <a:srgbClr val="FF0000"/>
                </a:solidFill>
              </a:rPr>
              <a:t>的要求（18</a:t>
            </a:r>
            <a:r>
              <a:rPr lang="en-US" altLang="zh-CN" sz="1800" b="1" dirty="0">
                <a:solidFill>
                  <a:srgbClr val="FF0000"/>
                </a:solidFill>
              </a:rPr>
              <a:t>GHz），RE102</a:t>
            </a:r>
            <a:r>
              <a:rPr lang="zh-CN" altLang="en-US" sz="1800" b="1" dirty="0">
                <a:solidFill>
                  <a:srgbClr val="FF0000"/>
                </a:solidFill>
              </a:rPr>
              <a:t>详细讨论。</a:t>
            </a:r>
          </a:p>
        </p:txBody>
      </p:sp>
      <p:sp>
        <p:nvSpPr>
          <p:cNvPr id="16395" name="Rectangle 12"/>
          <p:cNvSpPr>
            <a:spLocks noChangeArrowheads="1"/>
          </p:cNvSpPr>
          <p:nvPr/>
        </p:nvSpPr>
        <p:spPr bwMode="auto">
          <a:xfrm>
            <a:off x="1552550" y="4292005"/>
            <a:ext cx="5230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a:solidFill>
                  <a:srgbClr val="FF0000"/>
                </a:solidFill>
              </a:rPr>
              <a:t>差！</a:t>
            </a:r>
          </a:p>
        </p:txBody>
      </p:sp>
      <p:sp>
        <p:nvSpPr>
          <p:cNvPr id="16396" name="Rectangle 13"/>
          <p:cNvSpPr>
            <a:spLocks noChangeArrowheads="1"/>
          </p:cNvSpPr>
          <p:nvPr/>
        </p:nvSpPr>
        <p:spPr bwMode="auto">
          <a:xfrm>
            <a:off x="4067150" y="4292005"/>
            <a:ext cx="84995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a:solidFill>
                  <a:srgbClr val="CC00FF"/>
                </a:solidFill>
              </a:rPr>
              <a:t>较好</a:t>
            </a:r>
          </a:p>
        </p:txBody>
      </p:sp>
      <p:sp>
        <p:nvSpPr>
          <p:cNvPr id="16397" name="Rectangle 14"/>
          <p:cNvSpPr>
            <a:spLocks noChangeArrowheads="1"/>
          </p:cNvSpPr>
          <p:nvPr/>
        </p:nvSpPr>
        <p:spPr bwMode="auto">
          <a:xfrm>
            <a:off x="6886550" y="4292005"/>
            <a:ext cx="6538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a:solidFill>
                  <a:srgbClr val="0000FF"/>
                </a:solidFill>
              </a:rPr>
              <a:t>好！</a:t>
            </a:r>
          </a:p>
        </p:txBody>
      </p:sp>
      <p:sp>
        <p:nvSpPr>
          <p:cNvPr id="15" name="Rectangle 2">
            <a:extLst>
              <a:ext uri="{FF2B5EF4-FFF2-40B4-BE49-F238E27FC236}">
                <a16:creationId xmlns:a16="http://schemas.microsoft.com/office/drawing/2014/main" id="{B9AD0E9A-8801-4D22-83D9-3F459ACE736F}"/>
              </a:ext>
            </a:extLst>
          </p:cNvPr>
          <p:cNvSpPr txBox="1">
            <a:spLocks noChangeArrowheads="1"/>
          </p:cNvSpPr>
          <p:nvPr/>
        </p:nvSpPr>
        <p:spPr bwMode="auto">
          <a:xfrm>
            <a:off x="6444208" y="108259"/>
            <a:ext cx="144016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eaLnBrk="1" hangingPunct="1">
              <a:lnSpc>
                <a:spcPct val="130000"/>
              </a:lnSpc>
            </a:pPr>
            <a:r>
              <a:rPr lang="en-US" altLang="zh-CN" sz="2800" b="1">
                <a:solidFill>
                  <a:schemeClr val="bg1"/>
                </a:solidFill>
                <a:latin typeface="微软雅黑" pitchFamily="34" charset="-122"/>
                <a:ea typeface="微软雅黑" pitchFamily="34" charset="-122"/>
                <a:cs typeface="+mn-cs"/>
              </a:rPr>
              <a:t> CE102</a:t>
            </a:r>
            <a:endParaRPr lang="en-US" altLang="zh-CN" sz="2800" b="1" dirty="0">
              <a:solidFill>
                <a:schemeClr val="bg1"/>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137502684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安全防护概述</a:t>
            </a:r>
          </a:p>
        </p:txBody>
      </p:sp>
      <p:sp>
        <p:nvSpPr>
          <p:cNvPr id="30" name="矩形 29">
            <a:extLst>
              <a:ext uri="{FF2B5EF4-FFF2-40B4-BE49-F238E27FC236}">
                <a16:creationId xmlns:a16="http://schemas.microsoft.com/office/drawing/2014/main" id="{2BFA8148-4BBF-4539-B3B9-456875D05919}"/>
              </a:ext>
            </a:extLst>
          </p:cNvPr>
          <p:cNvSpPr/>
          <p:nvPr/>
        </p:nvSpPr>
        <p:spPr>
          <a:xfrm>
            <a:off x="166082" y="1098316"/>
            <a:ext cx="235032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需要防护什么？</a:t>
            </a:r>
          </a:p>
        </p:txBody>
      </p:sp>
      <p:sp>
        <p:nvSpPr>
          <p:cNvPr id="39" name="矩形 38">
            <a:extLst>
              <a:ext uri="{FF2B5EF4-FFF2-40B4-BE49-F238E27FC236}">
                <a16:creationId xmlns:a16="http://schemas.microsoft.com/office/drawing/2014/main" id="{53478699-54C8-4A3E-8171-0D48C406FB07}"/>
              </a:ext>
            </a:extLst>
          </p:cNvPr>
          <p:cNvSpPr/>
          <p:nvPr/>
        </p:nvSpPr>
        <p:spPr>
          <a:xfrm>
            <a:off x="1620496" y="2081180"/>
            <a:ext cx="1088486" cy="307777"/>
          </a:xfrm>
          <a:prstGeom prst="rect">
            <a:avLst/>
          </a:prstGeom>
          <a:solidFill>
            <a:schemeClr val="accent4">
              <a:lumMod val="20000"/>
              <a:lumOff val="8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可靠性</a:t>
            </a:r>
          </a:p>
        </p:txBody>
      </p:sp>
      <p:sp>
        <p:nvSpPr>
          <p:cNvPr id="40" name="矩形 39">
            <a:extLst>
              <a:ext uri="{FF2B5EF4-FFF2-40B4-BE49-F238E27FC236}">
                <a16:creationId xmlns:a16="http://schemas.microsoft.com/office/drawing/2014/main" id="{164620A2-8197-4D06-BECE-14F92279CF92}"/>
              </a:ext>
            </a:extLst>
          </p:cNvPr>
          <p:cNvSpPr/>
          <p:nvPr/>
        </p:nvSpPr>
        <p:spPr>
          <a:xfrm>
            <a:off x="1620496" y="2388957"/>
            <a:ext cx="1088486" cy="307777"/>
          </a:xfrm>
          <a:prstGeom prst="rect">
            <a:avLst/>
          </a:prstGeom>
          <a:solidFill>
            <a:schemeClr val="accent4">
              <a:lumMod val="40000"/>
              <a:lumOff val="6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安全性</a:t>
            </a:r>
          </a:p>
        </p:txBody>
      </p:sp>
      <p:sp>
        <p:nvSpPr>
          <p:cNvPr id="41" name="矩形 40">
            <a:extLst>
              <a:ext uri="{FF2B5EF4-FFF2-40B4-BE49-F238E27FC236}">
                <a16:creationId xmlns:a16="http://schemas.microsoft.com/office/drawing/2014/main" id="{233FEA0C-CE0F-4251-82E8-84962F55D261}"/>
              </a:ext>
            </a:extLst>
          </p:cNvPr>
          <p:cNvSpPr/>
          <p:nvPr/>
        </p:nvSpPr>
        <p:spPr>
          <a:xfrm>
            <a:off x="1620496" y="2996952"/>
            <a:ext cx="1088488" cy="307777"/>
          </a:xfrm>
          <a:prstGeom prst="rect">
            <a:avLst/>
          </a:prstGeom>
          <a:solidFill>
            <a:schemeClr val="accent6">
              <a:lumMod val="75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环境适应性</a:t>
            </a:r>
          </a:p>
        </p:txBody>
      </p:sp>
      <p:sp>
        <p:nvSpPr>
          <p:cNvPr id="42" name="矩形 41">
            <a:extLst>
              <a:ext uri="{FF2B5EF4-FFF2-40B4-BE49-F238E27FC236}">
                <a16:creationId xmlns:a16="http://schemas.microsoft.com/office/drawing/2014/main" id="{8AB6F093-D0E6-42A6-B6C7-BA9A3550F6F6}"/>
              </a:ext>
            </a:extLst>
          </p:cNvPr>
          <p:cNvSpPr/>
          <p:nvPr/>
        </p:nvSpPr>
        <p:spPr>
          <a:xfrm>
            <a:off x="1624390" y="2696734"/>
            <a:ext cx="1084591" cy="307777"/>
          </a:xfrm>
          <a:prstGeom prst="rect">
            <a:avLst/>
          </a:prstGeom>
          <a:solidFill>
            <a:schemeClr val="accent6">
              <a:lumMod val="60000"/>
              <a:lumOff val="4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电磁兼容性</a:t>
            </a:r>
          </a:p>
        </p:txBody>
      </p:sp>
      <p:sp>
        <p:nvSpPr>
          <p:cNvPr id="43" name="圆角矩形 1">
            <a:extLst>
              <a:ext uri="{FF2B5EF4-FFF2-40B4-BE49-F238E27FC236}">
                <a16:creationId xmlns:a16="http://schemas.microsoft.com/office/drawing/2014/main" id="{B866C110-A25F-4A86-81FD-704462CE9984}"/>
              </a:ext>
            </a:extLst>
          </p:cNvPr>
          <p:cNvSpPr/>
          <p:nvPr/>
        </p:nvSpPr>
        <p:spPr>
          <a:xfrm>
            <a:off x="183788" y="2156596"/>
            <a:ext cx="1186727" cy="1068877"/>
          </a:xfrm>
          <a:prstGeom prst="roundRect">
            <a:avLst>
              <a:gd name="adj" fmla="val 8734"/>
            </a:avLst>
          </a:prstGeom>
          <a:solidFill>
            <a:srgbClr val="FFFF00"/>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dirty="0">
                <a:solidFill>
                  <a:srgbClr val="990000"/>
                </a:solidFill>
                <a:latin typeface="+mn-ea"/>
              </a:rPr>
              <a:t>安全防护设计</a:t>
            </a:r>
          </a:p>
        </p:txBody>
      </p:sp>
      <p:sp>
        <p:nvSpPr>
          <p:cNvPr id="5" name="左大括号 4">
            <a:extLst>
              <a:ext uri="{FF2B5EF4-FFF2-40B4-BE49-F238E27FC236}">
                <a16:creationId xmlns:a16="http://schemas.microsoft.com/office/drawing/2014/main" id="{9E63BF26-FC86-4299-8B46-5BB150124483}"/>
              </a:ext>
            </a:extLst>
          </p:cNvPr>
          <p:cNvSpPr/>
          <p:nvPr/>
        </p:nvSpPr>
        <p:spPr>
          <a:xfrm>
            <a:off x="1379063" y="2156596"/>
            <a:ext cx="144016" cy="10688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1499CFDE-B4F5-4F45-A341-DAE0FEA8DEA2}"/>
              </a:ext>
            </a:extLst>
          </p:cNvPr>
          <p:cNvSpPr/>
          <p:nvPr/>
        </p:nvSpPr>
        <p:spPr>
          <a:xfrm>
            <a:off x="3208944" y="2076669"/>
            <a:ext cx="4464490" cy="307777"/>
          </a:xfrm>
          <a:prstGeom prst="rect">
            <a:avLst/>
          </a:prstGeom>
          <a:solidFill>
            <a:schemeClr val="accent4">
              <a:lumMod val="20000"/>
              <a:lumOff val="8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产品工作技术指标及功能性能状态的稳定性</a:t>
            </a:r>
          </a:p>
        </p:txBody>
      </p:sp>
      <p:sp>
        <p:nvSpPr>
          <p:cNvPr id="45" name="矩形 44">
            <a:extLst>
              <a:ext uri="{FF2B5EF4-FFF2-40B4-BE49-F238E27FC236}">
                <a16:creationId xmlns:a16="http://schemas.microsoft.com/office/drawing/2014/main" id="{F036DA50-E33B-42A0-AEF2-3D75A8381E8C}"/>
              </a:ext>
            </a:extLst>
          </p:cNvPr>
          <p:cNvSpPr/>
          <p:nvPr/>
        </p:nvSpPr>
        <p:spPr>
          <a:xfrm>
            <a:off x="3208943" y="2384446"/>
            <a:ext cx="4464491" cy="307777"/>
          </a:xfrm>
          <a:prstGeom prst="rect">
            <a:avLst/>
          </a:prstGeom>
          <a:solidFill>
            <a:schemeClr val="accent4">
              <a:lumMod val="40000"/>
              <a:lumOff val="6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产品工作甚至异常情况对操作者及任务影响</a:t>
            </a:r>
          </a:p>
        </p:txBody>
      </p:sp>
      <p:sp>
        <p:nvSpPr>
          <p:cNvPr id="46" name="矩形 45">
            <a:extLst>
              <a:ext uri="{FF2B5EF4-FFF2-40B4-BE49-F238E27FC236}">
                <a16:creationId xmlns:a16="http://schemas.microsoft.com/office/drawing/2014/main" id="{D87877D4-8402-4F6B-BB0A-05CF09A9DFA6}"/>
              </a:ext>
            </a:extLst>
          </p:cNvPr>
          <p:cNvSpPr/>
          <p:nvPr/>
        </p:nvSpPr>
        <p:spPr>
          <a:xfrm>
            <a:off x="3203852" y="2692223"/>
            <a:ext cx="4469588" cy="307777"/>
          </a:xfrm>
          <a:prstGeom prst="rect">
            <a:avLst/>
          </a:prstGeom>
          <a:solidFill>
            <a:schemeClr val="accent6">
              <a:lumMod val="60000"/>
              <a:lumOff val="4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产品工作时抵抗外界电磁干扰及对外界产生干扰的能力</a:t>
            </a:r>
          </a:p>
        </p:txBody>
      </p:sp>
      <p:sp>
        <p:nvSpPr>
          <p:cNvPr id="47" name="矩形 46">
            <a:extLst>
              <a:ext uri="{FF2B5EF4-FFF2-40B4-BE49-F238E27FC236}">
                <a16:creationId xmlns:a16="http://schemas.microsoft.com/office/drawing/2014/main" id="{2BFC0324-165E-425E-BF0A-E27B1DEEFFED}"/>
              </a:ext>
            </a:extLst>
          </p:cNvPr>
          <p:cNvSpPr/>
          <p:nvPr/>
        </p:nvSpPr>
        <p:spPr>
          <a:xfrm>
            <a:off x="3203848" y="2996952"/>
            <a:ext cx="4469587" cy="307777"/>
          </a:xfrm>
          <a:prstGeom prst="rect">
            <a:avLst/>
          </a:prstGeom>
          <a:solidFill>
            <a:schemeClr val="accent6">
              <a:lumMod val="75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产品在各种环境因素下稳定工作的能力</a:t>
            </a:r>
          </a:p>
        </p:txBody>
      </p:sp>
      <p:sp>
        <p:nvSpPr>
          <p:cNvPr id="7" name="箭头: 右 6">
            <a:extLst>
              <a:ext uri="{FF2B5EF4-FFF2-40B4-BE49-F238E27FC236}">
                <a16:creationId xmlns:a16="http://schemas.microsoft.com/office/drawing/2014/main" id="{AF84242E-1895-4CE3-9217-A7EDAE03DBB0}"/>
              </a:ext>
            </a:extLst>
          </p:cNvPr>
          <p:cNvSpPr/>
          <p:nvPr/>
        </p:nvSpPr>
        <p:spPr>
          <a:xfrm>
            <a:off x="2708975" y="2206516"/>
            <a:ext cx="494867" cy="4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B9DE516-4D81-4377-B47F-196FA8440699}"/>
              </a:ext>
            </a:extLst>
          </p:cNvPr>
          <p:cNvSpPr/>
          <p:nvPr/>
        </p:nvSpPr>
        <p:spPr>
          <a:xfrm>
            <a:off x="2708976" y="2514293"/>
            <a:ext cx="494867" cy="4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右 49">
            <a:extLst>
              <a:ext uri="{FF2B5EF4-FFF2-40B4-BE49-F238E27FC236}">
                <a16:creationId xmlns:a16="http://schemas.microsoft.com/office/drawing/2014/main" id="{6C24108F-3437-4A9E-8ADA-BF34E6F92AF6}"/>
              </a:ext>
            </a:extLst>
          </p:cNvPr>
          <p:cNvSpPr/>
          <p:nvPr/>
        </p:nvSpPr>
        <p:spPr>
          <a:xfrm>
            <a:off x="2711655" y="2822070"/>
            <a:ext cx="494867" cy="4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右 50">
            <a:extLst>
              <a:ext uri="{FF2B5EF4-FFF2-40B4-BE49-F238E27FC236}">
                <a16:creationId xmlns:a16="http://schemas.microsoft.com/office/drawing/2014/main" id="{9D546C1A-8253-4935-BC70-513F253580E1}"/>
              </a:ext>
            </a:extLst>
          </p:cNvPr>
          <p:cNvSpPr/>
          <p:nvPr/>
        </p:nvSpPr>
        <p:spPr>
          <a:xfrm>
            <a:off x="2708975" y="3127682"/>
            <a:ext cx="494867" cy="4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9A2F551A-B1DB-48DB-8330-B9881604129C}"/>
              </a:ext>
            </a:extLst>
          </p:cNvPr>
          <p:cNvSpPr/>
          <p:nvPr/>
        </p:nvSpPr>
        <p:spPr>
          <a:xfrm>
            <a:off x="7956378" y="2087112"/>
            <a:ext cx="1088486" cy="295978"/>
          </a:xfrm>
          <a:prstGeom prst="rect">
            <a:avLst/>
          </a:prstGeom>
          <a:solidFill>
            <a:schemeClr val="accent4">
              <a:lumMod val="20000"/>
              <a:lumOff val="80000"/>
            </a:schemeClr>
          </a:solidFill>
        </p:spPr>
        <p:txBody>
          <a:bodyPr wrap="square">
            <a:spAutoFit/>
          </a:bodyPr>
          <a:lstStyle/>
          <a:p>
            <a:pPr>
              <a:lnSpc>
                <a:spcPct val="150000"/>
              </a:lnSpc>
            </a:pPr>
            <a:r>
              <a:rPr lang="en-US" altLang="zh-CN" sz="1000" dirty="0">
                <a:solidFill>
                  <a:srgbClr val="0000FF"/>
                </a:solidFill>
                <a:ea typeface="宋体" panose="02010600030101010101" pitchFamily="2" charset="-122"/>
                <a:cs typeface="Times New Roman" panose="02020603050405020304" pitchFamily="18" charset="0"/>
              </a:rPr>
              <a:t>MTBF/MTBCF</a:t>
            </a:r>
            <a:endParaRPr lang="zh-CN" altLang="en-US" sz="1000" dirty="0">
              <a:solidFill>
                <a:srgbClr val="0000FF"/>
              </a:solidFill>
              <a:ea typeface="宋体" panose="02010600030101010101" pitchFamily="2" charset="-122"/>
              <a:cs typeface="Times New Roman" panose="02020603050405020304" pitchFamily="18" charset="0"/>
            </a:endParaRPr>
          </a:p>
        </p:txBody>
      </p:sp>
      <p:sp>
        <p:nvSpPr>
          <p:cNvPr id="53" name="矩形 52">
            <a:extLst>
              <a:ext uri="{FF2B5EF4-FFF2-40B4-BE49-F238E27FC236}">
                <a16:creationId xmlns:a16="http://schemas.microsoft.com/office/drawing/2014/main" id="{FE4FDD1B-5925-462E-A70C-6524246E42C2}"/>
              </a:ext>
            </a:extLst>
          </p:cNvPr>
          <p:cNvSpPr/>
          <p:nvPr/>
        </p:nvSpPr>
        <p:spPr>
          <a:xfrm>
            <a:off x="7956378" y="2388523"/>
            <a:ext cx="1088486" cy="307777"/>
          </a:xfrm>
          <a:prstGeom prst="rect">
            <a:avLst/>
          </a:prstGeom>
          <a:solidFill>
            <a:schemeClr val="accent4">
              <a:lumMod val="40000"/>
              <a:lumOff val="60000"/>
            </a:schemeClr>
          </a:solidFill>
        </p:spPr>
        <p:txBody>
          <a:bodyPr wrap="square">
            <a:spAutoFit/>
          </a:bodyPr>
          <a:lstStyle/>
          <a:p>
            <a:r>
              <a:rPr lang="en-US" altLang="zh-CN" sz="1400" dirty="0">
                <a:solidFill>
                  <a:srgbClr val="0000FF"/>
                </a:solidFill>
                <a:ea typeface="宋体" panose="02010600030101010101" pitchFamily="2" charset="-122"/>
                <a:cs typeface="Times New Roman" panose="02020603050405020304" pitchFamily="18" charset="0"/>
              </a:rPr>
              <a:t>FMECA</a:t>
            </a:r>
            <a:endParaRPr lang="zh-CN" altLang="en-US" sz="1400" dirty="0">
              <a:solidFill>
                <a:srgbClr val="0000FF"/>
              </a:solidFill>
              <a:ea typeface="宋体" panose="02010600030101010101" pitchFamily="2" charset="-122"/>
              <a:cs typeface="Times New Roman" panose="02020603050405020304" pitchFamily="18" charset="0"/>
            </a:endParaRPr>
          </a:p>
        </p:txBody>
      </p:sp>
      <p:sp>
        <p:nvSpPr>
          <p:cNvPr id="54" name="矩形 53">
            <a:extLst>
              <a:ext uri="{FF2B5EF4-FFF2-40B4-BE49-F238E27FC236}">
                <a16:creationId xmlns:a16="http://schemas.microsoft.com/office/drawing/2014/main" id="{3AB3B9CF-8737-429B-903B-9B854BE26A46}"/>
              </a:ext>
            </a:extLst>
          </p:cNvPr>
          <p:cNvSpPr/>
          <p:nvPr/>
        </p:nvSpPr>
        <p:spPr>
          <a:xfrm>
            <a:off x="7960273" y="2696734"/>
            <a:ext cx="1084591" cy="307777"/>
          </a:xfrm>
          <a:prstGeom prst="rect">
            <a:avLst/>
          </a:prstGeom>
          <a:solidFill>
            <a:schemeClr val="accent6">
              <a:lumMod val="60000"/>
              <a:lumOff val="40000"/>
            </a:schemeClr>
          </a:solidFill>
        </p:spPr>
        <p:txBody>
          <a:bodyPr wrap="square">
            <a:spAutoFit/>
          </a:bodyPr>
          <a:lstStyle/>
          <a:p>
            <a:r>
              <a:rPr lang="en-US" altLang="zh-CN" sz="1400" dirty="0">
                <a:solidFill>
                  <a:srgbClr val="0000FF"/>
                </a:solidFill>
                <a:ea typeface="宋体" panose="02010600030101010101" pitchFamily="2" charset="-122"/>
                <a:cs typeface="Times New Roman" panose="02020603050405020304" pitchFamily="18" charset="0"/>
              </a:rPr>
              <a:t>GJB151B</a:t>
            </a:r>
            <a:endParaRPr lang="zh-CN" altLang="en-US" sz="1400" dirty="0">
              <a:solidFill>
                <a:srgbClr val="0000FF"/>
              </a:solidFill>
              <a:ea typeface="宋体" panose="02010600030101010101" pitchFamily="2" charset="-122"/>
              <a:cs typeface="Times New Roman" panose="02020603050405020304" pitchFamily="18" charset="0"/>
            </a:endParaRPr>
          </a:p>
        </p:txBody>
      </p:sp>
      <p:sp>
        <p:nvSpPr>
          <p:cNvPr id="55" name="矩形 54">
            <a:extLst>
              <a:ext uri="{FF2B5EF4-FFF2-40B4-BE49-F238E27FC236}">
                <a16:creationId xmlns:a16="http://schemas.microsoft.com/office/drawing/2014/main" id="{E12C567A-D1F4-487F-8894-AECFC9834F4A}"/>
              </a:ext>
            </a:extLst>
          </p:cNvPr>
          <p:cNvSpPr/>
          <p:nvPr/>
        </p:nvSpPr>
        <p:spPr>
          <a:xfrm>
            <a:off x="7956376" y="3004511"/>
            <a:ext cx="1088488" cy="307777"/>
          </a:xfrm>
          <a:prstGeom prst="rect">
            <a:avLst/>
          </a:prstGeom>
          <a:solidFill>
            <a:schemeClr val="accent6">
              <a:lumMod val="75000"/>
            </a:schemeClr>
          </a:solidFill>
        </p:spPr>
        <p:txBody>
          <a:bodyPr wrap="square">
            <a:spAutoFit/>
          </a:bodyPr>
          <a:lstStyle/>
          <a:p>
            <a:r>
              <a:rPr lang="en-US" altLang="zh-CN" sz="1400" dirty="0">
                <a:solidFill>
                  <a:srgbClr val="0000FF"/>
                </a:solidFill>
                <a:ea typeface="宋体" panose="02010600030101010101" pitchFamily="2" charset="-122"/>
                <a:cs typeface="Times New Roman" panose="02020603050405020304" pitchFamily="18" charset="0"/>
              </a:rPr>
              <a:t>GJB150A</a:t>
            </a:r>
            <a:endParaRPr lang="zh-CN" altLang="en-US" sz="1400" dirty="0">
              <a:solidFill>
                <a:srgbClr val="0000FF"/>
              </a:solidFill>
              <a:ea typeface="宋体" panose="02010600030101010101" pitchFamily="2" charset="-122"/>
              <a:cs typeface="Times New Roman" panose="02020603050405020304" pitchFamily="18" charset="0"/>
            </a:endParaRPr>
          </a:p>
        </p:txBody>
      </p:sp>
      <p:sp>
        <p:nvSpPr>
          <p:cNvPr id="10" name="箭头: 右 9">
            <a:extLst>
              <a:ext uri="{FF2B5EF4-FFF2-40B4-BE49-F238E27FC236}">
                <a16:creationId xmlns:a16="http://schemas.microsoft.com/office/drawing/2014/main" id="{D36A5C33-D4D7-4EAD-9A4C-A626CE0E7C7E}"/>
              </a:ext>
            </a:extLst>
          </p:cNvPr>
          <p:cNvSpPr/>
          <p:nvPr/>
        </p:nvSpPr>
        <p:spPr>
          <a:xfrm>
            <a:off x="7673434" y="2206516"/>
            <a:ext cx="282942" cy="5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78D90ADF-9A69-466F-A559-311979A1A9FB}"/>
              </a:ext>
            </a:extLst>
          </p:cNvPr>
          <p:cNvSpPr/>
          <p:nvPr/>
        </p:nvSpPr>
        <p:spPr>
          <a:xfrm>
            <a:off x="7684363" y="2519969"/>
            <a:ext cx="282942" cy="5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AC9DE273-1B2A-47C9-906B-402A460E73E7}"/>
              </a:ext>
            </a:extLst>
          </p:cNvPr>
          <p:cNvSpPr/>
          <p:nvPr/>
        </p:nvSpPr>
        <p:spPr>
          <a:xfrm>
            <a:off x="7684363" y="2827746"/>
            <a:ext cx="282942" cy="5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7BF60E92-EDF0-4434-B396-FDB6D3AC2018}"/>
              </a:ext>
            </a:extLst>
          </p:cNvPr>
          <p:cNvSpPr/>
          <p:nvPr/>
        </p:nvSpPr>
        <p:spPr>
          <a:xfrm>
            <a:off x="7673434" y="3134276"/>
            <a:ext cx="282942" cy="5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1">
            <a:extLst>
              <a:ext uri="{FF2B5EF4-FFF2-40B4-BE49-F238E27FC236}">
                <a16:creationId xmlns:a16="http://schemas.microsoft.com/office/drawing/2014/main" id="{156E010C-931C-407B-942C-514CDA1699FF}"/>
              </a:ext>
            </a:extLst>
          </p:cNvPr>
          <p:cNvSpPr/>
          <p:nvPr/>
        </p:nvSpPr>
        <p:spPr>
          <a:xfrm>
            <a:off x="246790" y="4437112"/>
            <a:ext cx="931829" cy="1068877"/>
          </a:xfrm>
          <a:prstGeom prst="roundRect">
            <a:avLst>
              <a:gd name="adj" fmla="val 8734"/>
            </a:avLst>
          </a:prstGeom>
          <a:solidFill>
            <a:schemeClr val="accent4">
              <a:lumMod val="40000"/>
              <a:lumOff val="60000"/>
            </a:schemeClr>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dirty="0">
                <a:solidFill>
                  <a:srgbClr val="FF0000"/>
                </a:solidFill>
                <a:latin typeface="+mn-ea"/>
              </a:rPr>
              <a:t>安全防护</a:t>
            </a:r>
          </a:p>
        </p:txBody>
      </p:sp>
      <p:sp>
        <p:nvSpPr>
          <p:cNvPr id="60" name="矩形 59">
            <a:extLst>
              <a:ext uri="{FF2B5EF4-FFF2-40B4-BE49-F238E27FC236}">
                <a16:creationId xmlns:a16="http://schemas.microsoft.com/office/drawing/2014/main" id="{EA9719CA-4834-4D43-8707-EE0900DEBE65}"/>
              </a:ext>
            </a:extLst>
          </p:cNvPr>
          <p:cNvSpPr/>
          <p:nvPr/>
        </p:nvSpPr>
        <p:spPr>
          <a:xfrm>
            <a:off x="1683492" y="4377877"/>
            <a:ext cx="931829" cy="307777"/>
          </a:xfrm>
          <a:prstGeom prst="rect">
            <a:avLst/>
          </a:prstGeom>
          <a:solidFill>
            <a:schemeClr val="accent3">
              <a:lumMod val="20000"/>
              <a:lumOff val="8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人身安全</a:t>
            </a:r>
          </a:p>
        </p:txBody>
      </p:sp>
      <p:sp>
        <p:nvSpPr>
          <p:cNvPr id="61" name="矩形 60">
            <a:extLst>
              <a:ext uri="{FF2B5EF4-FFF2-40B4-BE49-F238E27FC236}">
                <a16:creationId xmlns:a16="http://schemas.microsoft.com/office/drawing/2014/main" id="{D75A698F-134A-409A-ABE9-C1627FC599D2}"/>
              </a:ext>
            </a:extLst>
          </p:cNvPr>
          <p:cNvSpPr/>
          <p:nvPr/>
        </p:nvSpPr>
        <p:spPr>
          <a:xfrm>
            <a:off x="1683492" y="4685654"/>
            <a:ext cx="931829" cy="307777"/>
          </a:xfrm>
          <a:prstGeom prst="rect">
            <a:avLst/>
          </a:prstGeom>
          <a:solidFill>
            <a:schemeClr val="accent3">
              <a:lumMod val="40000"/>
              <a:lumOff val="6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设备安全</a:t>
            </a:r>
          </a:p>
        </p:txBody>
      </p:sp>
      <p:sp>
        <p:nvSpPr>
          <p:cNvPr id="62" name="矩形 61">
            <a:extLst>
              <a:ext uri="{FF2B5EF4-FFF2-40B4-BE49-F238E27FC236}">
                <a16:creationId xmlns:a16="http://schemas.microsoft.com/office/drawing/2014/main" id="{FA77EC36-6351-44A1-9D32-76FEADCF850C}"/>
              </a:ext>
            </a:extLst>
          </p:cNvPr>
          <p:cNvSpPr/>
          <p:nvPr/>
        </p:nvSpPr>
        <p:spPr>
          <a:xfrm>
            <a:off x="1683492" y="4993431"/>
            <a:ext cx="931829" cy="307777"/>
          </a:xfrm>
          <a:prstGeom prst="rect">
            <a:avLst/>
          </a:prstGeom>
          <a:solidFill>
            <a:schemeClr val="accent3">
              <a:lumMod val="60000"/>
              <a:lumOff val="4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任务安全</a:t>
            </a:r>
          </a:p>
        </p:txBody>
      </p:sp>
      <p:sp>
        <p:nvSpPr>
          <p:cNvPr id="63" name="矩形 62">
            <a:extLst>
              <a:ext uri="{FF2B5EF4-FFF2-40B4-BE49-F238E27FC236}">
                <a16:creationId xmlns:a16="http://schemas.microsoft.com/office/drawing/2014/main" id="{29187E7F-7113-45EA-AAA8-ED8668B6D3FA}"/>
              </a:ext>
            </a:extLst>
          </p:cNvPr>
          <p:cNvSpPr/>
          <p:nvPr/>
        </p:nvSpPr>
        <p:spPr>
          <a:xfrm>
            <a:off x="1683492" y="5301208"/>
            <a:ext cx="931829" cy="307777"/>
          </a:xfrm>
          <a:prstGeom prst="rect">
            <a:avLst/>
          </a:prstGeom>
          <a:solidFill>
            <a:schemeClr val="accent3">
              <a:lumMod val="75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过程安全</a:t>
            </a:r>
          </a:p>
        </p:txBody>
      </p:sp>
      <p:sp>
        <p:nvSpPr>
          <p:cNvPr id="31" name="左大括号 30">
            <a:extLst>
              <a:ext uri="{FF2B5EF4-FFF2-40B4-BE49-F238E27FC236}">
                <a16:creationId xmlns:a16="http://schemas.microsoft.com/office/drawing/2014/main" id="{584DF89A-EE0C-49AC-A8F6-35F251FDF58E}"/>
              </a:ext>
            </a:extLst>
          </p:cNvPr>
          <p:cNvSpPr/>
          <p:nvPr/>
        </p:nvSpPr>
        <p:spPr>
          <a:xfrm>
            <a:off x="1215030" y="4458992"/>
            <a:ext cx="468461" cy="10688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388D4439-9589-42A1-9BCC-8A3D64244BBF}"/>
              </a:ext>
            </a:extLst>
          </p:cNvPr>
          <p:cNvSpPr/>
          <p:nvPr/>
        </p:nvSpPr>
        <p:spPr>
          <a:xfrm>
            <a:off x="3883741" y="4151520"/>
            <a:ext cx="1088488" cy="307777"/>
          </a:xfrm>
          <a:prstGeom prst="rect">
            <a:avLst/>
          </a:prstGeom>
          <a:solidFill>
            <a:schemeClr val="accent6">
              <a:lumMod val="75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环境适应性</a:t>
            </a:r>
          </a:p>
        </p:txBody>
      </p:sp>
      <p:sp>
        <p:nvSpPr>
          <p:cNvPr id="65" name="矩形 64">
            <a:extLst>
              <a:ext uri="{FF2B5EF4-FFF2-40B4-BE49-F238E27FC236}">
                <a16:creationId xmlns:a16="http://schemas.microsoft.com/office/drawing/2014/main" id="{04EE367F-9205-47BA-95C5-464247F66C44}"/>
              </a:ext>
            </a:extLst>
          </p:cNvPr>
          <p:cNvSpPr/>
          <p:nvPr/>
        </p:nvSpPr>
        <p:spPr>
          <a:xfrm>
            <a:off x="3887635" y="3851302"/>
            <a:ext cx="1084591" cy="307777"/>
          </a:xfrm>
          <a:prstGeom prst="rect">
            <a:avLst/>
          </a:prstGeom>
          <a:solidFill>
            <a:schemeClr val="accent6">
              <a:lumMod val="60000"/>
              <a:lumOff val="4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电磁兼容性</a:t>
            </a:r>
          </a:p>
        </p:txBody>
      </p:sp>
      <p:sp>
        <p:nvSpPr>
          <p:cNvPr id="66" name="圆角矩形 1">
            <a:extLst>
              <a:ext uri="{FF2B5EF4-FFF2-40B4-BE49-F238E27FC236}">
                <a16:creationId xmlns:a16="http://schemas.microsoft.com/office/drawing/2014/main" id="{73F29197-CAB6-462A-8564-F9B17852C249}"/>
              </a:ext>
            </a:extLst>
          </p:cNvPr>
          <p:cNvSpPr/>
          <p:nvPr/>
        </p:nvSpPr>
        <p:spPr>
          <a:xfrm>
            <a:off x="3779913" y="5122750"/>
            <a:ext cx="1296144" cy="1224135"/>
          </a:xfrm>
          <a:prstGeom prst="roundRect">
            <a:avLst>
              <a:gd name="adj" fmla="val 8734"/>
            </a:avLst>
          </a:prstGeom>
          <a:solidFill>
            <a:schemeClr val="accent6">
              <a:lumMod val="75000"/>
            </a:schemeClr>
          </a:solid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sz="1600" dirty="0">
                <a:solidFill>
                  <a:srgbClr val="0000FF"/>
                </a:solidFill>
                <a:latin typeface="+mn-ea"/>
              </a:rPr>
              <a:t>对电子产品实际工作环境的认知</a:t>
            </a:r>
          </a:p>
        </p:txBody>
      </p:sp>
      <p:sp>
        <p:nvSpPr>
          <p:cNvPr id="67" name="箭头: 下 66">
            <a:extLst>
              <a:ext uri="{FF2B5EF4-FFF2-40B4-BE49-F238E27FC236}">
                <a16:creationId xmlns:a16="http://schemas.microsoft.com/office/drawing/2014/main" id="{98DD8DBD-802C-4934-A97F-32A28DA48343}"/>
              </a:ext>
            </a:extLst>
          </p:cNvPr>
          <p:cNvSpPr/>
          <p:nvPr/>
        </p:nvSpPr>
        <p:spPr>
          <a:xfrm rot="10800000">
            <a:off x="4283969" y="4476437"/>
            <a:ext cx="28803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86DDD55-DCC9-46D7-BF1B-D4834A013095}"/>
              </a:ext>
            </a:extLst>
          </p:cNvPr>
          <p:cNvSpPr/>
          <p:nvPr/>
        </p:nvSpPr>
        <p:spPr>
          <a:xfrm>
            <a:off x="5467917" y="3851302"/>
            <a:ext cx="1088486" cy="307777"/>
          </a:xfrm>
          <a:prstGeom prst="rect">
            <a:avLst/>
          </a:prstGeom>
          <a:solidFill>
            <a:schemeClr val="accent4">
              <a:lumMod val="40000"/>
              <a:lumOff val="6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安全性</a:t>
            </a:r>
          </a:p>
        </p:txBody>
      </p:sp>
      <p:sp>
        <p:nvSpPr>
          <p:cNvPr id="69" name="圆角矩形 1">
            <a:extLst>
              <a:ext uri="{FF2B5EF4-FFF2-40B4-BE49-F238E27FC236}">
                <a16:creationId xmlns:a16="http://schemas.microsoft.com/office/drawing/2014/main" id="{B5CBA1C8-D0BB-45E7-BEFF-40F87B96CE98}"/>
              </a:ext>
            </a:extLst>
          </p:cNvPr>
          <p:cNvSpPr/>
          <p:nvPr/>
        </p:nvSpPr>
        <p:spPr>
          <a:xfrm>
            <a:off x="5364088" y="5122750"/>
            <a:ext cx="1296144" cy="1224135"/>
          </a:xfrm>
          <a:prstGeom prst="roundRect">
            <a:avLst>
              <a:gd name="adj" fmla="val 8734"/>
            </a:avLst>
          </a:prstGeom>
          <a:solidFill>
            <a:schemeClr val="accent6">
              <a:lumMod val="75000"/>
            </a:schemeClr>
          </a:solid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sz="1600" dirty="0">
                <a:solidFill>
                  <a:srgbClr val="0000FF"/>
                </a:solidFill>
                <a:latin typeface="+mn-ea"/>
              </a:rPr>
              <a:t>对产品可能产生故障危害影响评估</a:t>
            </a:r>
          </a:p>
        </p:txBody>
      </p:sp>
      <p:sp>
        <p:nvSpPr>
          <p:cNvPr id="70" name="箭头: 下 69">
            <a:extLst>
              <a:ext uri="{FF2B5EF4-FFF2-40B4-BE49-F238E27FC236}">
                <a16:creationId xmlns:a16="http://schemas.microsoft.com/office/drawing/2014/main" id="{EA7E10C2-0119-4F15-A352-B1E191D77508}"/>
              </a:ext>
            </a:extLst>
          </p:cNvPr>
          <p:cNvSpPr/>
          <p:nvPr/>
        </p:nvSpPr>
        <p:spPr>
          <a:xfrm rot="10800000">
            <a:off x="5755949" y="4159078"/>
            <a:ext cx="288032" cy="9636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A34C9F6B-6D7A-46CC-930B-424901CC239A}"/>
              </a:ext>
            </a:extLst>
          </p:cNvPr>
          <p:cNvSpPr/>
          <p:nvPr/>
        </p:nvSpPr>
        <p:spPr>
          <a:xfrm>
            <a:off x="7052091" y="3856880"/>
            <a:ext cx="1088486" cy="307777"/>
          </a:xfrm>
          <a:prstGeom prst="rect">
            <a:avLst/>
          </a:prstGeom>
          <a:solidFill>
            <a:schemeClr val="accent4">
              <a:lumMod val="20000"/>
              <a:lumOff val="80000"/>
            </a:schemeClr>
          </a:solidFill>
        </p:spPr>
        <p:txBody>
          <a:bodyPr wrap="square">
            <a:spAutoFit/>
          </a:bodyPr>
          <a:lstStyle/>
          <a:p>
            <a:r>
              <a:rPr lang="zh-CN" altLang="en-US" sz="1400" dirty="0">
                <a:solidFill>
                  <a:srgbClr val="0000FF"/>
                </a:solidFill>
                <a:ea typeface="宋体" panose="02010600030101010101" pitchFamily="2" charset="-122"/>
                <a:cs typeface="Times New Roman" panose="02020603050405020304" pitchFamily="18" charset="0"/>
              </a:rPr>
              <a:t>可靠性</a:t>
            </a:r>
          </a:p>
        </p:txBody>
      </p:sp>
      <p:sp>
        <p:nvSpPr>
          <p:cNvPr id="72" name="箭头: 下 71">
            <a:extLst>
              <a:ext uri="{FF2B5EF4-FFF2-40B4-BE49-F238E27FC236}">
                <a16:creationId xmlns:a16="http://schemas.microsoft.com/office/drawing/2014/main" id="{286D5473-01A7-465A-8D53-402BEDCFED1B}"/>
              </a:ext>
            </a:extLst>
          </p:cNvPr>
          <p:cNvSpPr/>
          <p:nvPr/>
        </p:nvSpPr>
        <p:spPr>
          <a:xfrm rot="10800000">
            <a:off x="7448886" y="4159078"/>
            <a:ext cx="288032" cy="950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1">
            <a:extLst>
              <a:ext uri="{FF2B5EF4-FFF2-40B4-BE49-F238E27FC236}">
                <a16:creationId xmlns:a16="http://schemas.microsoft.com/office/drawing/2014/main" id="{560F9098-A0E7-4D02-8D36-B9DCCE98BC53}"/>
              </a:ext>
            </a:extLst>
          </p:cNvPr>
          <p:cNvSpPr/>
          <p:nvPr/>
        </p:nvSpPr>
        <p:spPr>
          <a:xfrm>
            <a:off x="6948263" y="5122750"/>
            <a:ext cx="1296144" cy="1224135"/>
          </a:xfrm>
          <a:prstGeom prst="roundRect">
            <a:avLst>
              <a:gd name="adj" fmla="val 8734"/>
            </a:avLst>
          </a:prstGeom>
          <a:solidFill>
            <a:schemeClr val="accent6">
              <a:lumMod val="75000"/>
            </a:schemeClr>
          </a:solid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sz="1600" dirty="0">
                <a:solidFill>
                  <a:srgbClr val="0000FF"/>
                </a:solidFill>
                <a:latin typeface="+mn-ea"/>
              </a:rPr>
              <a:t>对产品功能性能耐久度的评估</a:t>
            </a:r>
          </a:p>
        </p:txBody>
      </p:sp>
    </p:spTree>
    <p:extLst>
      <p:ext uri="{BB962C8B-B14F-4D97-AF65-F5344CB8AC3E}">
        <p14:creationId xmlns:p14="http://schemas.microsoft.com/office/powerpoint/2010/main" val="26261367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4EE5F647-5B5E-43E7-B38D-C7176B5858B3}" type="slidenum">
              <a:rPr lang="en-US" altLang="zh-CN" sz="1400" b="0">
                <a:solidFill>
                  <a:schemeClr val="tx1"/>
                </a:solidFill>
                <a:latin typeface="Arial" charset="0"/>
                <a:ea typeface="宋体" charset="-122"/>
              </a:rPr>
              <a:pPr algn="r"/>
              <a:t>70</a:t>
            </a:fld>
            <a:r>
              <a:rPr lang="en-US" altLang="zh-CN" sz="1400" b="0">
                <a:solidFill>
                  <a:schemeClr val="tx1"/>
                </a:solidFill>
                <a:latin typeface="Arial" charset="0"/>
                <a:ea typeface="宋体" charset="-122"/>
              </a:rPr>
              <a:t>/pp</a:t>
            </a:r>
          </a:p>
        </p:txBody>
      </p:sp>
      <p:sp>
        <p:nvSpPr>
          <p:cNvPr id="17412" name="Rectangle 4"/>
          <p:cNvSpPr>
            <a:spLocks noChangeArrowheads="1"/>
          </p:cNvSpPr>
          <p:nvPr/>
        </p:nvSpPr>
        <p:spPr bwMode="auto">
          <a:xfrm>
            <a:off x="611188" y="1270719"/>
            <a:ext cx="4265612" cy="457200"/>
          </a:xfrm>
          <a:prstGeom prst="rect">
            <a:avLst/>
          </a:prstGeom>
          <a:solidFill>
            <a:schemeClr val="accent1">
              <a:lumMod val="20000"/>
              <a:lumOff val="80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rgbClr val="0000FF"/>
                </a:solidFill>
                <a:ea typeface="黑体" pitchFamily="2" charset="-122"/>
              </a:rPr>
              <a:t>电源滤波器原理与效果对比</a:t>
            </a:r>
          </a:p>
        </p:txBody>
      </p:sp>
      <p:sp>
        <p:nvSpPr>
          <p:cNvPr id="17413" name="Text Box 5"/>
          <p:cNvSpPr txBox="1">
            <a:spLocks noChangeArrowheads="1"/>
          </p:cNvSpPr>
          <p:nvPr/>
        </p:nvSpPr>
        <p:spPr bwMode="auto">
          <a:xfrm>
            <a:off x="838200" y="1881906"/>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pic>
        <p:nvPicPr>
          <p:cNvPr id="17414" name="Picture 14" descr="D:\我的课件\电磁兼容\2010318164712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58306"/>
            <a:ext cx="822960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5" descr="C:\Documents and Settings\shark\桌面\20060117155936460.gif"/>
          <p:cNvPicPr>
            <a:picLocks noChangeAspect="1" noChangeArrowheads="1"/>
          </p:cNvPicPr>
          <p:nvPr/>
        </p:nvPicPr>
        <p:blipFill>
          <a:blip r:embed="rId4">
            <a:extLst>
              <a:ext uri="{28A0092B-C50C-407E-A947-70E740481C1C}">
                <a14:useLocalDpi xmlns:a14="http://schemas.microsoft.com/office/drawing/2010/main" val="0"/>
              </a:ext>
            </a:extLst>
          </a:blip>
          <a:srcRect b="19328"/>
          <a:stretch>
            <a:fillRect/>
          </a:stretch>
        </p:blipFill>
        <p:spPr bwMode="auto">
          <a:xfrm>
            <a:off x="685800" y="1881906"/>
            <a:ext cx="3352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6" descr="C:\Documents and Settings\shark\桌面\200602181655068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196106"/>
            <a:ext cx="3581400"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Rectangle 2"/>
          <p:cNvSpPr>
            <a:spLocks noGrp="1" noChangeArrowheads="1"/>
          </p:cNvSpPr>
          <p:nvPr>
            <p:ph type="title" idx="4294967295"/>
          </p:nvPr>
        </p:nvSpPr>
        <p:spPr>
          <a:xfrm>
            <a:off x="2987824" y="797098"/>
            <a:ext cx="3312368" cy="408781"/>
          </a:xfr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400" dirty="0">
                <a:solidFill>
                  <a:srgbClr val="0000FF"/>
                </a:solidFill>
              </a:rPr>
              <a:t> CE102:</a:t>
            </a:r>
            <a:r>
              <a:rPr lang="zh-CN" altLang="en-US" sz="2400" dirty="0">
                <a:solidFill>
                  <a:srgbClr val="0000FF"/>
                </a:solidFill>
              </a:rPr>
              <a:t>电源线传导发射</a:t>
            </a:r>
            <a:endParaRPr lang="en-US" altLang="zh-CN" sz="2400" dirty="0">
              <a:solidFill>
                <a:srgbClr val="0000FF"/>
              </a:solidFill>
            </a:endParaRPr>
          </a:p>
        </p:txBody>
      </p:sp>
      <p:sp>
        <p:nvSpPr>
          <p:cNvPr id="10" name="Rectangle 2">
            <a:extLst>
              <a:ext uri="{FF2B5EF4-FFF2-40B4-BE49-F238E27FC236}">
                <a16:creationId xmlns:a16="http://schemas.microsoft.com/office/drawing/2014/main" id="{117C2E22-E6C0-4DC4-BC69-4E009E5F75C9}"/>
              </a:ext>
            </a:extLst>
          </p:cNvPr>
          <p:cNvSpPr txBox="1">
            <a:spLocks noChangeArrowheads="1"/>
          </p:cNvSpPr>
          <p:nvPr/>
        </p:nvSpPr>
        <p:spPr bwMode="auto">
          <a:xfrm>
            <a:off x="6444208" y="108259"/>
            <a:ext cx="144016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eaLnBrk="1" hangingPunct="1">
              <a:lnSpc>
                <a:spcPct val="130000"/>
              </a:lnSpc>
            </a:pPr>
            <a:r>
              <a:rPr lang="en-US" altLang="zh-CN" sz="2800" b="1">
                <a:solidFill>
                  <a:schemeClr val="bg1"/>
                </a:solidFill>
                <a:latin typeface="微软雅黑" pitchFamily="34" charset="-122"/>
                <a:ea typeface="微软雅黑" pitchFamily="34" charset="-122"/>
                <a:cs typeface="+mn-cs"/>
              </a:rPr>
              <a:t> CE102</a:t>
            </a:r>
            <a:endParaRPr lang="en-US" altLang="zh-CN" sz="2800" b="1" dirty="0">
              <a:solidFill>
                <a:schemeClr val="bg1"/>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3859661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A3B7DE58-8D3B-4DFB-BE72-6303074FD447}" type="slidenum">
              <a:rPr lang="en-US" altLang="zh-CN" sz="1400" b="0">
                <a:solidFill>
                  <a:schemeClr val="tx1"/>
                </a:solidFill>
                <a:latin typeface="Arial" charset="0"/>
                <a:ea typeface="宋体" charset="-122"/>
              </a:rPr>
              <a:pPr algn="r"/>
              <a:t>71</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2833464" y="782638"/>
            <a:ext cx="3682752" cy="506412"/>
          </a:xfr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400" dirty="0">
                <a:solidFill>
                  <a:srgbClr val="0000FF"/>
                </a:solidFill>
              </a:rPr>
              <a:t> CS101:</a:t>
            </a:r>
            <a:r>
              <a:rPr lang="zh-CN" altLang="en-US" sz="2400" dirty="0">
                <a:solidFill>
                  <a:srgbClr val="0000FF"/>
                </a:solidFill>
              </a:rPr>
              <a:t>电源线传导敏感度</a:t>
            </a:r>
            <a:endParaRPr lang="en-US" altLang="zh-CN" sz="2400" dirty="0">
              <a:solidFill>
                <a:srgbClr val="0000FF"/>
              </a:solidFill>
            </a:endParaRPr>
          </a:p>
        </p:txBody>
      </p:sp>
      <p:sp>
        <p:nvSpPr>
          <p:cNvPr id="20484" name="Rectangle 4"/>
          <p:cNvSpPr>
            <a:spLocks noChangeArrowheads="1"/>
          </p:cNvSpPr>
          <p:nvPr/>
        </p:nvSpPr>
        <p:spPr bwMode="auto">
          <a:xfrm>
            <a:off x="611188" y="83661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实验目的</a:t>
            </a:r>
          </a:p>
        </p:txBody>
      </p:sp>
      <p:sp>
        <p:nvSpPr>
          <p:cNvPr id="20485" name="Rectangle 5"/>
          <p:cNvSpPr>
            <a:spLocks noChangeArrowheads="1"/>
          </p:cNvSpPr>
          <p:nvPr/>
        </p:nvSpPr>
        <p:spPr bwMode="auto">
          <a:xfrm>
            <a:off x="611188" y="21336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实验方法</a:t>
            </a:r>
          </a:p>
        </p:txBody>
      </p:sp>
      <p:sp>
        <p:nvSpPr>
          <p:cNvPr id="20486" name="Text Box 6"/>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20487" name="Text Box 7"/>
          <p:cNvSpPr txBox="1">
            <a:spLocks noChangeArrowheads="1"/>
          </p:cNvSpPr>
          <p:nvPr/>
        </p:nvSpPr>
        <p:spPr bwMode="auto">
          <a:xfrm>
            <a:off x="762000" y="1235075"/>
            <a:ext cx="7543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50000"/>
              </a:spcBef>
            </a:pPr>
            <a:r>
              <a:rPr lang="zh-CN" altLang="en-US" sz="2000" dirty="0">
                <a:latin typeface="Arial" charset="0"/>
                <a:ea typeface="宋体" charset="-122"/>
              </a:rPr>
              <a:t>       模拟电源纹波/电源干扰对设备的影响，测试设备电源受到25</a:t>
            </a:r>
            <a:r>
              <a:rPr lang="en-US" altLang="zh-CN" sz="2000" dirty="0">
                <a:latin typeface="Arial" charset="0"/>
                <a:ea typeface="宋体" charset="-122"/>
              </a:rPr>
              <a:t>Hz~50kHz</a:t>
            </a:r>
            <a:r>
              <a:rPr lang="zh-CN" altLang="en-US" sz="2000" dirty="0">
                <a:latin typeface="Arial" charset="0"/>
                <a:ea typeface="宋体" charset="-122"/>
              </a:rPr>
              <a:t>干扰时能否正常工作。</a:t>
            </a:r>
          </a:p>
        </p:txBody>
      </p:sp>
      <p:graphicFrame>
        <p:nvGraphicFramePr>
          <p:cNvPr id="20488" name="Object 10"/>
          <p:cNvGraphicFramePr>
            <a:graphicFrameLocks noChangeAspect="1"/>
          </p:cNvGraphicFramePr>
          <p:nvPr/>
        </p:nvGraphicFramePr>
        <p:xfrm>
          <a:off x="609600" y="2355850"/>
          <a:ext cx="8001000" cy="3435350"/>
        </p:xfrm>
        <a:graphic>
          <a:graphicData uri="http://schemas.openxmlformats.org/presentationml/2006/ole">
            <mc:AlternateContent xmlns:mc="http://schemas.openxmlformats.org/markup-compatibility/2006">
              <mc:Choice xmlns:v="urn:schemas-microsoft-com:vml" Requires="v">
                <p:oleObj spid="_x0000_s12405" name="Visio" r:id="rId4" imgW="6953039" imgH="2987265" progId="Visio.Drawing.11">
                  <p:embed/>
                </p:oleObj>
              </mc:Choice>
              <mc:Fallback>
                <p:oleObj name="Visio" r:id="rId4" imgW="6953039" imgH="2987265" progId="Visio.Drawing.11">
                  <p:embed/>
                  <p:pic>
                    <p:nvPicPr>
                      <p:cNvPr id="20488"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355850"/>
                        <a:ext cx="8001000" cy="343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9" name="Rectangle 11"/>
          <p:cNvSpPr>
            <a:spLocks noChangeArrowheads="1"/>
          </p:cNvSpPr>
          <p:nvPr/>
        </p:nvSpPr>
        <p:spPr bwMode="auto">
          <a:xfrm>
            <a:off x="762000" y="6019800"/>
            <a:ext cx="5724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1" dirty="0">
                <a:solidFill>
                  <a:srgbClr val="000000"/>
                </a:solidFill>
              </a:rPr>
              <a:t>直流对正电源线加扰，三相电对每一相电源线依次加扰</a:t>
            </a:r>
          </a:p>
        </p:txBody>
      </p:sp>
      <p:sp>
        <p:nvSpPr>
          <p:cNvPr id="10" name="Rectangle 2"/>
          <p:cNvSpPr txBox="1">
            <a:spLocks noChangeArrowheads="1"/>
          </p:cNvSpPr>
          <p:nvPr/>
        </p:nvSpPr>
        <p:spPr bwMode="auto">
          <a:xfrm>
            <a:off x="6516216" y="24248"/>
            <a:ext cx="16288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CS101</a:t>
            </a:r>
          </a:p>
        </p:txBody>
      </p:sp>
    </p:spTree>
    <p:extLst>
      <p:ext uri="{BB962C8B-B14F-4D97-AF65-F5344CB8AC3E}">
        <p14:creationId xmlns:p14="http://schemas.microsoft.com/office/powerpoint/2010/main" val="3212279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2BECD53E-97A3-4A46-883B-C1883A5F4607}" type="slidenum">
              <a:rPr lang="en-US" altLang="zh-CN" sz="1400" b="0">
                <a:solidFill>
                  <a:schemeClr val="tx1"/>
                </a:solidFill>
                <a:latin typeface="Arial" charset="0"/>
                <a:ea typeface="宋体" charset="-122"/>
              </a:rPr>
              <a:pPr algn="r"/>
              <a:t>72</a:t>
            </a:fld>
            <a:r>
              <a:rPr lang="en-US" altLang="zh-CN" sz="1400" b="0">
                <a:solidFill>
                  <a:schemeClr val="tx1"/>
                </a:solidFill>
                <a:latin typeface="Arial" charset="0"/>
                <a:ea typeface="宋体" charset="-122"/>
              </a:rPr>
              <a:t>/pp</a:t>
            </a:r>
          </a:p>
        </p:txBody>
      </p:sp>
      <p:sp>
        <p:nvSpPr>
          <p:cNvPr id="22532" name="Rectangle 4"/>
          <p:cNvSpPr>
            <a:spLocks noChangeArrowheads="1"/>
          </p:cNvSpPr>
          <p:nvPr/>
        </p:nvSpPr>
        <p:spPr bwMode="auto">
          <a:xfrm>
            <a:off x="611188"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失败原因</a:t>
            </a:r>
          </a:p>
        </p:txBody>
      </p:sp>
      <p:sp>
        <p:nvSpPr>
          <p:cNvPr id="22533" name="Text Box 5"/>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22534" name="Text Box 17"/>
          <p:cNvSpPr txBox="1">
            <a:spLocks noChangeArrowheads="1"/>
          </p:cNvSpPr>
          <p:nvPr/>
        </p:nvSpPr>
        <p:spPr bwMode="auto">
          <a:xfrm>
            <a:off x="457200" y="1447800"/>
            <a:ext cx="830580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2400" dirty="0">
                <a:latin typeface="Arial" charset="0"/>
                <a:ea typeface="宋体" charset="-122"/>
              </a:rPr>
              <a:t>1、电源滤波不佳（电容不足、</a:t>
            </a:r>
            <a:r>
              <a:rPr lang="en-US" altLang="zh-CN" sz="2400" dirty="0">
                <a:latin typeface="Arial" charset="0"/>
                <a:ea typeface="宋体" charset="-122"/>
              </a:rPr>
              <a:t>ESR</a:t>
            </a:r>
            <a:r>
              <a:rPr lang="zh-CN" altLang="en-US" sz="2400" dirty="0">
                <a:latin typeface="Arial" charset="0"/>
                <a:ea typeface="宋体" charset="-122"/>
              </a:rPr>
              <a:t>大、安装错误等）</a:t>
            </a:r>
          </a:p>
          <a:p>
            <a:pPr algn="l">
              <a:spcBef>
                <a:spcPct val="20000"/>
              </a:spcBef>
            </a:pPr>
            <a:r>
              <a:rPr lang="zh-CN" altLang="en-US" sz="2400" dirty="0">
                <a:latin typeface="Arial" charset="0"/>
                <a:ea typeface="宋体" charset="-122"/>
              </a:rPr>
              <a:t>2、稳压器件、</a:t>
            </a:r>
            <a:r>
              <a:rPr lang="en-US" altLang="zh-CN" sz="2400" dirty="0">
                <a:latin typeface="Arial" charset="0"/>
                <a:ea typeface="宋体" charset="-122"/>
              </a:rPr>
              <a:t>OP</a:t>
            </a:r>
            <a:r>
              <a:rPr lang="zh-CN" altLang="en-US" sz="2400" dirty="0">
                <a:latin typeface="Arial" charset="0"/>
                <a:ea typeface="宋体" charset="-122"/>
              </a:rPr>
              <a:t>等电源抑制比在高频下急剧下降：</a:t>
            </a:r>
          </a:p>
        </p:txBody>
      </p:sp>
      <p:pic>
        <p:nvPicPr>
          <p:cNvPr id="22535" name="Picture 18"/>
          <p:cNvPicPr>
            <a:picLocks noChangeAspect="1" noChangeArrowheads="1"/>
          </p:cNvPicPr>
          <p:nvPr/>
        </p:nvPicPr>
        <p:blipFill>
          <a:blip r:embed="rId3">
            <a:extLst>
              <a:ext uri="{28A0092B-C50C-407E-A947-70E740481C1C}">
                <a14:useLocalDpi xmlns:a14="http://schemas.microsoft.com/office/drawing/2010/main" val="0"/>
              </a:ext>
            </a:extLst>
          </a:blip>
          <a:srcRect t="10707"/>
          <a:stretch>
            <a:fillRect/>
          </a:stretch>
        </p:blipFill>
        <p:spPr bwMode="auto">
          <a:xfrm>
            <a:off x="609600" y="2362200"/>
            <a:ext cx="37338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362200"/>
            <a:ext cx="3390900"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Rectangle 20"/>
          <p:cNvSpPr>
            <a:spLocks noChangeArrowheads="1"/>
          </p:cNvSpPr>
          <p:nvPr/>
        </p:nvSpPr>
        <p:spPr bwMode="auto">
          <a:xfrm>
            <a:off x="720725" y="5791200"/>
            <a:ext cx="413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000000"/>
                </a:solidFill>
              </a:rPr>
              <a:t>三端稳压器(78</a:t>
            </a:r>
            <a:r>
              <a:rPr lang="en-US" altLang="zh-CN" sz="2400" b="1" dirty="0">
                <a:solidFill>
                  <a:srgbClr val="000000"/>
                </a:solidFill>
              </a:rPr>
              <a:t>xx</a:t>
            </a:r>
            <a:r>
              <a:rPr lang="zh-CN" altLang="en-US" sz="2400" b="1" dirty="0">
                <a:solidFill>
                  <a:srgbClr val="000000"/>
                </a:solidFill>
              </a:rPr>
              <a:t>)纹波抑制比</a:t>
            </a:r>
            <a:endParaRPr lang="en-US" altLang="zh-CN" sz="2400" b="1" dirty="0">
              <a:solidFill>
                <a:srgbClr val="000000"/>
              </a:solidFill>
            </a:endParaRPr>
          </a:p>
        </p:txBody>
      </p:sp>
      <p:sp>
        <p:nvSpPr>
          <p:cNvPr id="22538" name="Rectangle 21"/>
          <p:cNvSpPr>
            <a:spLocks noChangeArrowheads="1"/>
          </p:cNvSpPr>
          <p:nvPr/>
        </p:nvSpPr>
        <p:spPr bwMode="auto">
          <a:xfrm>
            <a:off x="5105400" y="5791200"/>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000000"/>
                </a:solidFill>
              </a:rPr>
              <a:t>运放(</a:t>
            </a:r>
            <a:r>
              <a:rPr lang="en-US" altLang="zh-CN" sz="2400" b="1" dirty="0">
                <a:solidFill>
                  <a:srgbClr val="000000"/>
                </a:solidFill>
              </a:rPr>
              <a:t>OP07)</a:t>
            </a:r>
            <a:r>
              <a:rPr lang="zh-CN" altLang="en-US" sz="2400" b="1" dirty="0">
                <a:solidFill>
                  <a:srgbClr val="000000"/>
                </a:solidFill>
              </a:rPr>
              <a:t>电源抑制比</a:t>
            </a:r>
            <a:endParaRPr lang="en-US" altLang="zh-CN" sz="2400" b="1" dirty="0">
              <a:solidFill>
                <a:srgbClr val="000000"/>
              </a:solidFill>
            </a:endParaRPr>
          </a:p>
        </p:txBody>
      </p:sp>
      <p:sp>
        <p:nvSpPr>
          <p:cNvPr id="12" name="Rectangle 2">
            <a:extLst>
              <a:ext uri="{FF2B5EF4-FFF2-40B4-BE49-F238E27FC236}">
                <a16:creationId xmlns:a16="http://schemas.microsoft.com/office/drawing/2014/main" id="{BED6F193-0C1B-4EA8-A6D9-330831ABB2C0}"/>
              </a:ext>
            </a:extLst>
          </p:cNvPr>
          <p:cNvSpPr txBox="1">
            <a:spLocks noChangeArrowheads="1"/>
          </p:cNvSpPr>
          <p:nvPr/>
        </p:nvSpPr>
        <p:spPr bwMode="auto">
          <a:xfrm>
            <a:off x="6516216" y="24248"/>
            <a:ext cx="16288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CS101</a:t>
            </a:r>
          </a:p>
        </p:txBody>
      </p:sp>
    </p:spTree>
    <p:extLst>
      <p:ext uri="{BB962C8B-B14F-4D97-AF65-F5344CB8AC3E}">
        <p14:creationId xmlns:p14="http://schemas.microsoft.com/office/powerpoint/2010/main" val="1825415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92D934C6-4859-499B-A00A-5CDCF8E7A726}" type="slidenum">
              <a:rPr lang="en-US" altLang="zh-CN" sz="1400" b="0">
                <a:solidFill>
                  <a:schemeClr val="tx1"/>
                </a:solidFill>
                <a:latin typeface="Arial" charset="0"/>
                <a:ea typeface="宋体" charset="-122"/>
              </a:rPr>
              <a:pPr algn="r"/>
              <a:t>73</a:t>
            </a:fld>
            <a:r>
              <a:rPr lang="en-US" altLang="zh-CN" sz="1400" b="0">
                <a:solidFill>
                  <a:schemeClr val="tx1"/>
                </a:solidFill>
                <a:latin typeface="Arial" charset="0"/>
                <a:ea typeface="宋体" charset="-122"/>
              </a:rPr>
              <a:t>/pp</a:t>
            </a:r>
          </a:p>
        </p:txBody>
      </p:sp>
      <p:sp>
        <p:nvSpPr>
          <p:cNvPr id="23556" name="Rectangle 4"/>
          <p:cNvSpPr>
            <a:spLocks noChangeArrowheads="1"/>
          </p:cNvSpPr>
          <p:nvPr/>
        </p:nvSpPr>
        <p:spPr bwMode="auto">
          <a:xfrm>
            <a:off x="611188"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对  策</a:t>
            </a:r>
          </a:p>
        </p:txBody>
      </p:sp>
      <p:sp>
        <p:nvSpPr>
          <p:cNvPr id="23557" name="Text Box 5"/>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23558" name="Text Box 6"/>
          <p:cNvSpPr txBox="1">
            <a:spLocks noChangeArrowheads="1"/>
          </p:cNvSpPr>
          <p:nvPr/>
        </p:nvSpPr>
        <p:spPr bwMode="auto">
          <a:xfrm>
            <a:off x="457200" y="1447800"/>
            <a:ext cx="8305800" cy="223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2400" dirty="0">
                <a:latin typeface="Arial" charset="0"/>
                <a:ea typeface="宋体" charset="-122"/>
              </a:rPr>
              <a:t>1、安装电源滤波器（作用有限，对低频无效）</a:t>
            </a:r>
          </a:p>
          <a:p>
            <a:pPr algn="l">
              <a:spcBef>
                <a:spcPct val="20000"/>
              </a:spcBef>
            </a:pPr>
            <a:r>
              <a:rPr lang="zh-CN" altLang="en-US" sz="2400" dirty="0">
                <a:latin typeface="Arial" charset="0"/>
                <a:ea typeface="宋体" charset="-122"/>
              </a:rPr>
              <a:t>2、稳压电路，要选用优质、低</a:t>
            </a:r>
            <a:r>
              <a:rPr lang="en-US" altLang="zh-CN" sz="2400" dirty="0">
                <a:latin typeface="Arial" charset="0"/>
                <a:ea typeface="宋体" charset="-122"/>
              </a:rPr>
              <a:t>ESR</a:t>
            </a:r>
            <a:r>
              <a:rPr lang="zh-CN" altLang="en-US" sz="2400" dirty="0">
                <a:latin typeface="Arial" charset="0"/>
                <a:ea typeface="宋体" charset="-122"/>
              </a:rPr>
              <a:t>滤波电容</a:t>
            </a:r>
          </a:p>
          <a:p>
            <a:pPr algn="l">
              <a:spcBef>
                <a:spcPct val="20000"/>
              </a:spcBef>
            </a:pPr>
            <a:r>
              <a:rPr lang="zh-CN" altLang="en-US" sz="2400" dirty="0">
                <a:latin typeface="Arial" charset="0"/>
                <a:ea typeface="宋体" charset="-122"/>
              </a:rPr>
              <a:t>3、传感器、弱信号等电路容易失败。注意</a:t>
            </a:r>
            <a:r>
              <a:rPr lang="en-US" altLang="zh-CN" sz="2400" dirty="0">
                <a:latin typeface="Arial" charset="0"/>
                <a:ea typeface="宋体" charset="-122"/>
              </a:rPr>
              <a:t>OP</a:t>
            </a:r>
            <a:r>
              <a:rPr lang="zh-CN" altLang="en-US" sz="2400" dirty="0">
                <a:latin typeface="Arial" charset="0"/>
                <a:ea typeface="宋体" charset="-122"/>
              </a:rPr>
              <a:t>的电源抑制比</a:t>
            </a:r>
          </a:p>
          <a:p>
            <a:pPr algn="l">
              <a:spcBef>
                <a:spcPct val="20000"/>
              </a:spcBef>
            </a:pPr>
            <a:r>
              <a:rPr lang="zh-CN" altLang="en-US" sz="2400" dirty="0">
                <a:latin typeface="Arial" charset="0"/>
                <a:ea typeface="宋体" charset="-122"/>
              </a:rPr>
              <a:t>4、注意纹波峰值可达3</a:t>
            </a:r>
            <a:r>
              <a:rPr lang="en-US" altLang="zh-CN" sz="2400" dirty="0">
                <a:latin typeface="Arial" charset="0"/>
                <a:ea typeface="宋体" charset="-122"/>
              </a:rPr>
              <a:t>V</a:t>
            </a:r>
            <a:r>
              <a:rPr lang="zh-CN" altLang="en-US" sz="2400" dirty="0">
                <a:latin typeface="Arial" charset="0"/>
                <a:ea typeface="宋体" charset="-122"/>
              </a:rPr>
              <a:t>左右，注意</a:t>
            </a:r>
            <a:r>
              <a:rPr lang="en-US" altLang="zh-CN" sz="2400" dirty="0">
                <a:latin typeface="Arial" charset="0"/>
                <a:ea typeface="宋体" charset="-122"/>
              </a:rPr>
              <a:t>LDO</a:t>
            </a:r>
            <a:r>
              <a:rPr lang="zh-CN" altLang="en-US" sz="2400" dirty="0">
                <a:latin typeface="Arial" charset="0"/>
                <a:ea typeface="宋体" charset="-122"/>
              </a:rPr>
              <a:t>的压差！</a:t>
            </a:r>
          </a:p>
          <a:p>
            <a:pPr>
              <a:spcBef>
                <a:spcPct val="20000"/>
              </a:spcBef>
            </a:pPr>
            <a:r>
              <a:rPr lang="zh-CN" altLang="en-US" sz="2400" dirty="0">
                <a:latin typeface="Arial" charset="0"/>
                <a:ea typeface="宋体" charset="-122"/>
              </a:rPr>
              <a:t>      </a:t>
            </a:r>
          </a:p>
        </p:txBody>
      </p:sp>
      <p:sp>
        <p:nvSpPr>
          <p:cNvPr id="23559" name="Rectangle 9"/>
          <p:cNvSpPr>
            <a:spLocks noChangeArrowheads="1"/>
          </p:cNvSpPr>
          <p:nvPr/>
        </p:nvSpPr>
        <p:spPr bwMode="auto">
          <a:xfrm>
            <a:off x="1155700" y="6019800"/>
            <a:ext cx="181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000000"/>
                </a:solidFill>
              </a:rPr>
              <a:t>二级</a:t>
            </a:r>
            <a:r>
              <a:rPr lang="en-US" altLang="zh-CN" sz="2400" b="1" dirty="0">
                <a:solidFill>
                  <a:srgbClr val="000000"/>
                </a:solidFill>
              </a:rPr>
              <a:t>LC</a:t>
            </a:r>
            <a:r>
              <a:rPr lang="zh-CN" altLang="en-US" sz="2400" b="1" dirty="0">
                <a:solidFill>
                  <a:srgbClr val="000000"/>
                </a:solidFill>
              </a:rPr>
              <a:t>滤波</a:t>
            </a:r>
          </a:p>
        </p:txBody>
      </p:sp>
      <p:graphicFrame>
        <p:nvGraphicFramePr>
          <p:cNvPr id="23560" name="Object 12"/>
          <p:cNvGraphicFramePr>
            <a:graphicFrameLocks noChangeAspect="1"/>
          </p:cNvGraphicFramePr>
          <p:nvPr/>
        </p:nvGraphicFramePr>
        <p:xfrm>
          <a:off x="3886200" y="3733800"/>
          <a:ext cx="5029200" cy="1936750"/>
        </p:xfrm>
        <a:graphic>
          <a:graphicData uri="http://schemas.openxmlformats.org/presentationml/2006/ole">
            <mc:AlternateContent xmlns:mc="http://schemas.openxmlformats.org/markup-compatibility/2006">
              <mc:Choice xmlns:v="urn:schemas-microsoft-com:vml" Requires="v">
                <p:oleObj spid="_x0000_s13544" name="Visio" r:id="rId4" imgW="3954527" imgH="1524000" progId="Visio.Drawing.11">
                  <p:embed/>
                </p:oleObj>
              </mc:Choice>
              <mc:Fallback>
                <p:oleObj name="Visio" r:id="rId4" imgW="3954527" imgH="1524000" progId="Visio.Drawing.11">
                  <p:embed/>
                  <p:pic>
                    <p:nvPicPr>
                      <p:cNvPr id="2356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3733800"/>
                        <a:ext cx="5029200"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1" name="Object 13"/>
          <p:cNvGraphicFramePr>
            <a:graphicFrameLocks noChangeAspect="1"/>
          </p:cNvGraphicFramePr>
          <p:nvPr/>
        </p:nvGraphicFramePr>
        <p:xfrm>
          <a:off x="152400" y="3581400"/>
          <a:ext cx="3352800" cy="2128838"/>
        </p:xfrm>
        <a:graphic>
          <a:graphicData uri="http://schemas.openxmlformats.org/presentationml/2006/ole">
            <mc:AlternateContent xmlns:mc="http://schemas.openxmlformats.org/markup-compatibility/2006">
              <mc:Choice xmlns:v="urn:schemas-microsoft-com:vml" Requires="v">
                <p:oleObj spid="_x0000_s13545" name="Visio" r:id="rId6" imgW="2011905" imgH="1277239" progId="Visio.Drawing.11">
                  <p:embed/>
                </p:oleObj>
              </mc:Choice>
              <mc:Fallback>
                <p:oleObj name="Visio" r:id="rId6" imgW="2011905" imgH="1277239" progId="Visio.Drawing.11">
                  <p:embed/>
                  <p:pic>
                    <p:nvPicPr>
                      <p:cNvPr id="23561"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3581400"/>
                        <a:ext cx="3352800" cy="212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2" name="Rectangle 14"/>
          <p:cNvSpPr>
            <a:spLocks noChangeArrowheads="1"/>
          </p:cNvSpPr>
          <p:nvPr/>
        </p:nvSpPr>
        <p:spPr bwMode="auto">
          <a:xfrm>
            <a:off x="5486400" y="5924550"/>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00"/>
                </a:solidFill>
              </a:rPr>
              <a:t>压差不足</a:t>
            </a:r>
          </a:p>
        </p:txBody>
      </p:sp>
      <p:sp>
        <p:nvSpPr>
          <p:cNvPr id="12" name="Rectangle 2">
            <a:extLst>
              <a:ext uri="{FF2B5EF4-FFF2-40B4-BE49-F238E27FC236}">
                <a16:creationId xmlns:a16="http://schemas.microsoft.com/office/drawing/2014/main" id="{973A7059-E51F-4CDC-A732-EEA2F851966C}"/>
              </a:ext>
            </a:extLst>
          </p:cNvPr>
          <p:cNvSpPr txBox="1">
            <a:spLocks noChangeArrowheads="1"/>
          </p:cNvSpPr>
          <p:nvPr/>
        </p:nvSpPr>
        <p:spPr bwMode="auto">
          <a:xfrm>
            <a:off x="6516216" y="24248"/>
            <a:ext cx="16288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CS101</a:t>
            </a:r>
          </a:p>
        </p:txBody>
      </p:sp>
    </p:spTree>
    <p:extLst>
      <p:ext uri="{BB962C8B-B14F-4D97-AF65-F5344CB8AC3E}">
        <p14:creationId xmlns:p14="http://schemas.microsoft.com/office/powerpoint/2010/main" val="1627180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615498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军标</a:t>
            </a:r>
            <a:r>
              <a:rPr lang="en-US" altLang="zh-CN" sz="2800" dirty="0">
                <a:solidFill>
                  <a:schemeClr val="bg1"/>
                </a:solidFill>
                <a:latin typeface="黑体" pitchFamily="49" charset="-122"/>
                <a:ea typeface="黑体" pitchFamily="49" charset="-122"/>
              </a:rPr>
              <a:t>7</a:t>
            </a:r>
            <a:r>
              <a:rPr lang="zh-CN" altLang="en-US" sz="2800" dirty="0">
                <a:solidFill>
                  <a:schemeClr val="bg1"/>
                </a:solidFill>
                <a:latin typeface="黑体" pitchFamily="49" charset="-122"/>
                <a:ea typeface="黑体" pitchFamily="49" charset="-122"/>
              </a:rPr>
              <a:t>项电磁兼容实验与对策</a:t>
            </a:r>
          </a:p>
        </p:txBody>
      </p:sp>
      <p:sp>
        <p:nvSpPr>
          <p:cNvPr id="5126" name="Rectangle 35"/>
          <p:cNvSpPr>
            <a:spLocks noChangeArrowheads="1"/>
          </p:cNvSpPr>
          <p:nvPr/>
        </p:nvSpPr>
        <p:spPr bwMode="auto">
          <a:xfrm>
            <a:off x="2233438" y="1988840"/>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CE102</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10kHz~10MHz</a:t>
            </a:r>
            <a:r>
              <a:rPr lang="zh-CN" altLang="en-US" sz="2800" dirty="0">
                <a:solidFill>
                  <a:schemeClr val="bg1">
                    <a:lumMod val="65000"/>
                  </a:schemeClr>
                </a:solidFill>
                <a:latin typeface="黑体" pitchFamily="49" charset="-122"/>
                <a:ea typeface="黑体" pitchFamily="49" charset="-122"/>
              </a:rPr>
              <a:t>电源线传导发射</a:t>
            </a:r>
            <a:endParaRPr lang="en-US" altLang="zh-CN" sz="2800" dirty="0">
              <a:solidFill>
                <a:schemeClr val="bg1">
                  <a:lumMod val="65000"/>
                </a:schemeClr>
              </a:solidFill>
              <a:latin typeface="黑体" pitchFamily="49" charset="-122"/>
              <a:ea typeface="黑体" pitchFamily="49" charset="-122"/>
            </a:endParaRPr>
          </a:p>
        </p:txBody>
      </p:sp>
      <p:sp>
        <p:nvSpPr>
          <p:cNvPr id="7" name="Rectangle 35"/>
          <p:cNvSpPr>
            <a:spLocks noChangeArrowheads="1"/>
          </p:cNvSpPr>
          <p:nvPr/>
        </p:nvSpPr>
        <p:spPr bwMode="auto">
          <a:xfrm>
            <a:off x="2233439" y="2636912"/>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CS101</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25Hz~50kHz</a:t>
            </a:r>
            <a:r>
              <a:rPr lang="zh-CN" altLang="en-US" sz="2800" dirty="0">
                <a:solidFill>
                  <a:schemeClr val="bg1">
                    <a:lumMod val="65000"/>
                  </a:schemeClr>
                </a:solidFill>
                <a:latin typeface="黑体" pitchFamily="49" charset="-122"/>
                <a:ea typeface="黑体" pitchFamily="49" charset="-122"/>
              </a:rPr>
              <a:t>电源传导敏感度</a:t>
            </a:r>
          </a:p>
        </p:txBody>
      </p:sp>
      <p:sp>
        <p:nvSpPr>
          <p:cNvPr id="2" name="右箭头 1"/>
          <p:cNvSpPr/>
          <p:nvPr/>
        </p:nvSpPr>
        <p:spPr>
          <a:xfrm>
            <a:off x="913237" y="3284984"/>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1835696" y="1878360"/>
            <a:ext cx="0" cy="43037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229364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35696" y="294171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35"/>
          <p:cNvSpPr>
            <a:spLocks noChangeArrowheads="1"/>
          </p:cNvSpPr>
          <p:nvPr/>
        </p:nvSpPr>
        <p:spPr bwMode="auto">
          <a:xfrm>
            <a:off x="2247477" y="3284984"/>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 </a:t>
            </a:r>
            <a:r>
              <a:rPr lang="en-US" altLang="zh-CN" sz="2400" dirty="0">
                <a:solidFill>
                  <a:schemeClr val="bg1"/>
                </a:solidFill>
                <a:latin typeface="黑体" pitchFamily="49" charset="-122"/>
                <a:ea typeface="黑体" pitchFamily="49" charset="-122"/>
              </a:rPr>
              <a:t>CS114</a:t>
            </a:r>
            <a:r>
              <a:rPr lang="zh-CN" altLang="en-US" sz="2400" dirty="0">
                <a:solidFill>
                  <a:schemeClr val="bg1"/>
                </a:solidFill>
                <a:latin typeface="黑体" pitchFamily="49" charset="-122"/>
                <a:ea typeface="黑体" pitchFamily="49" charset="-122"/>
              </a:rPr>
              <a:t>：</a:t>
            </a:r>
            <a:r>
              <a:rPr lang="en-US" altLang="zh-CN" sz="2400" dirty="0">
                <a:solidFill>
                  <a:schemeClr val="bg1"/>
                </a:solidFill>
                <a:latin typeface="黑体" pitchFamily="49" charset="-122"/>
                <a:ea typeface="黑体" pitchFamily="49" charset="-122"/>
              </a:rPr>
              <a:t>10kHz~400MHz</a:t>
            </a:r>
            <a:r>
              <a:rPr lang="zh-CN" altLang="en-US" sz="2400" dirty="0">
                <a:solidFill>
                  <a:schemeClr val="bg1"/>
                </a:solidFill>
                <a:latin typeface="黑体" pitchFamily="49" charset="-122"/>
                <a:ea typeface="黑体" pitchFamily="49" charset="-122"/>
              </a:rPr>
              <a:t>电缆束注入传导敏感度</a:t>
            </a:r>
          </a:p>
        </p:txBody>
      </p:sp>
      <p:sp>
        <p:nvSpPr>
          <p:cNvPr id="17" name="Rectangle 35"/>
          <p:cNvSpPr>
            <a:spLocks noChangeArrowheads="1"/>
          </p:cNvSpPr>
          <p:nvPr/>
        </p:nvSpPr>
        <p:spPr bwMode="auto">
          <a:xfrm>
            <a:off x="2247478" y="3933056"/>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CS115</a:t>
            </a:r>
            <a:r>
              <a:rPr lang="zh-CN" altLang="en-US" sz="2800" dirty="0">
                <a:solidFill>
                  <a:schemeClr val="bg1">
                    <a:lumMod val="65000"/>
                  </a:schemeClr>
                </a:solidFill>
                <a:latin typeface="黑体" pitchFamily="49" charset="-122"/>
                <a:ea typeface="黑体" pitchFamily="49" charset="-122"/>
              </a:rPr>
              <a:t>：电缆束注入脉冲敏感度</a:t>
            </a:r>
          </a:p>
        </p:txBody>
      </p:sp>
      <p:cxnSp>
        <p:nvCxnSpPr>
          <p:cNvPr id="18" name="直接连接符 17"/>
          <p:cNvCxnSpPr/>
          <p:nvPr/>
        </p:nvCxnSpPr>
        <p:spPr>
          <a:xfrm>
            <a:off x="1849735" y="35897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849735" y="423785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Rectangle 35"/>
          <p:cNvSpPr>
            <a:spLocks noChangeArrowheads="1"/>
          </p:cNvSpPr>
          <p:nvPr/>
        </p:nvSpPr>
        <p:spPr bwMode="auto">
          <a:xfrm>
            <a:off x="2247477" y="4581128"/>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 </a:t>
            </a:r>
            <a:r>
              <a:rPr lang="en-US" altLang="zh-CN" dirty="0">
                <a:solidFill>
                  <a:schemeClr val="bg1">
                    <a:lumMod val="65000"/>
                  </a:schemeClr>
                </a:solidFill>
                <a:latin typeface="黑体" pitchFamily="49" charset="-122"/>
                <a:ea typeface="黑体" pitchFamily="49" charset="-122"/>
              </a:rPr>
              <a:t>CS116</a:t>
            </a:r>
            <a:r>
              <a:rPr lang="zh-CN" altLang="en-US" dirty="0">
                <a:solidFill>
                  <a:schemeClr val="bg1">
                    <a:lumMod val="65000"/>
                  </a:schemeClr>
                </a:solidFill>
                <a:latin typeface="黑体" pitchFamily="49" charset="-122"/>
                <a:ea typeface="黑体" pitchFamily="49" charset="-122"/>
              </a:rPr>
              <a:t>：</a:t>
            </a:r>
            <a:r>
              <a:rPr lang="en-US" altLang="zh-CN" dirty="0">
                <a:solidFill>
                  <a:schemeClr val="bg1">
                    <a:lumMod val="65000"/>
                  </a:schemeClr>
                </a:solidFill>
                <a:latin typeface="黑体" pitchFamily="49" charset="-122"/>
                <a:ea typeface="黑体" pitchFamily="49" charset="-122"/>
              </a:rPr>
              <a:t>10kHz~100MHz</a:t>
            </a:r>
            <a:r>
              <a:rPr lang="zh-CN" altLang="en-US" dirty="0">
                <a:solidFill>
                  <a:schemeClr val="bg1">
                    <a:lumMod val="65000"/>
                  </a:schemeClr>
                </a:solidFill>
                <a:latin typeface="黑体" pitchFamily="49" charset="-122"/>
                <a:ea typeface="黑体" pitchFamily="49" charset="-122"/>
              </a:rPr>
              <a:t>电缆和电源阻尼正弦瞬变敏感度</a:t>
            </a:r>
          </a:p>
        </p:txBody>
      </p:sp>
      <p:sp>
        <p:nvSpPr>
          <p:cNvPr id="21" name="Rectangle 35"/>
          <p:cNvSpPr>
            <a:spLocks noChangeArrowheads="1"/>
          </p:cNvSpPr>
          <p:nvPr/>
        </p:nvSpPr>
        <p:spPr bwMode="auto">
          <a:xfrm>
            <a:off x="2247478" y="5229200"/>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RE102</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10kHz~18GHz</a:t>
            </a:r>
            <a:r>
              <a:rPr lang="zh-CN" altLang="en-US" sz="2800" dirty="0">
                <a:solidFill>
                  <a:schemeClr val="bg1">
                    <a:lumMod val="65000"/>
                  </a:schemeClr>
                </a:solidFill>
                <a:latin typeface="黑体" pitchFamily="49" charset="-122"/>
                <a:ea typeface="黑体" pitchFamily="49" charset="-122"/>
              </a:rPr>
              <a:t>电场辐射发射</a:t>
            </a:r>
          </a:p>
        </p:txBody>
      </p:sp>
      <p:cxnSp>
        <p:nvCxnSpPr>
          <p:cNvPr id="22" name="直接连接符 21"/>
          <p:cNvCxnSpPr/>
          <p:nvPr/>
        </p:nvCxnSpPr>
        <p:spPr>
          <a:xfrm>
            <a:off x="1849735" y="488592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849735" y="553400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Rectangle 35"/>
          <p:cNvSpPr>
            <a:spLocks noChangeArrowheads="1"/>
          </p:cNvSpPr>
          <p:nvPr/>
        </p:nvSpPr>
        <p:spPr bwMode="auto">
          <a:xfrm>
            <a:off x="2247478" y="5877272"/>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RS103</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10kHz~40GHz</a:t>
            </a:r>
            <a:r>
              <a:rPr lang="zh-CN" altLang="en-US" sz="2800" dirty="0">
                <a:solidFill>
                  <a:schemeClr val="bg1">
                    <a:lumMod val="65000"/>
                  </a:schemeClr>
                </a:solidFill>
                <a:latin typeface="黑体" pitchFamily="49" charset="-122"/>
                <a:ea typeface="黑体" pitchFamily="49" charset="-122"/>
              </a:rPr>
              <a:t>电场辐射敏感度</a:t>
            </a:r>
          </a:p>
        </p:txBody>
      </p:sp>
      <p:cxnSp>
        <p:nvCxnSpPr>
          <p:cNvPr id="25" name="直接连接符 24"/>
          <p:cNvCxnSpPr/>
          <p:nvPr/>
        </p:nvCxnSpPr>
        <p:spPr>
          <a:xfrm>
            <a:off x="1849735" y="61820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760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ED91FC9E-3B44-4A69-A784-CC679FC08253}" type="slidenum">
              <a:rPr lang="en-US" altLang="zh-CN" sz="1400" b="0">
                <a:solidFill>
                  <a:schemeClr val="tx1"/>
                </a:solidFill>
                <a:latin typeface="Arial" charset="0"/>
                <a:ea typeface="宋体" charset="-122"/>
              </a:rPr>
              <a:pPr algn="r"/>
              <a:t>75</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2627784" y="865921"/>
            <a:ext cx="4330824" cy="445354"/>
          </a:xfr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400" dirty="0">
                <a:solidFill>
                  <a:srgbClr val="0000FF"/>
                </a:solidFill>
              </a:rPr>
              <a:t>CS114:</a:t>
            </a:r>
            <a:r>
              <a:rPr lang="zh-CN" altLang="en-US" sz="2400" dirty="0">
                <a:solidFill>
                  <a:srgbClr val="0000FF"/>
                </a:solidFill>
              </a:rPr>
              <a:t>电缆束注入传导敏感度</a:t>
            </a:r>
            <a:endParaRPr lang="en-US" altLang="zh-CN" sz="2400" dirty="0">
              <a:solidFill>
                <a:srgbClr val="0000FF"/>
              </a:solidFill>
            </a:endParaRPr>
          </a:p>
        </p:txBody>
      </p:sp>
      <p:sp>
        <p:nvSpPr>
          <p:cNvPr id="25604" name="Text Box 5"/>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25605" name="Rectangle 11"/>
          <p:cNvSpPr>
            <a:spLocks noChangeArrowheads="1"/>
          </p:cNvSpPr>
          <p:nvPr/>
        </p:nvSpPr>
        <p:spPr bwMode="auto">
          <a:xfrm>
            <a:off x="611188" y="83661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实验目的</a:t>
            </a:r>
          </a:p>
        </p:txBody>
      </p:sp>
      <p:sp>
        <p:nvSpPr>
          <p:cNvPr id="25606" name="Text Box 13"/>
          <p:cNvSpPr txBox="1">
            <a:spLocks noChangeArrowheads="1"/>
          </p:cNvSpPr>
          <p:nvPr/>
        </p:nvSpPr>
        <p:spPr bwMode="auto">
          <a:xfrm>
            <a:off x="754155" y="1536770"/>
            <a:ext cx="7543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50000"/>
              </a:spcBef>
            </a:pPr>
            <a:r>
              <a:rPr lang="zh-CN" altLang="en-US" sz="2000" dirty="0">
                <a:latin typeface="Arial" charset="0"/>
                <a:ea typeface="宋体" charset="-122"/>
              </a:rPr>
              <a:t>       模拟设备间电缆回路面积中，因磁感应形成的电流对设备的干扰。</a:t>
            </a:r>
          </a:p>
        </p:txBody>
      </p:sp>
      <p:graphicFrame>
        <p:nvGraphicFramePr>
          <p:cNvPr id="25607" name="Object 16"/>
          <p:cNvGraphicFramePr>
            <a:graphicFrameLocks noChangeAspect="1"/>
          </p:cNvGraphicFramePr>
          <p:nvPr/>
        </p:nvGraphicFramePr>
        <p:xfrm>
          <a:off x="1066800" y="2481263"/>
          <a:ext cx="6934200" cy="3919537"/>
        </p:xfrm>
        <a:graphic>
          <a:graphicData uri="http://schemas.openxmlformats.org/presentationml/2006/ole">
            <mc:AlternateContent xmlns:mc="http://schemas.openxmlformats.org/markup-compatibility/2006">
              <mc:Choice xmlns:v="urn:schemas-microsoft-com:vml" Requires="v">
                <p:oleObj spid="_x0000_s14453" name="Visio" r:id="rId4" imgW="4083870" imgH="2309057" progId="Visio.Drawing.11">
                  <p:embed/>
                </p:oleObj>
              </mc:Choice>
              <mc:Fallback>
                <p:oleObj name="Visio" r:id="rId4" imgW="4083870" imgH="2309057" progId="Visio.Drawing.11">
                  <p:embed/>
                  <p:pic>
                    <p:nvPicPr>
                      <p:cNvPr id="25607"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481263"/>
                        <a:ext cx="6934200" cy="391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2"/>
          <p:cNvSpPr txBox="1">
            <a:spLocks noChangeArrowheads="1"/>
          </p:cNvSpPr>
          <p:nvPr/>
        </p:nvSpPr>
        <p:spPr bwMode="auto">
          <a:xfrm>
            <a:off x="6660232" y="44624"/>
            <a:ext cx="187220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CS114</a:t>
            </a:r>
          </a:p>
        </p:txBody>
      </p:sp>
    </p:spTree>
    <p:extLst>
      <p:ext uri="{BB962C8B-B14F-4D97-AF65-F5344CB8AC3E}">
        <p14:creationId xmlns:p14="http://schemas.microsoft.com/office/powerpoint/2010/main" val="2619351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11ACB4E0-2BF1-41CC-8E34-32C1FF8D66D3}" type="slidenum">
              <a:rPr lang="en-US" altLang="zh-CN" sz="1400" b="0">
                <a:solidFill>
                  <a:schemeClr val="tx1"/>
                </a:solidFill>
                <a:latin typeface="Arial" charset="0"/>
                <a:ea typeface="宋体" charset="-122"/>
              </a:rPr>
              <a:pPr algn="r"/>
              <a:t>76</a:t>
            </a:fld>
            <a:r>
              <a:rPr lang="en-US" altLang="zh-CN" sz="1400" b="0">
                <a:solidFill>
                  <a:schemeClr val="tx1"/>
                </a:solidFill>
                <a:latin typeface="Arial" charset="0"/>
                <a:ea typeface="宋体" charset="-122"/>
              </a:rPr>
              <a:t>/pp</a:t>
            </a:r>
          </a:p>
        </p:txBody>
      </p:sp>
      <p:sp>
        <p:nvSpPr>
          <p:cNvPr id="26628"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26629" name="Rectangle 5"/>
          <p:cNvSpPr>
            <a:spLocks noChangeArrowheads="1"/>
          </p:cNvSpPr>
          <p:nvPr/>
        </p:nvSpPr>
        <p:spPr bwMode="auto">
          <a:xfrm>
            <a:off x="611188" y="8382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实验方法</a:t>
            </a:r>
          </a:p>
        </p:txBody>
      </p:sp>
      <p:graphicFrame>
        <p:nvGraphicFramePr>
          <p:cNvPr id="26630" name="Object 8"/>
          <p:cNvGraphicFramePr>
            <a:graphicFrameLocks noChangeAspect="1"/>
          </p:cNvGraphicFramePr>
          <p:nvPr/>
        </p:nvGraphicFramePr>
        <p:xfrm>
          <a:off x="533400" y="1414463"/>
          <a:ext cx="8016875" cy="3233737"/>
        </p:xfrm>
        <a:graphic>
          <a:graphicData uri="http://schemas.openxmlformats.org/presentationml/2006/ole">
            <mc:AlternateContent xmlns:mc="http://schemas.openxmlformats.org/markup-compatibility/2006">
              <mc:Choice xmlns:v="urn:schemas-microsoft-com:vml" Requires="v">
                <p:oleObj spid="_x0000_s15592" name="Visio" r:id="rId4" imgW="8027150" imgH="3244827" progId="Visio.Drawing.11">
                  <p:embed/>
                </p:oleObj>
              </mc:Choice>
              <mc:Fallback>
                <p:oleObj name="Visio" r:id="rId4" imgW="8027150" imgH="3244827" progId="Visio.Drawing.11">
                  <p:embed/>
                  <p:pic>
                    <p:nvPicPr>
                      <p:cNvPr id="2663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414463"/>
                        <a:ext cx="8016875" cy="323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394" name="Object 10"/>
          <p:cNvGraphicFramePr>
            <a:graphicFrameLocks noChangeAspect="1"/>
          </p:cNvGraphicFramePr>
          <p:nvPr/>
        </p:nvGraphicFramePr>
        <p:xfrm>
          <a:off x="533400" y="3505200"/>
          <a:ext cx="4033838" cy="3686175"/>
        </p:xfrm>
        <a:graphic>
          <a:graphicData uri="http://schemas.openxmlformats.org/presentationml/2006/ole">
            <mc:AlternateContent xmlns:mc="http://schemas.openxmlformats.org/markup-compatibility/2006">
              <mc:Choice xmlns:v="urn:schemas-microsoft-com:vml" Requires="v">
                <p:oleObj spid="_x0000_s15593" name="Visio" r:id="rId6" imgW="4987023" imgH="3478769" progId="Visio.Drawing.11">
                  <p:embed/>
                </p:oleObj>
              </mc:Choice>
              <mc:Fallback>
                <p:oleObj name="Visio" r:id="rId6" imgW="4987023" imgH="3478769" progId="Visio.Drawing.11">
                  <p:embed/>
                  <p:pic>
                    <p:nvPicPr>
                      <p:cNvPr id="144394"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505200"/>
                        <a:ext cx="4033838"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2" name="Text Box 12"/>
          <p:cNvSpPr txBox="1">
            <a:spLocks noChangeArrowheads="1"/>
          </p:cNvSpPr>
          <p:nvPr/>
        </p:nvSpPr>
        <p:spPr bwMode="auto">
          <a:xfrm>
            <a:off x="2743200" y="4865688"/>
            <a:ext cx="6172200"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1800" dirty="0">
                <a:latin typeface="Arial" charset="0"/>
                <a:ea typeface="宋体" charset="-122"/>
              </a:rPr>
              <a:t>接收机</a:t>
            </a:r>
            <a:r>
              <a:rPr lang="en-US" altLang="zh-CN" sz="1800" dirty="0">
                <a:latin typeface="Arial" charset="0"/>
                <a:ea typeface="宋体" charset="-122"/>
              </a:rPr>
              <a:t>B：</a:t>
            </a:r>
            <a:r>
              <a:rPr lang="zh-CN" altLang="en-US" sz="1800" dirty="0">
                <a:latin typeface="Arial" charset="0"/>
                <a:ea typeface="宋体" charset="-122"/>
              </a:rPr>
              <a:t>监测注入功率，是否达到</a:t>
            </a:r>
            <a:r>
              <a:rPr lang="en-US" altLang="zh-CN" sz="1800" dirty="0">
                <a:latin typeface="Arial" charset="0"/>
                <a:ea typeface="宋体" charset="-122"/>
              </a:rPr>
              <a:t>PF</a:t>
            </a:r>
          </a:p>
          <a:p>
            <a:pPr algn="l">
              <a:spcBef>
                <a:spcPct val="20000"/>
              </a:spcBef>
            </a:pPr>
            <a:r>
              <a:rPr lang="zh-CN" altLang="en-US" sz="1800" dirty="0">
                <a:latin typeface="Arial" charset="0"/>
                <a:ea typeface="宋体" charset="-122"/>
              </a:rPr>
              <a:t>接收机</a:t>
            </a:r>
            <a:r>
              <a:rPr lang="en-US" altLang="zh-CN" sz="1800" dirty="0">
                <a:latin typeface="Arial" charset="0"/>
                <a:ea typeface="宋体" charset="-122"/>
              </a:rPr>
              <a:t>A：</a:t>
            </a:r>
            <a:r>
              <a:rPr lang="zh-CN" altLang="en-US" sz="1800" dirty="0">
                <a:latin typeface="Arial" charset="0"/>
                <a:ea typeface="宋体" charset="-122"/>
              </a:rPr>
              <a:t>监测实际电流，是否达到</a:t>
            </a:r>
            <a:r>
              <a:rPr lang="en-US" altLang="zh-CN" sz="1800" dirty="0">
                <a:latin typeface="Arial" charset="0"/>
                <a:ea typeface="宋体" charset="-122"/>
              </a:rPr>
              <a:t>IF</a:t>
            </a:r>
          </a:p>
          <a:p>
            <a:pPr algn="l">
              <a:spcBef>
                <a:spcPct val="20000"/>
              </a:spcBef>
            </a:pPr>
            <a:r>
              <a:rPr lang="zh-CN" altLang="en-US" sz="1800" dirty="0">
                <a:solidFill>
                  <a:srgbClr val="FF0000"/>
                </a:solidFill>
                <a:latin typeface="Arial" charset="0"/>
                <a:ea typeface="宋体" charset="-122"/>
              </a:rPr>
              <a:t>两者取较松的一种情况  =》对策：</a:t>
            </a:r>
          </a:p>
          <a:p>
            <a:pPr algn="l">
              <a:spcBef>
                <a:spcPct val="20000"/>
              </a:spcBef>
            </a:pPr>
            <a:r>
              <a:rPr lang="zh-CN" altLang="en-US" sz="1800" dirty="0">
                <a:solidFill>
                  <a:srgbClr val="0000FF"/>
                </a:solidFill>
                <a:latin typeface="Arial" charset="0"/>
                <a:ea typeface="宋体" charset="-122"/>
              </a:rPr>
              <a:t>1、尽可能降低环路阻抗，使得达到</a:t>
            </a:r>
            <a:r>
              <a:rPr lang="en-US" altLang="zh-CN" sz="1800" dirty="0">
                <a:solidFill>
                  <a:srgbClr val="0000FF"/>
                </a:solidFill>
                <a:latin typeface="Arial" charset="0"/>
                <a:ea typeface="宋体" charset="-122"/>
              </a:rPr>
              <a:t>IF</a:t>
            </a:r>
            <a:r>
              <a:rPr lang="zh-CN" altLang="en-US" sz="1800" dirty="0">
                <a:solidFill>
                  <a:srgbClr val="0000FF"/>
                </a:solidFill>
                <a:latin typeface="Arial" charset="0"/>
                <a:ea typeface="宋体" charset="-122"/>
              </a:rPr>
              <a:t>时，</a:t>
            </a:r>
            <a:r>
              <a:rPr lang="en-US" altLang="zh-CN" sz="1800" dirty="0">
                <a:solidFill>
                  <a:srgbClr val="0000FF"/>
                </a:solidFill>
                <a:latin typeface="Arial" charset="0"/>
                <a:ea typeface="宋体" charset="-122"/>
              </a:rPr>
              <a:t>PF</a:t>
            </a:r>
            <a:r>
              <a:rPr lang="zh-CN" altLang="en-US" sz="1800" dirty="0">
                <a:solidFill>
                  <a:srgbClr val="0000FF"/>
                </a:solidFill>
                <a:latin typeface="Arial" charset="0"/>
                <a:ea typeface="宋体" charset="-122"/>
              </a:rPr>
              <a:t>尽可能小。</a:t>
            </a:r>
          </a:p>
          <a:p>
            <a:pPr algn="l">
              <a:spcBef>
                <a:spcPct val="20000"/>
              </a:spcBef>
            </a:pPr>
            <a:r>
              <a:rPr lang="zh-CN" altLang="en-US" sz="1800" dirty="0">
                <a:solidFill>
                  <a:srgbClr val="0000FF"/>
                </a:solidFill>
                <a:latin typeface="Arial" charset="0"/>
                <a:ea typeface="宋体" charset="-122"/>
              </a:rPr>
              <a:t>2、彻底切断环路（隔离），使得达到</a:t>
            </a:r>
            <a:r>
              <a:rPr lang="en-US" altLang="zh-CN" sz="1800" dirty="0">
                <a:solidFill>
                  <a:srgbClr val="0000FF"/>
                </a:solidFill>
                <a:latin typeface="Arial" charset="0"/>
                <a:ea typeface="宋体" charset="-122"/>
              </a:rPr>
              <a:t>PF</a:t>
            </a:r>
            <a:r>
              <a:rPr lang="zh-CN" altLang="en-US" sz="1800" dirty="0">
                <a:solidFill>
                  <a:srgbClr val="0000FF"/>
                </a:solidFill>
                <a:latin typeface="Arial" charset="0"/>
                <a:ea typeface="宋体" charset="-122"/>
              </a:rPr>
              <a:t>时，</a:t>
            </a:r>
            <a:r>
              <a:rPr lang="en-US" altLang="zh-CN" sz="1800" dirty="0">
                <a:solidFill>
                  <a:srgbClr val="0000FF"/>
                </a:solidFill>
                <a:latin typeface="Arial" charset="0"/>
                <a:ea typeface="宋体" charset="-122"/>
              </a:rPr>
              <a:t>IF</a:t>
            </a:r>
            <a:r>
              <a:rPr lang="zh-CN" altLang="en-US" sz="1800" dirty="0">
                <a:solidFill>
                  <a:srgbClr val="0000FF"/>
                </a:solidFill>
                <a:latin typeface="Arial" charset="0"/>
                <a:ea typeface="宋体" charset="-122"/>
              </a:rPr>
              <a:t>尽可能小。</a:t>
            </a:r>
          </a:p>
        </p:txBody>
      </p:sp>
      <p:sp>
        <p:nvSpPr>
          <p:cNvPr id="10" name="Rectangle 2">
            <a:extLst>
              <a:ext uri="{FF2B5EF4-FFF2-40B4-BE49-F238E27FC236}">
                <a16:creationId xmlns:a16="http://schemas.microsoft.com/office/drawing/2014/main" id="{61E20C23-24A3-4338-9476-DFA07E803C56}"/>
              </a:ext>
            </a:extLst>
          </p:cNvPr>
          <p:cNvSpPr txBox="1">
            <a:spLocks noChangeArrowheads="1"/>
          </p:cNvSpPr>
          <p:nvPr/>
        </p:nvSpPr>
        <p:spPr bwMode="auto">
          <a:xfrm>
            <a:off x="6660232" y="44624"/>
            <a:ext cx="187220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CS114</a:t>
            </a:r>
          </a:p>
        </p:txBody>
      </p:sp>
    </p:spTree>
    <p:extLst>
      <p:ext uri="{BB962C8B-B14F-4D97-AF65-F5344CB8AC3E}">
        <p14:creationId xmlns:p14="http://schemas.microsoft.com/office/powerpoint/2010/main" val="569096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4394"/>
                                        </p:tgtEl>
                                        <p:attrNameLst>
                                          <p:attrName>style.visibility</p:attrName>
                                        </p:attrNameLst>
                                      </p:cBhvr>
                                      <p:to>
                                        <p:strVal val="visible"/>
                                      </p:to>
                                    </p:set>
                                    <p:animEffect transition="in" filter="blinds(horizontal)">
                                      <p:cBhvr>
                                        <p:cTn id="7" dur="500"/>
                                        <p:tgtEl>
                                          <p:spTgt spid="144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337AAED3-ECE9-40F6-9C29-EB1D591D92E7}" type="slidenum">
              <a:rPr lang="en-US" altLang="zh-CN" sz="1400" b="0">
                <a:solidFill>
                  <a:schemeClr val="tx1"/>
                </a:solidFill>
                <a:latin typeface="Arial" charset="0"/>
                <a:ea typeface="宋体" charset="-122"/>
              </a:rPr>
              <a:pPr algn="r"/>
              <a:t>77</a:t>
            </a:fld>
            <a:r>
              <a:rPr lang="en-US" altLang="zh-CN" sz="1400" b="0">
                <a:solidFill>
                  <a:schemeClr val="tx1"/>
                </a:solidFill>
                <a:latin typeface="Arial" charset="0"/>
                <a:ea typeface="宋体" charset="-122"/>
              </a:rPr>
              <a:t>/pp</a:t>
            </a:r>
          </a:p>
        </p:txBody>
      </p:sp>
      <p:sp>
        <p:nvSpPr>
          <p:cNvPr id="30724" name="Rectangle 5"/>
          <p:cNvSpPr>
            <a:spLocks noChangeArrowheads="1"/>
          </p:cNvSpPr>
          <p:nvPr/>
        </p:nvSpPr>
        <p:spPr bwMode="auto">
          <a:xfrm>
            <a:off x="611188" y="8382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失败原因</a:t>
            </a:r>
          </a:p>
        </p:txBody>
      </p:sp>
      <p:graphicFrame>
        <p:nvGraphicFramePr>
          <p:cNvPr id="30725" name="Object 11"/>
          <p:cNvGraphicFramePr>
            <a:graphicFrameLocks noChangeAspect="1"/>
          </p:cNvGraphicFramePr>
          <p:nvPr/>
        </p:nvGraphicFramePr>
        <p:xfrm>
          <a:off x="685800" y="1066800"/>
          <a:ext cx="7696200" cy="3759200"/>
        </p:xfrm>
        <a:graphic>
          <a:graphicData uri="http://schemas.openxmlformats.org/presentationml/2006/ole">
            <mc:AlternateContent xmlns:mc="http://schemas.openxmlformats.org/markup-compatibility/2006">
              <mc:Choice xmlns:v="urn:schemas-microsoft-com:vml" Requires="v">
                <p:oleObj spid="_x0000_s17525" name="Visio" r:id="rId4" imgW="6644865" imgH="3281942" progId="Visio.Drawing.11">
                  <p:embed/>
                </p:oleObj>
              </mc:Choice>
              <mc:Fallback>
                <p:oleObj name="Visio" r:id="rId4" imgW="6644865" imgH="3281942" progId="Visio.Drawing.11">
                  <p:embed/>
                  <p:pic>
                    <p:nvPicPr>
                      <p:cNvPr id="30725"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066800"/>
                        <a:ext cx="7696200"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6" name="Text Box 12"/>
          <p:cNvSpPr txBox="1">
            <a:spLocks noChangeArrowheads="1"/>
          </p:cNvSpPr>
          <p:nvPr/>
        </p:nvSpPr>
        <p:spPr bwMode="auto">
          <a:xfrm>
            <a:off x="539552" y="5066090"/>
            <a:ext cx="83058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2000" dirty="0">
                <a:solidFill>
                  <a:srgbClr val="0000FF"/>
                </a:solidFill>
                <a:latin typeface="Arial" charset="0"/>
                <a:ea typeface="宋体" charset="-122"/>
              </a:rPr>
              <a:t>1、屏蔽层阻抗高，或搭接不良。</a:t>
            </a:r>
          </a:p>
          <a:p>
            <a:pPr algn="l">
              <a:spcBef>
                <a:spcPct val="20000"/>
              </a:spcBef>
            </a:pPr>
            <a:r>
              <a:rPr lang="zh-CN" altLang="en-US" sz="2000" dirty="0">
                <a:solidFill>
                  <a:srgbClr val="0000FF"/>
                </a:solidFill>
                <a:latin typeface="Arial" charset="0"/>
                <a:ea typeface="宋体" charset="-122"/>
              </a:rPr>
              <a:t>2、设备输入端共模抑制比不够，或非平衡性</a:t>
            </a:r>
          </a:p>
          <a:p>
            <a:pPr algn="l">
              <a:spcBef>
                <a:spcPct val="20000"/>
              </a:spcBef>
            </a:pPr>
            <a:r>
              <a:rPr lang="zh-CN" altLang="en-US" sz="2000" dirty="0">
                <a:solidFill>
                  <a:srgbClr val="0000FF"/>
                </a:solidFill>
                <a:latin typeface="Arial" charset="0"/>
                <a:ea typeface="宋体" charset="-122"/>
              </a:rPr>
              <a:t>3、进线过长，或附近敏感器件，二次辐射干扰</a:t>
            </a:r>
          </a:p>
        </p:txBody>
      </p:sp>
      <p:sp>
        <p:nvSpPr>
          <p:cNvPr id="8" name="Rectangle 2">
            <a:extLst>
              <a:ext uri="{FF2B5EF4-FFF2-40B4-BE49-F238E27FC236}">
                <a16:creationId xmlns:a16="http://schemas.microsoft.com/office/drawing/2014/main" id="{BC9A2DEE-B272-4BD3-9958-E17B620AA81B}"/>
              </a:ext>
            </a:extLst>
          </p:cNvPr>
          <p:cNvSpPr txBox="1">
            <a:spLocks noChangeArrowheads="1"/>
          </p:cNvSpPr>
          <p:nvPr/>
        </p:nvSpPr>
        <p:spPr bwMode="auto">
          <a:xfrm>
            <a:off x="6660232" y="44624"/>
            <a:ext cx="187220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CS114</a:t>
            </a:r>
          </a:p>
        </p:txBody>
      </p:sp>
    </p:spTree>
    <p:extLst>
      <p:ext uri="{BB962C8B-B14F-4D97-AF65-F5344CB8AC3E}">
        <p14:creationId xmlns:p14="http://schemas.microsoft.com/office/powerpoint/2010/main" val="1303677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929A5E47-E5C5-41BC-9F32-688648AD8230}" type="slidenum">
              <a:rPr lang="en-US" altLang="zh-CN" sz="1400" b="0">
                <a:solidFill>
                  <a:schemeClr val="tx1"/>
                </a:solidFill>
                <a:latin typeface="Arial" charset="0"/>
                <a:ea typeface="宋体" charset="-122"/>
              </a:rPr>
              <a:pPr algn="r"/>
              <a:t>78</a:t>
            </a:fld>
            <a:r>
              <a:rPr lang="en-US" altLang="zh-CN" sz="1400" b="0">
                <a:solidFill>
                  <a:schemeClr val="tx1"/>
                </a:solidFill>
                <a:latin typeface="Arial" charset="0"/>
                <a:ea typeface="宋体" charset="-122"/>
              </a:rPr>
              <a:t>/pp</a:t>
            </a:r>
          </a:p>
        </p:txBody>
      </p:sp>
      <p:sp>
        <p:nvSpPr>
          <p:cNvPr id="31748" name="Rectangle 4"/>
          <p:cNvSpPr>
            <a:spLocks noChangeArrowheads="1"/>
          </p:cNvSpPr>
          <p:nvPr/>
        </p:nvSpPr>
        <p:spPr bwMode="auto">
          <a:xfrm>
            <a:off x="611188" y="8382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对   策</a:t>
            </a:r>
          </a:p>
        </p:txBody>
      </p:sp>
      <p:sp>
        <p:nvSpPr>
          <p:cNvPr id="31749" name="Text Box 6"/>
          <p:cNvSpPr txBox="1">
            <a:spLocks noChangeArrowheads="1"/>
          </p:cNvSpPr>
          <p:nvPr/>
        </p:nvSpPr>
        <p:spPr bwMode="auto">
          <a:xfrm>
            <a:off x="533400" y="1295400"/>
            <a:ext cx="83058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1800" dirty="0">
                <a:latin typeface="Arial" charset="0"/>
                <a:ea typeface="宋体" charset="-122"/>
              </a:rPr>
              <a:t>1、注意设备间屏蔽层的环路阻抗尽可能低！</a:t>
            </a:r>
          </a:p>
          <a:p>
            <a:pPr algn="l">
              <a:spcBef>
                <a:spcPct val="20000"/>
              </a:spcBef>
            </a:pPr>
            <a:r>
              <a:rPr lang="zh-CN" altLang="en-US" sz="1800" dirty="0">
                <a:latin typeface="Arial" charset="0"/>
                <a:ea typeface="宋体" charset="-122"/>
              </a:rPr>
              <a:t>      实验的干扰强度，由线束中环路阻抗最小的一根决定</a:t>
            </a:r>
          </a:p>
          <a:p>
            <a:pPr algn="l">
              <a:spcBef>
                <a:spcPct val="20000"/>
              </a:spcBef>
            </a:pPr>
            <a:r>
              <a:rPr lang="zh-CN" altLang="en-US" sz="1800" dirty="0">
                <a:latin typeface="Arial" charset="0"/>
                <a:ea typeface="宋体" charset="-122"/>
              </a:rPr>
              <a:t>      对于有屏蔽层的电缆，屏蔽层的环路阻抗越低，越小的干扰激励电压即可达到规定</a:t>
            </a:r>
            <a:r>
              <a:rPr lang="en-US" altLang="zh-CN" sz="1800" dirty="0">
                <a:latin typeface="Arial" charset="0"/>
                <a:ea typeface="宋体" charset="-122"/>
              </a:rPr>
              <a:t>IF</a:t>
            </a:r>
            <a:r>
              <a:rPr lang="zh-CN" altLang="en-US" sz="1800" dirty="0">
                <a:latin typeface="Arial" charset="0"/>
                <a:ea typeface="宋体" charset="-122"/>
              </a:rPr>
              <a:t>值，降低了实验严格度！</a:t>
            </a:r>
          </a:p>
        </p:txBody>
      </p:sp>
      <p:graphicFrame>
        <p:nvGraphicFramePr>
          <p:cNvPr id="31750" name="Object 8"/>
          <p:cNvGraphicFramePr>
            <a:graphicFrameLocks noChangeAspect="1"/>
          </p:cNvGraphicFramePr>
          <p:nvPr>
            <p:extLst>
              <p:ext uri="{D42A27DB-BD31-4B8C-83A1-F6EECF244321}">
                <p14:modId xmlns:p14="http://schemas.microsoft.com/office/powerpoint/2010/main" val="1994217232"/>
              </p:ext>
            </p:extLst>
          </p:nvPr>
        </p:nvGraphicFramePr>
        <p:xfrm>
          <a:off x="971600" y="2793133"/>
          <a:ext cx="7315200" cy="3573462"/>
        </p:xfrm>
        <a:graphic>
          <a:graphicData uri="http://schemas.openxmlformats.org/presentationml/2006/ole">
            <mc:AlternateContent xmlns:mc="http://schemas.openxmlformats.org/markup-compatibility/2006">
              <mc:Choice xmlns:v="urn:schemas-microsoft-com:vml" Requires="v">
                <p:oleObj spid="_x0000_s18549" name="Visio" r:id="rId4" imgW="6634742" imgH="3241452" progId="Visio.Drawing.11">
                  <p:embed/>
                </p:oleObj>
              </mc:Choice>
              <mc:Fallback>
                <p:oleObj name="Visio" r:id="rId4" imgW="6634742" imgH="3241452" progId="Visio.Drawing.11">
                  <p:embed/>
                  <p:pic>
                    <p:nvPicPr>
                      <p:cNvPr id="3175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2793133"/>
                        <a:ext cx="7315200" cy="357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2">
            <a:extLst>
              <a:ext uri="{FF2B5EF4-FFF2-40B4-BE49-F238E27FC236}">
                <a16:creationId xmlns:a16="http://schemas.microsoft.com/office/drawing/2014/main" id="{0E734BF2-8FD3-41BC-A477-3FF8409AB2C0}"/>
              </a:ext>
            </a:extLst>
          </p:cNvPr>
          <p:cNvSpPr txBox="1">
            <a:spLocks noChangeArrowheads="1"/>
          </p:cNvSpPr>
          <p:nvPr/>
        </p:nvSpPr>
        <p:spPr bwMode="auto">
          <a:xfrm>
            <a:off x="6660232" y="44624"/>
            <a:ext cx="187220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CS114</a:t>
            </a:r>
          </a:p>
        </p:txBody>
      </p:sp>
    </p:spTree>
    <p:extLst>
      <p:ext uri="{BB962C8B-B14F-4D97-AF65-F5344CB8AC3E}">
        <p14:creationId xmlns:p14="http://schemas.microsoft.com/office/powerpoint/2010/main" val="1467292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FFC612B9-7343-4F64-8581-84192401E906}" type="slidenum">
              <a:rPr lang="en-US" altLang="zh-CN" sz="1400" b="0">
                <a:solidFill>
                  <a:schemeClr val="tx1"/>
                </a:solidFill>
                <a:latin typeface="Arial" charset="0"/>
                <a:ea typeface="宋体" charset="-122"/>
              </a:rPr>
              <a:pPr algn="r"/>
              <a:t>79</a:t>
            </a:fld>
            <a:r>
              <a:rPr lang="en-US" altLang="zh-CN" sz="1400" b="0">
                <a:solidFill>
                  <a:schemeClr val="tx1"/>
                </a:solidFill>
                <a:latin typeface="Arial" charset="0"/>
                <a:ea typeface="宋体" charset="-122"/>
              </a:rPr>
              <a:t>/pp</a:t>
            </a:r>
          </a:p>
        </p:txBody>
      </p:sp>
      <p:sp>
        <p:nvSpPr>
          <p:cNvPr id="32772" name="Rectangle 4"/>
          <p:cNvSpPr>
            <a:spLocks noChangeArrowheads="1"/>
          </p:cNvSpPr>
          <p:nvPr/>
        </p:nvSpPr>
        <p:spPr bwMode="auto">
          <a:xfrm>
            <a:off x="611188" y="8382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0000FF"/>
                </a:solidFill>
                <a:ea typeface="黑体" pitchFamily="2" charset="-122"/>
              </a:rPr>
              <a:t>对   策</a:t>
            </a:r>
          </a:p>
        </p:txBody>
      </p:sp>
      <p:sp>
        <p:nvSpPr>
          <p:cNvPr id="32773" name="Text Box 5"/>
          <p:cNvSpPr txBox="1">
            <a:spLocks noChangeArrowheads="1"/>
          </p:cNvSpPr>
          <p:nvPr/>
        </p:nvSpPr>
        <p:spPr bwMode="auto">
          <a:xfrm>
            <a:off x="461963" y="3810000"/>
            <a:ext cx="4033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000">
                <a:latin typeface="Arial" charset="0"/>
                <a:ea typeface="宋体" charset="-122"/>
              </a:rPr>
              <a:t>降低电缆束高度，缩小环路面积</a:t>
            </a:r>
          </a:p>
        </p:txBody>
      </p:sp>
      <p:graphicFrame>
        <p:nvGraphicFramePr>
          <p:cNvPr id="32774" name="Object 7"/>
          <p:cNvGraphicFramePr>
            <a:graphicFrameLocks noChangeAspect="1"/>
          </p:cNvGraphicFramePr>
          <p:nvPr/>
        </p:nvGraphicFramePr>
        <p:xfrm>
          <a:off x="385763" y="1570038"/>
          <a:ext cx="3881437" cy="2011362"/>
        </p:xfrm>
        <a:graphic>
          <a:graphicData uri="http://schemas.openxmlformats.org/presentationml/2006/ole">
            <mc:AlternateContent xmlns:mc="http://schemas.openxmlformats.org/markup-compatibility/2006">
              <mc:Choice xmlns:v="urn:schemas-microsoft-com:vml" Requires="v">
                <p:oleObj spid="_x0000_s19688" name="Visio" r:id="rId4" imgW="3881420" imgH="2012130" progId="Visio.Drawing.11">
                  <p:embed/>
                </p:oleObj>
              </mc:Choice>
              <mc:Fallback>
                <p:oleObj name="Visio" r:id="rId4" imgW="3881420" imgH="2012130" progId="Visio.Drawing.11">
                  <p:embed/>
                  <p:pic>
                    <p:nvPicPr>
                      <p:cNvPr id="3277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63" y="1570038"/>
                        <a:ext cx="3881437" cy="201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2775" name="Picture 8" descr="D:\我的课件\电磁兼容\YC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3138" y="955675"/>
            <a:ext cx="3598862"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 Box 9"/>
          <p:cNvSpPr txBox="1">
            <a:spLocks noChangeArrowheads="1"/>
          </p:cNvSpPr>
          <p:nvPr/>
        </p:nvSpPr>
        <p:spPr bwMode="auto">
          <a:xfrm>
            <a:off x="4805363" y="3810000"/>
            <a:ext cx="4033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000">
                <a:latin typeface="Arial" charset="0"/>
                <a:ea typeface="宋体" charset="-122"/>
              </a:rPr>
              <a:t>选用屏蔽层连接可靠的插接件</a:t>
            </a:r>
          </a:p>
        </p:txBody>
      </p:sp>
      <p:graphicFrame>
        <p:nvGraphicFramePr>
          <p:cNvPr id="32777" name="Object 10"/>
          <p:cNvGraphicFramePr>
            <a:graphicFrameLocks noChangeAspect="1"/>
          </p:cNvGraphicFramePr>
          <p:nvPr/>
        </p:nvGraphicFramePr>
        <p:xfrm>
          <a:off x="838200" y="4637088"/>
          <a:ext cx="7162800" cy="2068512"/>
        </p:xfrm>
        <a:graphic>
          <a:graphicData uri="http://schemas.openxmlformats.org/presentationml/2006/ole">
            <mc:AlternateContent xmlns:mc="http://schemas.openxmlformats.org/markup-compatibility/2006">
              <mc:Choice xmlns:v="urn:schemas-microsoft-com:vml" Requires="v">
                <p:oleObj spid="_x0000_s19689" name="Visio" r:id="rId7" imgW="5290698" imgH="1530748" progId="Visio.Drawing.11">
                  <p:embed/>
                </p:oleObj>
              </mc:Choice>
              <mc:Fallback>
                <p:oleObj name="Visio" r:id="rId7" imgW="5290698" imgH="1530748" progId="Visio.Drawing.11">
                  <p:embed/>
                  <p:pic>
                    <p:nvPicPr>
                      <p:cNvPr id="32777"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4637088"/>
                        <a:ext cx="7162800" cy="206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8" name="Text Box 11"/>
          <p:cNvSpPr txBox="1">
            <a:spLocks noChangeArrowheads="1"/>
          </p:cNvSpPr>
          <p:nvPr/>
        </p:nvSpPr>
        <p:spPr bwMode="auto">
          <a:xfrm>
            <a:off x="3505200" y="44799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000">
                <a:latin typeface="Arial" charset="0"/>
                <a:ea typeface="宋体" charset="-122"/>
              </a:rPr>
              <a:t>360度搭接</a:t>
            </a:r>
          </a:p>
        </p:txBody>
      </p:sp>
      <p:sp>
        <p:nvSpPr>
          <p:cNvPr id="12" name="Rectangle 2">
            <a:extLst>
              <a:ext uri="{FF2B5EF4-FFF2-40B4-BE49-F238E27FC236}">
                <a16:creationId xmlns:a16="http://schemas.microsoft.com/office/drawing/2014/main" id="{1E340BF3-F3FF-4AC8-8E0D-CEE62862F438}"/>
              </a:ext>
            </a:extLst>
          </p:cNvPr>
          <p:cNvSpPr txBox="1">
            <a:spLocks noChangeArrowheads="1"/>
          </p:cNvSpPr>
          <p:nvPr/>
        </p:nvSpPr>
        <p:spPr bwMode="auto">
          <a:xfrm>
            <a:off x="6660232" y="44624"/>
            <a:ext cx="187220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CS114</a:t>
            </a:r>
          </a:p>
        </p:txBody>
      </p:sp>
    </p:spTree>
    <p:extLst>
      <p:ext uri="{BB962C8B-B14F-4D97-AF65-F5344CB8AC3E}">
        <p14:creationId xmlns:p14="http://schemas.microsoft.com/office/powerpoint/2010/main" val="3815382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安全防护概述</a:t>
            </a:r>
          </a:p>
        </p:txBody>
      </p:sp>
      <p:sp>
        <p:nvSpPr>
          <p:cNvPr id="30" name="矩形 29">
            <a:extLst>
              <a:ext uri="{FF2B5EF4-FFF2-40B4-BE49-F238E27FC236}">
                <a16:creationId xmlns:a16="http://schemas.microsoft.com/office/drawing/2014/main" id="{2BFA8148-4BBF-4539-B3B9-456875D05919}"/>
              </a:ext>
            </a:extLst>
          </p:cNvPr>
          <p:cNvSpPr/>
          <p:nvPr/>
        </p:nvSpPr>
        <p:spPr>
          <a:xfrm>
            <a:off x="166082" y="1098316"/>
            <a:ext cx="235032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需要防护什么？</a:t>
            </a:r>
          </a:p>
        </p:txBody>
      </p:sp>
      <p:sp>
        <p:nvSpPr>
          <p:cNvPr id="64" name="圆角矩形 1">
            <a:extLst>
              <a:ext uri="{FF2B5EF4-FFF2-40B4-BE49-F238E27FC236}">
                <a16:creationId xmlns:a16="http://schemas.microsoft.com/office/drawing/2014/main" id="{A318DE53-202C-457B-8C33-5E75EF5C27E7}"/>
              </a:ext>
            </a:extLst>
          </p:cNvPr>
          <p:cNvSpPr/>
          <p:nvPr/>
        </p:nvSpPr>
        <p:spPr>
          <a:xfrm>
            <a:off x="398996" y="5030658"/>
            <a:ext cx="7224433" cy="648072"/>
          </a:xfrm>
          <a:prstGeom prst="roundRect">
            <a:avLst>
              <a:gd name="adj" fmla="val 8734"/>
            </a:avLst>
          </a:prstGeom>
          <a:solidFill>
            <a:srgbClr val="FFFF00"/>
          </a:solidFill>
          <a:ln>
            <a:solidFill>
              <a:srgbClr val="8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dirty="0">
                <a:solidFill>
                  <a:srgbClr val="990000"/>
                </a:solidFill>
                <a:latin typeface="+mn-ea"/>
              </a:rPr>
              <a:t>防止电子产品功能失效、性能下降、危害人员、影响系统</a:t>
            </a:r>
          </a:p>
        </p:txBody>
      </p:sp>
      <p:pic>
        <p:nvPicPr>
          <p:cNvPr id="74" name="图片 73">
            <a:extLst>
              <a:ext uri="{FF2B5EF4-FFF2-40B4-BE49-F238E27FC236}">
                <a16:creationId xmlns:a16="http://schemas.microsoft.com/office/drawing/2014/main" id="{9C40D74C-E9E8-4EDB-B492-7B84349150B8}"/>
              </a:ext>
            </a:extLst>
          </p:cNvPr>
          <p:cNvPicPr>
            <a:picLocks noChangeAspect="1"/>
          </p:cNvPicPr>
          <p:nvPr/>
        </p:nvPicPr>
        <p:blipFill>
          <a:blip r:embed="rId3"/>
          <a:stretch>
            <a:fillRect/>
          </a:stretch>
        </p:blipFill>
        <p:spPr>
          <a:xfrm>
            <a:off x="3491880" y="2024879"/>
            <a:ext cx="4469586" cy="2896117"/>
          </a:xfrm>
          <a:prstGeom prst="rect">
            <a:avLst/>
          </a:prstGeom>
        </p:spPr>
      </p:pic>
      <p:sp>
        <p:nvSpPr>
          <p:cNvPr id="75" name="圆角矩形 1">
            <a:extLst>
              <a:ext uri="{FF2B5EF4-FFF2-40B4-BE49-F238E27FC236}">
                <a16:creationId xmlns:a16="http://schemas.microsoft.com/office/drawing/2014/main" id="{2E639146-0AD0-4D93-9D93-5FB35FCA33DE}"/>
              </a:ext>
            </a:extLst>
          </p:cNvPr>
          <p:cNvSpPr/>
          <p:nvPr/>
        </p:nvSpPr>
        <p:spPr>
          <a:xfrm>
            <a:off x="398996" y="2665173"/>
            <a:ext cx="931829" cy="1068877"/>
          </a:xfrm>
          <a:prstGeom prst="roundRect">
            <a:avLst>
              <a:gd name="adj" fmla="val 8734"/>
            </a:avLst>
          </a:prstGeom>
          <a:solidFill>
            <a:schemeClr val="accent6">
              <a:lumMod val="75000"/>
            </a:schemeClr>
          </a:solid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dirty="0">
                <a:solidFill>
                  <a:srgbClr val="0000FF"/>
                </a:solidFill>
                <a:latin typeface="+mn-ea"/>
              </a:rPr>
              <a:t>电子产品</a:t>
            </a:r>
          </a:p>
        </p:txBody>
      </p:sp>
      <p:sp>
        <p:nvSpPr>
          <p:cNvPr id="76" name="矩形 75">
            <a:extLst>
              <a:ext uri="{FF2B5EF4-FFF2-40B4-BE49-F238E27FC236}">
                <a16:creationId xmlns:a16="http://schemas.microsoft.com/office/drawing/2014/main" id="{2E1D25EE-7089-4C6D-8445-701F97F6C1FE}"/>
              </a:ext>
            </a:extLst>
          </p:cNvPr>
          <p:cNvSpPr/>
          <p:nvPr/>
        </p:nvSpPr>
        <p:spPr>
          <a:xfrm>
            <a:off x="1835698" y="2741438"/>
            <a:ext cx="1076662" cy="307777"/>
          </a:xfrm>
          <a:prstGeom prst="rect">
            <a:avLst/>
          </a:prstGeom>
          <a:solidFill>
            <a:schemeClr val="tx2">
              <a:lumMod val="20000"/>
              <a:lumOff val="8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接口防护</a:t>
            </a:r>
          </a:p>
        </p:txBody>
      </p:sp>
      <p:sp>
        <p:nvSpPr>
          <p:cNvPr id="77" name="矩形 76">
            <a:extLst>
              <a:ext uri="{FF2B5EF4-FFF2-40B4-BE49-F238E27FC236}">
                <a16:creationId xmlns:a16="http://schemas.microsoft.com/office/drawing/2014/main" id="{1E76C93B-5666-4E41-9897-E1CD82685D09}"/>
              </a:ext>
            </a:extLst>
          </p:cNvPr>
          <p:cNvSpPr/>
          <p:nvPr/>
        </p:nvSpPr>
        <p:spPr>
          <a:xfrm>
            <a:off x="1835697" y="3049215"/>
            <a:ext cx="1076663" cy="307777"/>
          </a:xfrm>
          <a:prstGeom prst="rect">
            <a:avLst/>
          </a:prstGeom>
          <a:solidFill>
            <a:schemeClr val="tx2">
              <a:lumMod val="40000"/>
              <a:lumOff val="6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电源防护</a:t>
            </a:r>
          </a:p>
        </p:txBody>
      </p:sp>
      <p:sp>
        <p:nvSpPr>
          <p:cNvPr id="78" name="矩形 77">
            <a:extLst>
              <a:ext uri="{FF2B5EF4-FFF2-40B4-BE49-F238E27FC236}">
                <a16:creationId xmlns:a16="http://schemas.microsoft.com/office/drawing/2014/main" id="{36B90A8F-078C-4C33-B734-1C3C59FADDD2}"/>
              </a:ext>
            </a:extLst>
          </p:cNvPr>
          <p:cNvSpPr/>
          <p:nvPr/>
        </p:nvSpPr>
        <p:spPr>
          <a:xfrm>
            <a:off x="1835696" y="3356992"/>
            <a:ext cx="1076664" cy="307777"/>
          </a:xfrm>
          <a:prstGeom prst="rect">
            <a:avLst/>
          </a:prstGeom>
          <a:solidFill>
            <a:schemeClr val="tx2">
              <a:lumMod val="60000"/>
              <a:lumOff val="40000"/>
            </a:schemeClr>
          </a:solidFill>
        </p:spPr>
        <p:txBody>
          <a:bodyPr wrap="square">
            <a:spAutoFit/>
          </a:bodyPr>
          <a:lstStyle/>
          <a:p>
            <a:r>
              <a:rPr lang="zh-CN" altLang="en-US" sz="1400" dirty="0">
                <a:solidFill>
                  <a:srgbClr val="FF0000"/>
                </a:solidFill>
                <a:ea typeface="宋体" panose="02010600030101010101" pitchFamily="2" charset="-122"/>
                <a:cs typeface="Times New Roman" panose="02020603050405020304" pitchFamily="18" charset="0"/>
              </a:rPr>
              <a:t>电路板防护</a:t>
            </a:r>
          </a:p>
        </p:txBody>
      </p:sp>
      <p:sp>
        <p:nvSpPr>
          <p:cNvPr id="79" name="左大括号 78">
            <a:extLst>
              <a:ext uri="{FF2B5EF4-FFF2-40B4-BE49-F238E27FC236}">
                <a16:creationId xmlns:a16="http://schemas.microsoft.com/office/drawing/2014/main" id="{C79F9F47-78C4-4622-9475-0C1E06807144}"/>
              </a:ext>
            </a:extLst>
          </p:cNvPr>
          <p:cNvSpPr/>
          <p:nvPr/>
        </p:nvSpPr>
        <p:spPr>
          <a:xfrm>
            <a:off x="1343735" y="2741438"/>
            <a:ext cx="468461" cy="9233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圆角矩形 1">
            <a:extLst>
              <a:ext uri="{FF2B5EF4-FFF2-40B4-BE49-F238E27FC236}">
                <a16:creationId xmlns:a16="http://schemas.microsoft.com/office/drawing/2014/main" id="{B4AAC92E-B7C3-4C7E-BEB3-61692F195AC4}"/>
              </a:ext>
            </a:extLst>
          </p:cNvPr>
          <p:cNvSpPr/>
          <p:nvPr/>
        </p:nvSpPr>
        <p:spPr>
          <a:xfrm>
            <a:off x="3848556" y="1434676"/>
            <a:ext cx="3756233" cy="480541"/>
          </a:xfrm>
          <a:prstGeom prst="roundRect">
            <a:avLst>
              <a:gd name="adj" fmla="val 8734"/>
            </a:avLst>
          </a:prstGeom>
          <a:solidFill>
            <a:schemeClr val="accent1">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50000"/>
              </a:lnSpc>
            </a:pPr>
            <a:r>
              <a:rPr lang="zh-CN" altLang="en-US" sz="1600" dirty="0">
                <a:solidFill>
                  <a:srgbClr val="990000"/>
                </a:solidFill>
                <a:latin typeface="+mn-ea"/>
              </a:rPr>
              <a:t>电子产品在实际工作时可能遇到的问题</a:t>
            </a:r>
          </a:p>
        </p:txBody>
      </p:sp>
    </p:spTree>
    <p:extLst>
      <p:ext uri="{BB962C8B-B14F-4D97-AF65-F5344CB8AC3E}">
        <p14:creationId xmlns:p14="http://schemas.microsoft.com/office/powerpoint/2010/main" val="13072174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B5B45BE9-6E1D-47AA-A88F-3A09A5332E8B}" type="slidenum">
              <a:rPr lang="en-US" altLang="zh-CN" sz="1400" b="0">
                <a:solidFill>
                  <a:schemeClr val="tx1"/>
                </a:solidFill>
                <a:latin typeface="Arial" charset="0"/>
                <a:ea typeface="宋体" charset="-122"/>
              </a:rPr>
              <a:pPr algn="r"/>
              <a:t>80</a:t>
            </a:fld>
            <a:r>
              <a:rPr lang="en-US" altLang="zh-CN" sz="1400" b="0">
                <a:solidFill>
                  <a:schemeClr val="tx1"/>
                </a:solidFill>
                <a:latin typeface="Arial" charset="0"/>
                <a:ea typeface="宋体" charset="-122"/>
              </a:rPr>
              <a:t>/pp</a:t>
            </a:r>
          </a:p>
        </p:txBody>
      </p:sp>
      <p:sp>
        <p:nvSpPr>
          <p:cNvPr id="33796" name="Rectangle 4"/>
          <p:cNvSpPr>
            <a:spLocks noChangeArrowheads="1"/>
          </p:cNvSpPr>
          <p:nvPr/>
        </p:nvSpPr>
        <p:spPr bwMode="auto">
          <a:xfrm>
            <a:off x="611188" y="8382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对   策</a:t>
            </a:r>
          </a:p>
        </p:txBody>
      </p:sp>
      <p:sp>
        <p:nvSpPr>
          <p:cNvPr id="33797" name="Text Box 11"/>
          <p:cNvSpPr txBox="1">
            <a:spLocks noChangeArrowheads="1"/>
          </p:cNvSpPr>
          <p:nvPr/>
        </p:nvSpPr>
        <p:spPr bwMode="auto">
          <a:xfrm>
            <a:off x="533400" y="12954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2400" dirty="0">
                <a:latin typeface="Arial" charset="0"/>
                <a:ea typeface="宋体" charset="-122"/>
              </a:rPr>
              <a:t>采用平衡（差分）电路及抗共模措施</a:t>
            </a:r>
            <a:endParaRPr lang="en-US" altLang="zh-CN" sz="2400" dirty="0">
              <a:latin typeface="Arial" charset="0"/>
              <a:ea typeface="宋体" charset="-122"/>
            </a:endParaRPr>
          </a:p>
        </p:txBody>
      </p:sp>
      <p:graphicFrame>
        <p:nvGraphicFramePr>
          <p:cNvPr id="33798" name="Object 12"/>
          <p:cNvGraphicFramePr>
            <a:graphicFrameLocks noChangeAspect="1"/>
          </p:cNvGraphicFramePr>
          <p:nvPr/>
        </p:nvGraphicFramePr>
        <p:xfrm>
          <a:off x="528638" y="2109788"/>
          <a:ext cx="8005762" cy="3910012"/>
        </p:xfrm>
        <a:graphic>
          <a:graphicData uri="http://schemas.openxmlformats.org/presentationml/2006/ole">
            <mc:AlternateContent xmlns:mc="http://schemas.openxmlformats.org/markup-compatibility/2006">
              <mc:Choice xmlns:v="urn:schemas-microsoft-com:vml" Requires="v">
                <p:oleObj spid="_x0000_s20597" name="Visio" r:id="rId4" imgW="6634742" imgH="3241452" progId="Visio.Drawing.11">
                  <p:embed/>
                </p:oleObj>
              </mc:Choice>
              <mc:Fallback>
                <p:oleObj name="Visio" r:id="rId4" imgW="6634742" imgH="3241452" progId="Visio.Drawing.11">
                  <p:embed/>
                  <p:pic>
                    <p:nvPicPr>
                      <p:cNvPr id="33798"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8" y="2109788"/>
                        <a:ext cx="8005762" cy="391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2">
            <a:extLst>
              <a:ext uri="{FF2B5EF4-FFF2-40B4-BE49-F238E27FC236}">
                <a16:creationId xmlns:a16="http://schemas.microsoft.com/office/drawing/2014/main" id="{884F17ED-69D2-493D-B038-01C0A74A8B74}"/>
              </a:ext>
            </a:extLst>
          </p:cNvPr>
          <p:cNvSpPr txBox="1">
            <a:spLocks noChangeArrowheads="1"/>
          </p:cNvSpPr>
          <p:nvPr/>
        </p:nvSpPr>
        <p:spPr bwMode="auto">
          <a:xfrm>
            <a:off x="6660232" y="44624"/>
            <a:ext cx="187220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CS114</a:t>
            </a:r>
          </a:p>
        </p:txBody>
      </p:sp>
    </p:spTree>
    <p:extLst>
      <p:ext uri="{BB962C8B-B14F-4D97-AF65-F5344CB8AC3E}">
        <p14:creationId xmlns:p14="http://schemas.microsoft.com/office/powerpoint/2010/main" val="4164385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615498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军标</a:t>
            </a:r>
            <a:r>
              <a:rPr lang="en-US" altLang="zh-CN" sz="2800" dirty="0">
                <a:solidFill>
                  <a:schemeClr val="bg1"/>
                </a:solidFill>
                <a:latin typeface="黑体" pitchFamily="49" charset="-122"/>
                <a:ea typeface="黑体" pitchFamily="49" charset="-122"/>
              </a:rPr>
              <a:t>7</a:t>
            </a:r>
            <a:r>
              <a:rPr lang="zh-CN" altLang="en-US" sz="2800" dirty="0">
                <a:solidFill>
                  <a:schemeClr val="bg1"/>
                </a:solidFill>
                <a:latin typeface="黑体" pitchFamily="49" charset="-122"/>
                <a:ea typeface="黑体" pitchFamily="49" charset="-122"/>
              </a:rPr>
              <a:t>项电磁兼容实验与对策</a:t>
            </a:r>
          </a:p>
        </p:txBody>
      </p:sp>
      <p:sp>
        <p:nvSpPr>
          <p:cNvPr id="5126" name="Rectangle 35"/>
          <p:cNvSpPr>
            <a:spLocks noChangeArrowheads="1"/>
          </p:cNvSpPr>
          <p:nvPr/>
        </p:nvSpPr>
        <p:spPr bwMode="auto">
          <a:xfrm>
            <a:off x="2233438" y="1988840"/>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CE102</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10kHz~10MHz</a:t>
            </a:r>
            <a:r>
              <a:rPr lang="zh-CN" altLang="en-US" sz="2800" dirty="0">
                <a:solidFill>
                  <a:schemeClr val="bg1">
                    <a:lumMod val="65000"/>
                  </a:schemeClr>
                </a:solidFill>
                <a:latin typeface="黑体" pitchFamily="49" charset="-122"/>
                <a:ea typeface="黑体" pitchFamily="49" charset="-122"/>
              </a:rPr>
              <a:t>电源线传导发射</a:t>
            </a:r>
            <a:endParaRPr lang="en-US" altLang="zh-CN" sz="2800" dirty="0">
              <a:solidFill>
                <a:schemeClr val="bg1">
                  <a:lumMod val="65000"/>
                </a:schemeClr>
              </a:solidFill>
              <a:latin typeface="黑体" pitchFamily="49" charset="-122"/>
              <a:ea typeface="黑体" pitchFamily="49" charset="-122"/>
            </a:endParaRPr>
          </a:p>
        </p:txBody>
      </p:sp>
      <p:sp>
        <p:nvSpPr>
          <p:cNvPr id="7" name="Rectangle 35"/>
          <p:cNvSpPr>
            <a:spLocks noChangeArrowheads="1"/>
          </p:cNvSpPr>
          <p:nvPr/>
        </p:nvSpPr>
        <p:spPr bwMode="auto">
          <a:xfrm>
            <a:off x="2233439" y="2636912"/>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CS101</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25Hz~50kHz</a:t>
            </a:r>
            <a:r>
              <a:rPr lang="zh-CN" altLang="en-US" sz="2800" dirty="0">
                <a:solidFill>
                  <a:schemeClr val="bg1">
                    <a:lumMod val="65000"/>
                  </a:schemeClr>
                </a:solidFill>
                <a:latin typeface="黑体" pitchFamily="49" charset="-122"/>
                <a:ea typeface="黑体" pitchFamily="49" charset="-122"/>
              </a:rPr>
              <a:t>电源传导敏感度</a:t>
            </a:r>
          </a:p>
        </p:txBody>
      </p:sp>
      <p:sp>
        <p:nvSpPr>
          <p:cNvPr id="2" name="右箭头 1"/>
          <p:cNvSpPr/>
          <p:nvPr/>
        </p:nvSpPr>
        <p:spPr>
          <a:xfrm>
            <a:off x="913237" y="4237856"/>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1835696" y="1878360"/>
            <a:ext cx="0" cy="43037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229364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35696" y="294171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35"/>
          <p:cNvSpPr>
            <a:spLocks noChangeArrowheads="1"/>
          </p:cNvSpPr>
          <p:nvPr/>
        </p:nvSpPr>
        <p:spPr bwMode="auto">
          <a:xfrm>
            <a:off x="2247477" y="3284984"/>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 </a:t>
            </a:r>
            <a:r>
              <a:rPr lang="en-US" altLang="zh-CN" sz="2400" dirty="0">
                <a:solidFill>
                  <a:schemeClr val="bg1">
                    <a:lumMod val="65000"/>
                  </a:schemeClr>
                </a:solidFill>
                <a:latin typeface="黑体" pitchFamily="49" charset="-122"/>
                <a:ea typeface="黑体" pitchFamily="49" charset="-122"/>
              </a:rPr>
              <a:t>CS114</a:t>
            </a:r>
            <a:r>
              <a:rPr lang="zh-CN" altLang="en-US" sz="2400" dirty="0">
                <a:solidFill>
                  <a:schemeClr val="bg1">
                    <a:lumMod val="65000"/>
                  </a:schemeClr>
                </a:solidFill>
                <a:latin typeface="黑体" pitchFamily="49" charset="-122"/>
                <a:ea typeface="黑体" pitchFamily="49" charset="-122"/>
              </a:rPr>
              <a:t>：</a:t>
            </a:r>
            <a:r>
              <a:rPr lang="en-US" altLang="zh-CN" sz="2400" dirty="0">
                <a:solidFill>
                  <a:schemeClr val="bg1">
                    <a:lumMod val="65000"/>
                  </a:schemeClr>
                </a:solidFill>
                <a:latin typeface="黑体" pitchFamily="49" charset="-122"/>
                <a:ea typeface="黑体" pitchFamily="49" charset="-122"/>
              </a:rPr>
              <a:t>10kHz~400MHz</a:t>
            </a:r>
            <a:r>
              <a:rPr lang="zh-CN" altLang="en-US" sz="2400" dirty="0">
                <a:solidFill>
                  <a:schemeClr val="bg1">
                    <a:lumMod val="65000"/>
                  </a:schemeClr>
                </a:solidFill>
                <a:latin typeface="黑体" pitchFamily="49" charset="-122"/>
                <a:ea typeface="黑体" pitchFamily="49" charset="-122"/>
              </a:rPr>
              <a:t>电缆束注入传导敏感度</a:t>
            </a:r>
          </a:p>
        </p:txBody>
      </p:sp>
      <p:sp>
        <p:nvSpPr>
          <p:cNvPr id="17" name="Rectangle 35"/>
          <p:cNvSpPr>
            <a:spLocks noChangeArrowheads="1"/>
          </p:cNvSpPr>
          <p:nvPr/>
        </p:nvSpPr>
        <p:spPr bwMode="auto">
          <a:xfrm>
            <a:off x="2247478" y="3933056"/>
            <a:ext cx="6500986" cy="64807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solidFill>
                <a:latin typeface="黑体" pitchFamily="49" charset="-122"/>
                <a:ea typeface="黑体" pitchFamily="49" charset="-122"/>
              </a:rPr>
              <a:t>CS115</a:t>
            </a:r>
            <a:r>
              <a:rPr lang="zh-CN" altLang="en-US" sz="2800" dirty="0">
                <a:solidFill>
                  <a:schemeClr val="bg1"/>
                </a:solidFill>
                <a:latin typeface="黑体" pitchFamily="49" charset="-122"/>
                <a:ea typeface="黑体" pitchFamily="49" charset="-122"/>
              </a:rPr>
              <a:t>：电缆束注入脉冲敏感度</a:t>
            </a:r>
          </a:p>
        </p:txBody>
      </p:sp>
      <p:cxnSp>
        <p:nvCxnSpPr>
          <p:cNvPr id="18" name="直接连接符 17"/>
          <p:cNvCxnSpPr/>
          <p:nvPr/>
        </p:nvCxnSpPr>
        <p:spPr>
          <a:xfrm>
            <a:off x="1849735" y="35897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869516" y="450912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Rectangle 35"/>
          <p:cNvSpPr>
            <a:spLocks noChangeArrowheads="1"/>
          </p:cNvSpPr>
          <p:nvPr/>
        </p:nvSpPr>
        <p:spPr bwMode="auto">
          <a:xfrm>
            <a:off x="2247477" y="4581128"/>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 </a:t>
            </a:r>
            <a:r>
              <a:rPr lang="en-US" altLang="zh-CN" dirty="0">
                <a:solidFill>
                  <a:schemeClr val="bg1"/>
                </a:solidFill>
                <a:latin typeface="黑体" pitchFamily="49" charset="-122"/>
                <a:ea typeface="黑体" pitchFamily="49" charset="-122"/>
              </a:rPr>
              <a:t>CS116</a:t>
            </a:r>
            <a:r>
              <a:rPr lang="zh-CN" altLang="en-US" dirty="0">
                <a:solidFill>
                  <a:schemeClr val="bg1"/>
                </a:solidFill>
                <a:latin typeface="黑体" pitchFamily="49" charset="-122"/>
                <a:ea typeface="黑体" pitchFamily="49" charset="-122"/>
              </a:rPr>
              <a:t>：</a:t>
            </a:r>
            <a:r>
              <a:rPr lang="en-US" altLang="zh-CN" dirty="0">
                <a:solidFill>
                  <a:schemeClr val="bg1"/>
                </a:solidFill>
                <a:latin typeface="黑体" pitchFamily="49" charset="-122"/>
                <a:ea typeface="黑体" pitchFamily="49" charset="-122"/>
              </a:rPr>
              <a:t>10kHz~100MHz</a:t>
            </a:r>
            <a:r>
              <a:rPr lang="zh-CN" altLang="en-US" dirty="0">
                <a:solidFill>
                  <a:schemeClr val="bg1"/>
                </a:solidFill>
                <a:latin typeface="黑体" pitchFamily="49" charset="-122"/>
                <a:ea typeface="黑体" pitchFamily="49" charset="-122"/>
              </a:rPr>
              <a:t>电缆和电源阻尼正弦瞬变敏感度</a:t>
            </a:r>
          </a:p>
        </p:txBody>
      </p:sp>
      <p:sp>
        <p:nvSpPr>
          <p:cNvPr id="21" name="Rectangle 35"/>
          <p:cNvSpPr>
            <a:spLocks noChangeArrowheads="1"/>
          </p:cNvSpPr>
          <p:nvPr/>
        </p:nvSpPr>
        <p:spPr bwMode="auto">
          <a:xfrm>
            <a:off x="2247478" y="5229200"/>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RE102</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10kHz~18GHz</a:t>
            </a:r>
            <a:r>
              <a:rPr lang="zh-CN" altLang="en-US" sz="2800" dirty="0">
                <a:solidFill>
                  <a:schemeClr val="bg1">
                    <a:lumMod val="65000"/>
                  </a:schemeClr>
                </a:solidFill>
                <a:latin typeface="黑体" pitchFamily="49" charset="-122"/>
                <a:ea typeface="黑体" pitchFamily="49" charset="-122"/>
              </a:rPr>
              <a:t>电场辐射发射</a:t>
            </a:r>
          </a:p>
        </p:txBody>
      </p:sp>
      <p:cxnSp>
        <p:nvCxnSpPr>
          <p:cNvPr id="23" name="直接连接符 22"/>
          <p:cNvCxnSpPr/>
          <p:nvPr/>
        </p:nvCxnSpPr>
        <p:spPr>
          <a:xfrm>
            <a:off x="1849735" y="553400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Rectangle 35"/>
          <p:cNvSpPr>
            <a:spLocks noChangeArrowheads="1"/>
          </p:cNvSpPr>
          <p:nvPr/>
        </p:nvSpPr>
        <p:spPr bwMode="auto">
          <a:xfrm>
            <a:off x="2247478" y="5877272"/>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RS103</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10kHz~40GHz</a:t>
            </a:r>
            <a:r>
              <a:rPr lang="zh-CN" altLang="en-US" sz="2800" dirty="0">
                <a:solidFill>
                  <a:schemeClr val="bg1">
                    <a:lumMod val="65000"/>
                  </a:schemeClr>
                </a:solidFill>
                <a:latin typeface="黑体" pitchFamily="49" charset="-122"/>
                <a:ea typeface="黑体" pitchFamily="49" charset="-122"/>
              </a:rPr>
              <a:t>电场辐射敏感度</a:t>
            </a:r>
          </a:p>
        </p:txBody>
      </p:sp>
      <p:cxnSp>
        <p:nvCxnSpPr>
          <p:cNvPr id="25" name="直接连接符 24"/>
          <p:cNvCxnSpPr/>
          <p:nvPr/>
        </p:nvCxnSpPr>
        <p:spPr>
          <a:xfrm>
            <a:off x="1849735" y="61820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3453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3CBA6408-E56B-4007-A58E-8D5B2E410AD6}" type="slidenum">
              <a:rPr lang="en-US" altLang="zh-CN" sz="1400" b="0">
                <a:solidFill>
                  <a:schemeClr val="tx1"/>
                </a:solidFill>
                <a:latin typeface="Arial" charset="0"/>
                <a:ea typeface="宋体" charset="-122"/>
              </a:rPr>
              <a:pPr algn="r"/>
              <a:t>82</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2594992" y="816709"/>
            <a:ext cx="4186808" cy="529491"/>
          </a:xfr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400" dirty="0">
                <a:solidFill>
                  <a:srgbClr val="0000FF"/>
                </a:solidFill>
              </a:rPr>
              <a:t>CS115:</a:t>
            </a:r>
            <a:r>
              <a:rPr lang="zh-CN" altLang="en-US" sz="2400" dirty="0">
                <a:solidFill>
                  <a:srgbClr val="0000FF"/>
                </a:solidFill>
              </a:rPr>
              <a:t>电缆束注入脉冲敏感度</a:t>
            </a:r>
            <a:endParaRPr lang="en-US" altLang="zh-CN" sz="2400" dirty="0">
              <a:solidFill>
                <a:srgbClr val="0000FF"/>
              </a:solidFill>
            </a:endParaRPr>
          </a:p>
        </p:txBody>
      </p:sp>
      <p:sp>
        <p:nvSpPr>
          <p:cNvPr id="36868" name="Rectangle 4"/>
          <p:cNvSpPr>
            <a:spLocks noChangeArrowheads="1"/>
          </p:cNvSpPr>
          <p:nvPr/>
        </p:nvSpPr>
        <p:spPr bwMode="auto">
          <a:xfrm>
            <a:off x="611188" y="83661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实验目的</a:t>
            </a:r>
          </a:p>
        </p:txBody>
      </p:sp>
      <p:sp>
        <p:nvSpPr>
          <p:cNvPr id="36869" name="Rectangle 5"/>
          <p:cNvSpPr>
            <a:spLocks noChangeArrowheads="1"/>
          </p:cNvSpPr>
          <p:nvPr/>
        </p:nvSpPr>
        <p:spPr bwMode="auto">
          <a:xfrm>
            <a:off x="611188" y="21336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实验方法</a:t>
            </a:r>
          </a:p>
        </p:txBody>
      </p:sp>
      <p:sp>
        <p:nvSpPr>
          <p:cNvPr id="36870" name="Text Box 6"/>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36871" name="Text Box 7"/>
          <p:cNvSpPr txBox="1">
            <a:spLocks noChangeArrowheads="1"/>
          </p:cNvSpPr>
          <p:nvPr/>
        </p:nvSpPr>
        <p:spPr bwMode="auto">
          <a:xfrm>
            <a:off x="762000" y="1295400"/>
            <a:ext cx="7543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50000"/>
              </a:spcBef>
            </a:pPr>
            <a:r>
              <a:rPr lang="zh-CN" altLang="en-US" sz="2400" dirty="0">
                <a:latin typeface="Arial" charset="0"/>
                <a:ea typeface="宋体" charset="-122"/>
              </a:rPr>
              <a:t>       模拟系统中某些感性负载（继电器、电机）断开时，电弧火花所产生的干扰。</a:t>
            </a:r>
            <a:endParaRPr lang="en-US" altLang="zh-CN" sz="2400" dirty="0">
              <a:latin typeface="Arial" charset="0"/>
              <a:ea typeface="宋体" charset="-122"/>
            </a:endParaRPr>
          </a:p>
        </p:txBody>
      </p:sp>
      <p:sp>
        <p:nvSpPr>
          <p:cNvPr id="36872" name="Rectangle 9"/>
          <p:cNvSpPr>
            <a:spLocks noChangeArrowheads="1"/>
          </p:cNvSpPr>
          <p:nvPr/>
        </p:nvSpPr>
        <p:spPr bwMode="auto">
          <a:xfrm>
            <a:off x="762000" y="2686050"/>
            <a:ext cx="6938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000000"/>
                </a:solidFill>
              </a:rPr>
              <a:t>实验设备方法同</a:t>
            </a:r>
            <a:r>
              <a:rPr lang="en-US" altLang="zh-CN" sz="2400" b="1" dirty="0">
                <a:solidFill>
                  <a:srgbClr val="000000"/>
                </a:solidFill>
              </a:rPr>
              <a:t>CS114，</a:t>
            </a:r>
            <a:r>
              <a:rPr lang="zh-CN" altLang="en-US" sz="2400" b="1" dirty="0">
                <a:solidFill>
                  <a:srgbClr val="000000"/>
                </a:solidFill>
              </a:rPr>
              <a:t>施加干扰信号波形不同：</a:t>
            </a:r>
          </a:p>
        </p:txBody>
      </p:sp>
      <p:pic>
        <p:nvPicPr>
          <p:cNvPr id="3687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3244850"/>
            <a:ext cx="4486275"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Rectangle 12"/>
          <p:cNvSpPr>
            <a:spLocks noChangeArrowheads="1"/>
          </p:cNvSpPr>
          <p:nvPr/>
        </p:nvSpPr>
        <p:spPr bwMode="auto">
          <a:xfrm>
            <a:off x="5257800" y="3276600"/>
            <a:ext cx="3657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00"/>
                </a:solidFill>
              </a:rPr>
              <a:t>干扰信号为电流脉冲</a:t>
            </a:r>
          </a:p>
          <a:p>
            <a:pPr algn="l"/>
            <a:r>
              <a:rPr lang="zh-CN" altLang="en-US" sz="2400" b="1" dirty="0">
                <a:solidFill>
                  <a:srgbClr val="000000"/>
                </a:solidFill>
              </a:rPr>
              <a:t>峰值</a:t>
            </a:r>
            <a:r>
              <a:rPr lang="zh-CN" altLang="en-US" sz="2400" b="1" dirty="0">
                <a:solidFill>
                  <a:srgbClr val="FF0000"/>
                </a:solidFill>
              </a:rPr>
              <a:t>4~5</a:t>
            </a:r>
            <a:r>
              <a:rPr lang="en-US" altLang="zh-CN" sz="2400" b="1" dirty="0">
                <a:solidFill>
                  <a:srgbClr val="FF0000"/>
                </a:solidFill>
              </a:rPr>
              <a:t>A</a:t>
            </a:r>
            <a:r>
              <a:rPr lang="en-US" altLang="zh-CN" sz="2400" b="1" dirty="0">
                <a:solidFill>
                  <a:srgbClr val="000000"/>
                </a:solidFill>
              </a:rPr>
              <a:t>,</a:t>
            </a:r>
            <a:r>
              <a:rPr lang="zh-CN" altLang="en-US" sz="2400" b="1" dirty="0">
                <a:solidFill>
                  <a:srgbClr val="000000"/>
                </a:solidFill>
              </a:rPr>
              <a:t>脉宽&gt;30</a:t>
            </a:r>
            <a:r>
              <a:rPr lang="en-US" altLang="zh-CN" sz="2400" b="1" dirty="0">
                <a:solidFill>
                  <a:srgbClr val="000000"/>
                </a:solidFill>
              </a:rPr>
              <a:t>ns</a:t>
            </a:r>
          </a:p>
          <a:p>
            <a:pPr algn="l"/>
            <a:r>
              <a:rPr lang="zh-CN" altLang="en-US" sz="2400" b="1" dirty="0">
                <a:solidFill>
                  <a:srgbClr val="000000"/>
                </a:solidFill>
              </a:rPr>
              <a:t>上升时间&lt;</a:t>
            </a:r>
            <a:r>
              <a:rPr lang="zh-CN" altLang="en-US" sz="2400" b="1" dirty="0">
                <a:solidFill>
                  <a:srgbClr val="FF0000"/>
                </a:solidFill>
              </a:rPr>
              <a:t>2</a:t>
            </a:r>
            <a:r>
              <a:rPr lang="en-US" altLang="zh-CN" sz="2400" b="1" dirty="0">
                <a:solidFill>
                  <a:srgbClr val="FF0000"/>
                </a:solidFill>
              </a:rPr>
              <a:t>ns</a:t>
            </a:r>
          </a:p>
          <a:p>
            <a:pPr algn="l"/>
            <a:r>
              <a:rPr lang="zh-CN" altLang="en-US" sz="2400" b="1" dirty="0">
                <a:solidFill>
                  <a:srgbClr val="000000"/>
                </a:solidFill>
              </a:rPr>
              <a:t>脉冲重复频率30</a:t>
            </a:r>
            <a:r>
              <a:rPr lang="en-US" altLang="zh-CN" sz="2400" b="1" dirty="0">
                <a:solidFill>
                  <a:srgbClr val="000000"/>
                </a:solidFill>
              </a:rPr>
              <a:t>Hz</a:t>
            </a:r>
          </a:p>
          <a:p>
            <a:pPr algn="l"/>
            <a:r>
              <a:rPr lang="zh-CN" altLang="en-US" sz="2400" b="1" dirty="0">
                <a:solidFill>
                  <a:srgbClr val="000000"/>
                </a:solidFill>
              </a:rPr>
              <a:t>测试时间：1</a:t>
            </a:r>
            <a:r>
              <a:rPr lang="en-US" altLang="zh-CN" sz="2400" b="1" dirty="0">
                <a:solidFill>
                  <a:srgbClr val="000000"/>
                </a:solidFill>
              </a:rPr>
              <a:t>min</a:t>
            </a:r>
          </a:p>
          <a:p>
            <a:pPr algn="l"/>
            <a:r>
              <a:rPr lang="zh-CN" altLang="en-US" sz="2400" b="1" dirty="0">
                <a:solidFill>
                  <a:srgbClr val="000000"/>
                </a:solidFill>
              </a:rPr>
              <a:t>被试设备应无误动作</a:t>
            </a:r>
          </a:p>
          <a:p>
            <a:pPr algn="l"/>
            <a:r>
              <a:rPr lang="en-US" altLang="zh-CN" sz="2400" b="1" dirty="0">
                <a:solidFill>
                  <a:srgbClr val="000000"/>
                </a:solidFill>
              </a:rPr>
              <a:t>（</a:t>
            </a:r>
            <a:r>
              <a:rPr lang="zh-CN" altLang="en-US" sz="2400" b="1" dirty="0">
                <a:solidFill>
                  <a:srgbClr val="000000"/>
                </a:solidFill>
              </a:rPr>
              <a:t>常见复位、死机、误动作等敏感现象）</a:t>
            </a:r>
          </a:p>
        </p:txBody>
      </p:sp>
      <p:sp>
        <p:nvSpPr>
          <p:cNvPr id="11" name="Rectangle 2"/>
          <p:cNvSpPr txBox="1">
            <a:spLocks noChangeArrowheads="1"/>
          </p:cNvSpPr>
          <p:nvPr/>
        </p:nvSpPr>
        <p:spPr bwMode="auto">
          <a:xfrm>
            <a:off x="6876256" y="44624"/>
            <a:ext cx="1656184"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CS115</a:t>
            </a:r>
          </a:p>
        </p:txBody>
      </p:sp>
    </p:spTree>
    <p:extLst>
      <p:ext uri="{BB962C8B-B14F-4D97-AF65-F5344CB8AC3E}">
        <p14:creationId xmlns:p14="http://schemas.microsoft.com/office/powerpoint/2010/main" val="1636222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852936"/>
            <a:ext cx="69532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BCF11205-DBC9-4741-B796-8155332B6B18}" type="slidenum">
              <a:rPr lang="en-US" altLang="zh-CN" sz="1400" b="0">
                <a:solidFill>
                  <a:schemeClr val="tx1"/>
                </a:solidFill>
                <a:latin typeface="Arial" charset="0"/>
                <a:ea typeface="宋体" charset="-122"/>
              </a:rPr>
              <a:pPr algn="r"/>
              <a:t>83</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2411760" y="830996"/>
            <a:ext cx="4690864" cy="457201"/>
          </a:xfr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400" dirty="0">
                <a:solidFill>
                  <a:srgbClr val="0000FF"/>
                </a:solidFill>
              </a:rPr>
              <a:t>CS116:</a:t>
            </a:r>
            <a:r>
              <a:rPr lang="zh-CN" altLang="en-US" sz="2400" dirty="0">
                <a:solidFill>
                  <a:srgbClr val="0000FF"/>
                </a:solidFill>
              </a:rPr>
              <a:t>电缆束阻尼正弦瞬变敏感度</a:t>
            </a:r>
            <a:endParaRPr lang="en-US" altLang="zh-CN" sz="2400" dirty="0">
              <a:solidFill>
                <a:srgbClr val="0000FF"/>
              </a:solidFill>
            </a:endParaRPr>
          </a:p>
        </p:txBody>
      </p:sp>
      <p:sp>
        <p:nvSpPr>
          <p:cNvPr id="37893" name="Rectangle 4"/>
          <p:cNvSpPr>
            <a:spLocks noChangeArrowheads="1"/>
          </p:cNvSpPr>
          <p:nvPr/>
        </p:nvSpPr>
        <p:spPr bwMode="auto">
          <a:xfrm>
            <a:off x="611188" y="83661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实验目的</a:t>
            </a:r>
          </a:p>
        </p:txBody>
      </p:sp>
      <p:sp>
        <p:nvSpPr>
          <p:cNvPr id="37894" name="Rectangle 5"/>
          <p:cNvSpPr>
            <a:spLocks noChangeArrowheads="1"/>
          </p:cNvSpPr>
          <p:nvPr/>
        </p:nvSpPr>
        <p:spPr bwMode="auto">
          <a:xfrm>
            <a:off x="611188" y="21336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实验方法</a:t>
            </a:r>
          </a:p>
        </p:txBody>
      </p:sp>
      <p:sp>
        <p:nvSpPr>
          <p:cNvPr id="37895" name="Text Box 6"/>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37896" name="Text Box 7"/>
          <p:cNvSpPr txBox="1">
            <a:spLocks noChangeArrowheads="1"/>
          </p:cNvSpPr>
          <p:nvPr/>
        </p:nvSpPr>
        <p:spPr bwMode="auto">
          <a:xfrm>
            <a:off x="762000" y="1295400"/>
            <a:ext cx="7543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50000"/>
              </a:spcBef>
            </a:pPr>
            <a:r>
              <a:rPr lang="zh-CN" altLang="en-US" sz="2400" dirty="0">
                <a:latin typeface="Arial" charset="0"/>
                <a:ea typeface="宋体" charset="-122"/>
              </a:rPr>
              <a:t>       模拟可能出现的电磁脉冲（闪电、核爆炸等）耦合进入电缆时，对设备的影响。</a:t>
            </a:r>
            <a:endParaRPr lang="en-US" altLang="zh-CN" sz="2400" dirty="0">
              <a:latin typeface="Arial" charset="0"/>
              <a:ea typeface="宋体" charset="-122"/>
            </a:endParaRPr>
          </a:p>
        </p:txBody>
      </p:sp>
      <p:sp>
        <p:nvSpPr>
          <p:cNvPr id="37897" name="Rectangle 8"/>
          <p:cNvSpPr>
            <a:spLocks noChangeArrowheads="1"/>
          </p:cNvSpPr>
          <p:nvPr/>
        </p:nvSpPr>
        <p:spPr bwMode="auto">
          <a:xfrm>
            <a:off x="762000" y="2686050"/>
            <a:ext cx="6938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000000"/>
                </a:solidFill>
              </a:rPr>
              <a:t>实验设备方法同</a:t>
            </a:r>
            <a:r>
              <a:rPr lang="en-US" altLang="zh-CN" sz="2400" b="1" dirty="0">
                <a:solidFill>
                  <a:srgbClr val="000000"/>
                </a:solidFill>
              </a:rPr>
              <a:t>CS114，</a:t>
            </a:r>
            <a:r>
              <a:rPr lang="zh-CN" altLang="en-US" sz="2400" b="1" dirty="0">
                <a:solidFill>
                  <a:srgbClr val="000000"/>
                </a:solidFill>
              </a:rPr>
              <a:t>施加</a:t>
            </a:r>
            <a:r>
              <a:rPr lang="zh-CN" altLang="en-US" b="1" dirty="0">
                <a:solidFill>
                  <a:srgbClr val="000000"/>
                </a:solidFill>
              </a:rPr>
              <a:t>干扰信号</a:t>
            </a:r>
            <a:r>
              <a:rPr lang="zh-CN" altLang="en-US" sz="2400" b="1" dirty="0">
                <a:solidFill>
                  <a:srgbClr val="000000"/>
                </a:solidFill>
              </a:rPr>
              <a:t>波形不同：</a:t>
            </a:r>
          </a:p>
        </p:txBody>
      </p:sp>
      <p:sp>
        <p:nvSpPr>
          <p:cNvPr id="37898" name="Rectangle 10"/>
          <p:cNvSpPr>
            <a:spLocks noChangeArrowheads="1"/>
          </p:cNvSpPr>
          <p:nvPr/>
        </p:nvSpPr>
        <p:spPr bwMode="auto">
          <a:xfrm>
            <a:off x="990600" y="5013176"/>
            <a:ext cx="7848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b="1" dirty="0">
                <a:solidFill>
                  <a:srgbClr val="000000"/>
                </a:solidFill>
              </a:rPr>
              <a:t>干扰信号为正弦阻尼衰减电流脉冲</a:t>
            </a:r>
          </a:p>
          <a:p>
            <a:pPr algn="l"/>
            <a:r>
              <a:rPr lang="zh-CN" altLang="en-US" b="1" dirty="0">
                <a:solidFill>
                  <a:srgbClr val="000000"/>
                </a:solidFill>
              </a:rPr>
              <a:t>峰值</a:t>
            </a:r>
            <a:r>
              <a:rPr lang="zh-CN" altLang="en-US" b="1" dirty="0">
                <a:solidFill>
                  <a:srgbClr val="FF0000"/>
                </a:solidFill>
              </a:rPr>
              <a:t>1~5</a:t>
            </a:r>
            <a:r>
              <a:rPr lang="en-US" altLang="zh-CN" b="1" dirty="0">
                <a:solidFill>
                  <a:srgbClr val="FF0000"/>
                </a:solidFill>
              </a:rPr>
              <a:t>A</a:t>
            </a:r>
            <a:r>
              <a:rPr lang="en-US" altLang="zh-CN" b="1" dirty="0">
                <a:solidFill>
                  <a:srgbClr val="000000"/>
                </a:solidFill>
              </a:rPr>
              <a:t>，</a:t>
            </a:r>
            <a:r>
              <a:rPr lang="zh-CN" altLang="en-US" b="1" dirty="0">
                <a:solidFill>
                  <a:srgbClr val="000000"/>
                </a:solidFill>
              </a:rPr>
              <a:t>衰减振荡频率</a:t>
            </a:r>
            <a:r>
              <a:rPr lang="zh-CN" altLang="en-US" b="1" dirty="0">
                <a:solidFill>
                  <a:srgbClr val="FF0000"/>
                </a:solidFill>
              </a:rPr>
              <a:t>10</a:t>
            </a:r>
            <a:r>
              <a:rPr lang="en-US" altLang="zh-CN" b="1" dirty="0">
                <a:solidFill>
                  <a:srgbClr val="FF0000"/>
                </a:solidFill>
              </a:rPr>
              <a:t>kHz~100MHz</a:t>
            </a:r>
          </a:p>
          <a:p>
            <a:pPr algn="l"/>
            <a:r>
              <a:rPr lang="zh-CN" altLang="en-US" b="1" dirty="0">
                <a:solidFill>
                  <a:srgbClr val="000000"/>
                </a:solidFill>
              </a:rPr>
              <a:t>至少测试</a:t>
            </a:r>
            <a:r>
              <a:rPr lang="en-US" altLang="zh-CN" b="1" dirty="0">
                <a:solidFill>
                  <a:srgbClr val="000000"/>
                </a:solidFill>
              </a:rPr>
              <a:t>10k，100k，1M，10M，30M，100MHz</a:t>
            </a:r>
            <a:r>
              <a:rPr lang="zh-CN" altLang="en-US" b="1" dirty="0">
                <a:solidFill>
                  <a:srgbClr val="000000"/>
                </a:solidFill>
              </a:rPr>
              <a:t>频点</a:t>
            </a:r>
          </a:p>
          <a:p>
            <a:pPr algn="l"/>
            <a:r>
              <a:rPr lang="zh-CN" altLang="en-US" b="1" dirty="0">
                <a:solidFill>
                  <a:srgbClr val="000000"/>
                </a:solidFill>
              </a:rPr>
              <a:t>脉冲频率</a:t>
            </a:r>
            <a:r>
              <a:rPr lang="zh-CN" altLang="en-US" b="1" dirty="0">
                <a:solidFill>
                  <a:srgbClr val="FF0000"/>
                </a:solidFill>
              </a:rPr>
              <a:t>0.5~1次/</a:t>
            </a:r>
            <a:r>
              <a:rPr lang="en-US" altLang="zh-CN" b="1" dirty="0">
                <a:solidFill>
                  <a:srgbClr val="FF0000"/>
                </a:solidFill>
              </a:rPr>
              <a:t>s</a:t>
            </a:r>
            <a:r>
              <a:rPr lang="en-US" altLang="zh-CN" b="1" dirty="0">
                <a:solidFill>
                  <a:srgbClr val="000000"/>
                </a:solidFill>
              </a:rPr>
              <a:t>，</a:t>
            </a:r>
            <a:r>
              <a:rPr lang="zh-CN" altLang="en-US" b="1" dirty="0">
                <a:solidFill>
                  <a:srgbClr val="000000"/>
                </a:solidFill>
              </a:rPr>
              <a:t>每个频点</a:t>
            </a:r>
            <a:r>
              <a:rPr lang="zh-CN" altLang="en-US" b="1" dirty="0">
                <a:solidFill>
                  <a:srgbClr val="FF0000"/>
                </a:solidFill>
              </a:rPr>
              <a:t>5</a:t>
            </a:r>
            <a:r>
              <a:rPr lang="en-US" altLang="zh-CN" b="1" dirty="0">
                <a:solidFill>
                  <a:srgbClr val="FF0000"/>
                </a:solidFill>
              </a:rPr>
              <a:t>min</a:t>
            </a:r>
            <a:r>
              <a:rPr lang="zh-CN" altLang="en-US" b="1" dirty="0">
                <a:solidFill>
                  <a:srgbClr val="000000"/>
                </a:solidFill>
              </a:rPr>
              <a:t>不应误动作</a:t>
            </a:r>
          </a:p>
        </p:txBody>
      </p:sp>
      <p:sp>
        <p:nvSpPr>
          <p:cNvPr id="11" name="Rectangle 2"/>
          <p:cNvSpPr txBox="1">
            <a:spLocks noChangeArrowheads="1"/>
          </p:cNvSpPr>
          <p:nvPr/>
        </p:nvSpPr>
        <p:spPr bwMode="auto">
          <a:xfrm>
            <a:off x="6781800" y="44624"/>
            <a:ext cx="131859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CS116</a:t>
            </a:r>
          </a:p>
        </p:txBody>
      </p:sp>
    </p:spTree>
    <p:extLst>
      <p:ext uri="{BB962C8B-B14F-4D97-AF65-F5344CB8AC3E}">
        <p14:creationId xmlns:p14="http://schemas.microsoft.com/office/powerpoint/2010/main" val="767005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E009DF41-2C85-4A93-9BEB-C00276384150}" type="slidenum">
              <a:rPr lang="en-US" altLang="zh-CN" sz="1400" b="0">
                <a:solidFill>
                  <a:schemeClr val="tx1"/>
                </a:solidFill>
                <a:latin typeface="Arial" charset="0"/>
                <a:ea typeface="宋体" charset="-122"/>
              </a:rPr>
              <a:pPr algn="r"/>
              <a:t>84</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2273301" y="836613"/>
            <a:ext cx="4834880" cy="506412"/>
          </a:xfrm>
        </p:spPr>
        <p:txBody>
          <a:bodyPr/>
          <a:lstStyle/>
          <a:p>
            <a:pPr>
              <a:defRPr/>
            </a:pPr>
            <a:r>
              <a:rPr lang="en-US" altLang="zh-CN" sz="2400" dirty="0"/>
              <a:t>CS116:</a:t>
            </a:r>
            <a:r>
              <a:rPr lang="zh-CN" altLang="en-US" sz="2400" dirty="0"/>
              <a:t>电缆束阻尼正弦瞬变敏感度</a:t>
            </a:r>
            <a:endParaRPr lang="en-US" altLang="zh-CN" sz="2400" dirty="0"/>
          </a:p>
        </p:txBody>
      </p:sp>
      <p:sp>
        <p:nvSpPr>
          <p:cNvPr id="38916" name="Rectangle 4"/>
          <p:cNvSpPr>
            <a:spLocks noChangeArrowheads="1"/>
          </p:cNvSpPr>
          <p:nvPr/>
        </p:nvSpPr>
        <p:spPr bwMode="auto">
          <a:xfrm>
            <a:off x="611188" y="83661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实验标准</a:t>
            </a:r>
          </a:p>
        </p:txBody>
      </p:sp>
      <p:sp>
        <p:nvSpPr>
          <p:cNvPr id="38917" name="Text Box 6"/>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pic>
        <p:nvPicPr>
          <p:cNvPr id="3891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39838"/>
            <a:ext cx="7467600" cy="485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Rectangle 12"/>
          <p:cNvSpPr>
            <a:spLocks noChangeArrowheads="1"/>
          </p:cNvSpPr>
          <p:nvPr/>
        </p:nvSpPr>
        <p:spPr bwMode="auto">
          <a:xfrm>
            <a:off x="1600200" y="6068144"/>
            <a:ext cx="588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0000FF"/>
                </a:solidFill>
              </a:rPr>
              <a:t>陆军、海军：</a:t>
            </a:r>
            <a:r>
              <a:rPr lang="en-US" altLang="zh-CN" sz="2400" b="1" dirty="0">
                <a:solidFill>
                  <a:srgbClr val="0000FF"/>
                </a:solidFill>
              </a:rPr>
              <a:t>Imax=1A</a:t>
            </a:r>
            <a:r>
              <a:rPr lang="en-US" altLang="zh-CN" sz="2400" b="1" dirty="0">
                <a:solidFill>
                  <a:srgbClr val="000000"/>
                </a:solidFill>
              </a:rPr>
              <a:t>     </a:t>
            </a:r>
            <a:r>
              <a:rPr lang="zh-CN" altLang="en-US" sz="2400" b="1" dirty="0">
                <a:solidFill>
                  <a:srgbClr val="FF0000"/>
                </a:solidFill>
              </a:rPr>
              <a:t>空军：</a:t>
            </a:r>
            <a:r>
              <a:rPr lang="en-US" altLang="zh-CN" sz="2400" b="1" dirty="0">
                <a:solidFill>
                  <a:srgbClr val="FF0000"/>
                </a:solidFill>
              </a:rPr>
              <a:t>Imax=5A</a:t>
            </a:r>
          </a:p>
        </p:txBody>
      </p:sp>
      <p:sp>
        <p:nvSpPr>
          <p:cNvPr id="38920" name="Line 13"/>
          <p:cNvSpPr>
            <a:spLocks noChangeShapeType="1"/>
          </p:cNvSpPr>
          <p:nvPr/>
        </p:nvSpPr>
        <p:spPr bwMode="auto">
          <a:xfrm flipV="1">
            <a:off x="2743200" y="2514600"/>
            <a:ext cx="1981200" cy="2133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1" name="Line 14"/>
          <p:cNvSpPr>
            <a:spLocks noChangeShapeType="1"/>
          </p:cNvSpPr>
          <p:nvPr/>
        </p:nvSpPr>
        <p:spPr bwMode="auto">
          <a:xfrm flipV="1">
            <a:off x="4724400" y="2514600"/>
            <a:ext cx="16002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2" name="Line 15"/>
          <p:cNvSpPr>
            <a:spLocks noChangeShapeType="1"/>
          </p:cNvSpPr>
          <p:nvPr/>
        </p:nvSpPr>
        <p:spPr bwMode="auto">
          <a:xfrm>
            <a:off x="6248400" y="2514600"/>
            <a:ext cx="609600" cy="609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Rectangle 2">
            <a:extLst>
              <a:ext uri="{FF2B5EF4-FFF2-40B4-BE49-F238E27FC236}">
                <a16:creationId xmlns:a16="http://schemas.microsoft.com/office/drawing/2014/main" id="{F7104E67-0C00-469A-AD5C-7FE59AF91020}"/>
              </a:ext>
            </a:extLst>
          </p:cNvPr>
          <p:cNvSpPr txBox="1">
            <a:spLocks noChangeArrowheads="1"/>
          </p:cNvSpPr>
          <p:nvPr/>
        </p:nvSpPr>
        <p:spPr bwMode="auto">
          <a:xfrm>
            <a:off x="6781800" y="44624"/>
            <a:ext cx="131859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CS116</a:t>
            </a:r>
          </a:p>
        </p:txBody>
      </p:sp>
    </p:spTree>
    <p:extLst>
      <p:ext uri="{BB962C8B-B14F-4D97-AF65-F5344CB8AC3E}">
        <p14:creationId xmlns:p14="http://schemas.microsoft.com/office/powerpoint/2010/main" val="1256820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8EC9BAF0-FAEC-4F30-9491-C878EC4EC17D}" type="slidenum">
              <a:rPr lang="en-US" altLang="zh-CN" sz="1400" b="0">
                <a:solidFill>
                  <a:schemeClr val="tx1"/>
                </a:solidFill>
                <a:latin typeface="Arial" charset="0"/>
                <a:ea typeface="宋体" charset="-122"/>
              </a:rPr>
              <a:pPr algn="r"/>
              <a:t>85</a:t>
            </a:fld>
            <a:r>
              <a:rPr lang="en-US" altLang="zh-CN" sz="1400" b="0">
                <a:solidFill>
                  <a:schemeClr val="tx1"/>
                </a:solidFill>
                <a:latin typeface="Arial" charset="0"/>
                <a:ea typeface="宋体" charset="-122"/>
              </a:rPr>
              <a:t>/pp</a:t>
            </a:r>
          </a:p>
        </p:txBody>
      </p:sp>
      <p:sp>
        <p:nvSpPr>
          <p:cNvPr id="39940" name="Rectangle 4"/>
          <p:cNvSpPr>
            <a:spLocks noChangeArrowheads="1"/>
          </p:cNvSpPr>
          <p:nvPr/>
        </p:nvSpPr>
        <p:spPr bwMode="auto">
          <a:xfrm>
            <a:off x="611188" y="2438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对  策</a:t>
            </a:r>
          </a:p>
        </p:txBody>
      </p:sp>
      <p:sp>
        <p:nvSpPr>
          <p:cNvPr id="39941" name="Text Box 5"/>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39942" name="Text Box 6"/>
          <p:cNvSpPr txBox="1">
            <a:spLocks noChangeArrowheads="1"/>
          </p:cNvSpPr>
          <p:nvPr/>
        </p:nvSpPr>
        <p:spPr bwMode="auto">
          <a:xfrm>
            <a:off x="533400" y="3101975"/>
            <a:ext cx="8305800"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82600" indent="-482600">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2400" dirty="0">
                <a:latin typeface="Arial" charset="0"/>
                <a:ea typeface="宋体" charset="-122"/>
              </a:rPr>
              <a:t>1、所有用于</a:t>
            </a:r>
            <a:r>
              <a:rPr lang="en-US" altLang="zh-CN" sz="2400" dirty="0">
                <a:latin typeface="Arial" charset="0"/>
                <a:ea typeface="宋体" charset="-122"/>
              </a:rPr>
              <a:t>CS114</a:t>
            </a:r>
            <a:r>
              <a:rPr lang="zh-CN" altLang="en-US" sz="2400" dirty="0">
                <a:latin typeface="Arial" charset="0"/>
                <a:ea typeface="宋体" charset="-122"/>
              </a:rPr>
              <a:t>的对策，对于</a:t>
            </a:r>
            <a:r>
              <a:rPr lang="en-US" altLang="zh-CN" sz="2400" dirty="0">
                <a:latin typeface="Arial" charset="0"/>
                <a:ea typeface="宋体" charset="-122"/>
              </a:rPr>
              <a:t>CS115/116</a:t>
            </a:r>
            <a:r>
              <a:rPr lang="zh-CN" altLang="en-US" sz="2400" dirty="0">
                <a:latin typeface="Arial" charset="0"/>
                <a:ea typeface="宋体" charset="-122"/>
              </a:rPr>
              <a:t>均有效</a:t>
            </a:r>
          </a:p>
          <a:p>
            <a:pPr algn="l">
              <a:spcBef>
                <a:spcPct val="20000"/>
              </a:spcBef>
            </a:pPr>
            <a:r>
              <a:rPr lang="zh-CN" altLang="en-US" sz="2400" dirty="0">
                <a:latin typeface="Arial" charset="0"/>
                <a:ea typeface="宋体" charset="-122"/>
              </a:rPr>
              <a:t>2、注意</a:t>
            </a:r>
            <a:r>
              <a:rPr lang="en-US" altLang="zh-CN" sz="2400" dirty="0">
                <a:latin typeface="Arial" charset="0"/>
                <a:ea typeface="宋体" charset="-122"/>
              </a:rPr>
              <a:t>CS116</a:t>
            </a:r>
            <a:r>
              <a:rPr lang="zh-CN" altLang="en-US" sz="2400" dirty="0">
                <a:latin typeface="Arial" charset="0"/>
                <a:ea typeface="宋体" charset="-122"/>
              </a:rPr>
              <a:t>脉冲共模电压可达500</a:t>
            </a:r>
            <a:r>
              <a:rPr lang="en-US" altLang="zh-CN" sz="2400" dirty="0">
                <a:latin typeface="Arial" charset="0"/>
                <a:ea typeface="宋体" charset="-122"/>
              </a:rPr>
              <a:t>V</a:t>
            </a:r>
            <a:r>
              <a:rPr lang="zh-CN" altLang="en-US" sz="2400" dirty="0">
                <a:latin typeface="Arial" charset="0"/>
                <a:ea typeface="宋体" charset="-122"/>
              </a:rPr>
              <a:t>且带有一定的能量，可能损坏设备。</a:t>
            </a:r>
          </a:p>
          <a:p>
            <a:pPr algn="l">
              <a:spcBef>
                <a:spcPct val="20000"/>
              </a:spcBef>
            </a:pPr>
            <a:r>
              <a:rPr lang="en-US" altLang="zh-CN" sz="2400" dirty="0">
                <a:latin typeface="Arial" charset="0"/>
                <a:ea typeface="宋体" charset="-122"/>
              </a:rPr>
              <a:t>3、</a:t>
            </a:r>
            <a:r>
              <a:rPr lang="zh-CN" altLang="en-US" sz="2400" dirty="0">
                <a:latin typeface="Arial" charset="0"/>
                <a:ea typeface="宋体" charset="-122"/>
              </a:rPr>
              <a:t>加强1~30</a:t>
            </a:r>
            <a:r>
              <a:rPr lang="en-US" altLang="zh-CN" sz="2400" dirty="0">
                <a:latin typeface="Arial" charset="0"/>
                <a:ea typeface="宋体" charset="-122"/>
              </a:rPr>
              <a:t>MHz</a:t>
            </a:r>
            <a:r>
              <a:rPr lang="zh-CN" altLang="en-US" sz="2400" dirty="0">
                <a:latin typeface="Arial" charset="0"/>
                <a:ea typeface="宋体" charset="-122"/>
              </a:rPr>
              <a:t>范围的滤波，增加共模扼流圈效果明显。</a:t>
            </a:r>
          </a:p>
        </p:txBody>
      </p:sp>
      <p:sp>
        <p:nvSpPr>
          <p:cNvPr id="39943" name="Rectangle 11"/>
          <p:cNvSpPr>
            <a:spLocks noChangeArrowheads="1"/>
          </p:cNvSpPr>
          <p:nvPr/>
        </p:nvSpPr>
        <p:spPr bwMode="auto">
          <a:xfrm>
            <a:off x="625475"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ea typeface="黑体" pitchFamily="2" charset="-122"/>
              </a:rPr>
              <a:t>失败原因</a:t>
            </a:r>
          </a:p>
        </p:txBody>
      </p:sp>
      <p:sp>
        <p:nvSpPr>
          <p:cNvPr id="39944" name="Text Box 12"/>
          <p:cNvSpPr txBox="1">
            <a:spLocks noChangeArrowheads="1"/>
          </p:cNvSpPr>
          <p:nvPr/>
        </p:nvSpPr>
        <p:spPr bwMode="auto">
          <a:xfrm>
            <a:off x="762000" y="1387475"/>
            <a:ext cx="7543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50000"/>
              </a:spcBef>
            </a:pPr>
            <a:r>
              <a:rPr lang="en-US" altLang="zh-CN" sz="2400" dirty="0">
                <a:latin typeface="Arial" charset="0"/>
                <a:ea typeface="宋体" charset="-122"/>
              </a:rPr>
              <a:t>       CS115/116</a:t>
            </a:r>
            <a:r>
              <a:rPr lang="zh-CN" altLang="en-US" sz="2400" dirty="0">
                <a:latin typeface="Arial" charset="0"/>
                <a:ea typeface="宋体" charset="-122"/>
              </a:rPr>
              <a:t>的实验方法与</a:t>
            </a:r>
            <a:r>
              <a:rPr lang="en-US" altLang="zh-CN" sz="2400" dirty="0">
                <a:latin typeface="Arial" charset="0"/>
                <a:ea typeface="宋体" charset="-122"/>
              </a:rPr>
              <a:t>CS114</a:t>
            </a:r>
            <a:r>
              <a:rPr lang="zh-CN" altLang="en-US" sz="2400" dirty="0">
                <a:latin typeface="Arial" charset="0"/>
                <a:ea typeface="宋体" charset="-122"/>
              </a:rPr>
              <a:t>相同，其失败原因基本相同。</a:t>
            </a:r>
          </a:p>
        </p:txBody>
      </p:sp>
      <p:sp>
        <p:nvSpPr>
          <p:cNvPr id="10" name="Rectangle 2">
            <a:extLst>
              <a:ext uri="{FF2B5EF4-FFF2-40B4-BE49-F238E27FC236}">
                <a16:creationId xmlns:a16="http://schemas.microsoft.com/office/drawing/2014/main" id="{51718C8F-8317-45D8-9B32-AC3AA303DC91}"/>
              </a:ext>
            </a:extLst>
          </p:cNvPr>
          <p:cNvSpPr txBox="1">
            <a:spLocks noChangeArrowheads="1"/>
          </p:cNvSpPr>
          <p:nvPr/>
        </p:nvSpPr>
        <p:spPr bwMode="auto">
          <a:xfrm>
            <a:off x="6012160" y="71439"/>
            <a:ext cx="282704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CS115/CS116</a:t>
            </a:r>
          </a:p>
        </p:txBody>
      </p:sp>
    </p:spTree>
    <p:extLst>
      <p:ext uri="{BB962C8B-B14F-4D97-AF65-F5344CB8AC3E}">
        <p14:creationId xmlns:p14="http://schemas.microsoft.com/office/powerpoint/2010/main" val="10816064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651500" y="115888"/>
            <a:ext cx="30829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zh-CN" altLang="en-US" sz="3200">
                <a:solidFill>
                  <a:schemeClr val="bg1"/>
                </a:solidFill>
                <a:latin typeface="微软雅黑" pitchFamily="34" charset="-122"/>
                <a:ea typeface="微软雅黑" pitchFamily="34" charset="-122"/>
              </a:rPr>
              <a:t>目   录</a:t>
            </a:r>
            <a:endParaRPr lang="en-US" altLang="zh-CN" sz="3200">
              <a:solidFill>
                <a:schemeClr val="bg1"/>
              </a:solidFill>
              <a:latin typeface="微软雅黑" pitchFamily="34" charset="-122"/>
              <a:ea typeface="微软雅黑" pitchFamily="34" charset="-122"/>
            </a:endParaRPr>
          </a:p>
        </p:txBody>
      </p:sp>
      <p:sp>
        <p:nvSpPr>
          <p:cNvPr id="5124" name="Rectangle 35"/>
          <p:cNvSpPr>
            <a:spLocks noChangeArrowheads="1"/>
          </p:cNvSpPr>
          <p:nvPr/>
        </p:nvSpPr>
        <p:spPr bwMode="auto">
          <a:xfrm>
            <a:off x="827584" y="1268760"/>
            <a:ext cx="6154984"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a:solidFill>
                  <a:schemeClr val="bg1"/>
                </a:solidFill>
                <a:latin typeface="黑体" pitchFamily="49" charset="-122"/>
                <a:ea typeface="黑体" pitchFamily="49" charset="-122"/>
              </a:rPr>
              <a:t>三、军标</a:t>
            </a:r>
            <a:r>
              <a:rPr lang="en-US" altLang="zh-CN" sz="2800" dirty="0">
                <a:solidFill>
                  <a:schemeClr val="bg1"/>
                </a:solidFill>
                <a:latin typeface="黑体" pitchFamily="49" charset="-122"/>
                <a:ea typeface="黑体" pitchFamily="49" charset="-122"/>
              </a:rPr>
              <a:t>7</a:t>
            </a:r>
            <a:r>
              <a:rPr lang="zh-CN" altLang="en-US" sz="2800" dirty="0">
                <a:solidFill>
                  <a:schemeClr val="bg1"/>
                </a:solidFill>
                <a:latin typeface="黑体" pitchFamily="49" charset="-122"/>
                <a:ea typeface="黑体" pitchFamily="49" charset="-122"/>
              </a:rPr>
              <a:t>项电磁兼容实验与对策</a:t>
            </a:r>
          </a:p>
        </p:txBody>
      </p:sp>
      <p:sp>
        <p:nvSpPr>
          <p:cNvPr id="5126" name="Rectangle 35"/>
          <p:cNvSpPr>
            <a:spLocks noChangeArrowheads="1"/>
          </p:cNvSpPr>
          <p:nvPr/>
        </p:nvSpPr>
        <p:spPr bwMode="auto">
          <a:xfrm>
            <a:off x="2233438" y="1988840"/>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CE102</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10kHz~10MHz</a:t>
            </a:r>
            <a:r>
              <a:rPr lang="zh-CN" altLang="en-US" sz="2800" dirty="0">
                <a:solidFill>
                  <a:schemeClr val="bg1">
                    <a:lumMod val="65000"/>
                  </a:schemeClr>
                </a:solidFill>
                <a:latin typeface="黑体" pitchFamily="49" charset="-122"/>
                <a:ea typeface="黑体" pitchFamily="49" charset="-122"/>
              </a:rPr>
              <a:t>电源线传导发射</a:t>
            </a:r>
            <a:endParaRPr lang="en-US" altLang="zh-CN" sz="2800" dirty="0">
              <a:solidFill>
                <a:schemeClr val="bg1">
                  <a:lumMod val="65000"/>
                </a:schemeClr>
              </a:solidFill>
              <a:latin typeface="黑体" pitchFamily="49" charset="-122"/>
              <a:ea typeface="黑体" pitchFamily="49" charset="-122"/>
            </a:endParaRPr>
          </a:p>
        </p:txBody>
      </p:sp>
      <p:sp>
        <p:nvSpPr>
          <p:cNvPr id="7" name="Rectangle 35"/>
          <p:cNvSpPr>
            <a:spLocks noChangeArrowheads="1"/>
          </p:cNvSpPr>
          <p:nvPr/>
        </p:nvSpPr>
        <p:spPr bwMode="auto">
          <a:xfrm>
            <a:off x="2233439" y="2636912"/>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CS101</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25Hz~50kHz</a:t>
            </a:r>
            <a:r>
              <a:rPr lang="zh-CN" altLang="en-US" sz="2800" dirty="0">
                <a:solidFill>
                  <a:schemeClr val="bg1">
                    <a:lumMod val="65000"/>
                  </a:schemeClr>
                </a:solidFill>
                <a:latin typeface="黑体" pitchFamily="49" charset="-122"/>
                <a:ea typeface="黑体" pitchFamily="49" charset="-122"/>
              </a:rPr>
              <a:t>电源传导敏感度</a:t>
            </a:r>
          </a:p>
        </p:txBody>
      </p:sp>
      <p:sp>
        <p:nvSpPr>
          <p:cNvPr id="2" name="右箭头 1"/>
          <p:cNvSpPr/>
          <p:nvPr/>
        </p:nvSpPr>
        <p:spPr>
          <a:xfrm>
            <a:off x="913237" y="5229200"/>
            <a:ext cx="72008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1835696" y="1878360"/>
            <a:ext cx="0" cy="43037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35696" y="229364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35696" y="294171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35"/>
          <p:cNvSpPr>
            <a:spLocks noChangeArrowheads="1"/>
          </p:cNvSpPr>
          <p:nvPr/>
        </p:nvSpPr>
        <p:spPr bwMode="auto">
          <a:xfrm>
            <a:off x="2247477" y="3284984"/>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 </a:t>
            </a:r>
            <a:r>
              <a:rPr lang="en-US" altLang="zh-CN" sz="2400" dirty="0">
                <a:solidFill>
                  <a:schemeClr val="bg1">
                    <a:lumMod val="65000"/>
                  </a:schemeClr>
                </a:solidFill>
                <a:latin typeface="黑体" pitchFamily="49" charset="-122"/>
                <a:ea typeface="黑体" pitchFamily="49" charset="-122"/>
              </a:rPr>
              <a:t>CS114</a:t>
            </a:r>
            <a:r>
              <a:rPr lang="zh-CN" altLang="en-US" sz="2400" dirty="0">
                <a:solidFill>
                  <a:schemeClr val="bg1">
                    <a:lumMod val="65000"/>
                  </a:schemeClr>
                </a:solidFill>
                <a:latin typeface="黑体" pitchFamily="49" charset="-122"/>
                <a:ea typeface="黑体" pitchFamily="49" charset="-122"/>
              </a:rPr>
              <a:t>：</a:t>
            </a:r>
            <a:r>
              <a:rPr lang="en-US" altLang="zh-CN" sz="2400" dirty="0">
                <a:solidFill>
                  <a:schemeClr val="bg1">
                    <a:lumMod val="65000"/>
                  </a:schemeClr>
                </a:solidFill>
                <a:latin typeface="黑体" pitchFamily="49" charset="-122"/>
                <a:ea typeface="黑体" pitchFamily="49" charset="-122"/>
              </a:rPr>
              <a:t>10kHz~400MHz</a:t>
            </a:r>
            <a:r>
              <a:rPr lang="zh-CN" altLang="en-US" sz="2400" dirty="0">
                <a:solidFill>
                  <a:schemeClr val="bg1">
                    <a:lumMod val="65000"/>
                  </a:schemeClr>
                </a:solidFill>
                <a:latin typeface="黑体" pitchFamily="49" charset="-122"/>
                <a:ea typeface="黑体" pitchFamily="49" charset="-122"/>
              </a:rPr>
              <a:t>电缆束注入传导敏感度</a:t>
            </a:r>
          </a:p>
        </p:txBody>
      </p:sp>
      <p:sp>
        <p:nvSpPr>
          <p:cNvPr id="17" name="Rectangle 35"/>
          <p:cNvSpPr>
            <a:spLocks noChangeArrowheads="1"/>
          </p:cNvSpPr>
          <p:nvPr/>
        </p:nvSpPr>
        <p:spPr bwMode="auto">
          <a:xfrm>
            <a:off x="2247478" y="3933056"/>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CS115</a:t>
            </a:r>
            <a:r>
              <a:rPr lang="zh-CN" altLang="en-US" sz="2800" dirty="0">
                <a:solidFill>
                  <a:schemeClr val="bg1">
                    <a:lumMod val="65000"/>
                  </a:schemeClr>
                </a:solidFill>
                <a:latin typeface="黑体" pitchFamily="49" charset="-122"/>
                <a:ea typeface="黑体" pitchFamily="49" charset="-122"/>
              </a:rPr>
              <a:t>：电缆束注入脉冲敏感度</a:t>
            </a:r>
          </a:p>
        </p:txBody>
      </p:sp>
      <p:cxnSp>
        <p:nvCxnSpPr>
          <p:cNvPr id="18" name="直接连接符 17"/>
          <p:cNvCxnSpPr/>
          <p:nvPr/>
        </p:nvCxnSpPr>
        <p:spPr>
          <a:xfrm>
            <a:off x="1849735" y="3589784"/>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849735" y="4237856"/>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Rectangle 35"/>
          <p:cNvSpPr>
            <a:spLocks noChangeArrowheads="1"/>
          </p:cNvSpPr>
          <p:nvPr/>
        </p:nvSpPr>
        <p:spPr bwMode="auto">
          <a:xfrm>
            <a:off x="2247477" y="4581128"/>
            <a:ext cx="6500987"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solidFill>
                <a:latin typeface="黑体" pitchFamily="49" charset="-122"/>
                <a:ea typeface="黑体" pitchFamily="49" charset="-122"/>
              </a:rPr>
              <a:t> </a:t>
            </a:r>
            <a:r>
              <a:rPr lang="en-US" altLang="zh-CN" dirty="0">
                <a:solidFill>
                  <a:schemeClr val="bg1">
                    <a:lumMod val="65000"/>
                  </a:schemeClr>
                </a:solidFill>
                <a:latin typeface="黑体" pitchFamily="49" charset="-122"/>
                <a:ea typeface="黑体" pitchFamily="49" charset="-122"/>
              </a:rPr>
              <a:t>CS116</a:t>
            </a:r>
            <a:r>
              <a:rPr lang="zh-CN" altLang="en-US" dirty="0">
                <a:solidFill>
                  <a:schemeClr val="bg1">
                    <a:lumMod val="65000"/>
                  </a:schemeClr>
                </a:solidFill>
                <a:latin typeface="黑体" pitchFamily="49" charset="-122"/>
                <a:ea typeface="黑体" pitchFamily="49" charset="-122"/>
              </a:rPr>
              <a:t>：</a:t>
            </a:r>
            <a:r>
              <a:rPr lang="en-US" altLang="zh-CN" dirty="0">
                <a:solidFill>
                  <a:schemeClr val="bg1">
                    <a:lumMod val="65000"/>
                  </a:schemeClr>
                </a:solidFill>
                <a:latin typeface="黑体" pitchFamily="49" charset="-122"/>
                <a:ea typeface="黑体" pitchFamily="49" charset="-122"/>
              </a:rPr>
              <a:t>10kHz~100MHz</a:t>
            </a:r>
            <a:r>
              <a:rPr lang="zh-CN" altLang="en-US" dirty="0">
                <a:solidFill>
                  <a:schemeClr val="bg1">
                    <a:lumMod val="65000"/>
                  </a:schemeClr>
                </a:solidFill>
                <a:latin typeface="黑体" pitchFamily="49" charset="-122"/>
                <a:ea typeface="黑体" pitchFamily="49" charset="-122"/>
              </a:rPr>
              <a:t>电缆和电源阻尼正弦瞬变敏感度</a:t>
            </a:r>
          </a:p>
        </p:txBody>
      </p:sp>
      <p:sp>
        <p:nvSpPr>
          <p:cNvPr id="21" name="Rectangle 35"/>
          <p:cNvSpPr>
            <a:spLocks noChangeArrowheads="1"/>
          </p:cNvSpPr>
          <p:nvPr/>
        </p:nvSpPr>
        <p:spPr bwMode="auto">
          <a:xfrm>
            <a:off x="2247478" y="5229200"/>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solidFill>
                <a:latin typeface="黑体" pitchFamily="49" charset="-122"/>
                <a:ea typeface="黑体" pitchFamily="49" charset="-122"/>
              </a:rPr>
              <a:t>RE102</a:t>
            </a:r>
            <a:r>
              <a:rPr lang="zh-CN" altLang="en-US" sz="2800" dirty="0">
                <a:solidFill>
                  <a:schemeClr val="bg1"/>
                </a:solidFill>
                <a:latin typeface="黑体" pitchFamily="49" charset="-122"/>
                <a:ea typeface="黑体" pitchFamily="49" charset="-122"/>
              </a:rPr>
              <a:t>：</a:t>
            </a:r>
            <a:r>
              <a:rPr lang="en-US" altLang="zh-CN" sz="2800" dirty="0">
                <a:solidFill>
                  <a:schemeClr val="bg1"/>
                </a:solidFill>
                <a:latin typeface="黑体" pitchFamily="49" charset="-122"/>
                <a:ea typeface="黑体" pitchFamily="49" charset="-122"/>
              </a:rPr>
              <a:t>10kHz~18GHz</a:t>
            </a:r>
            <a:r>
              <a:rPr lang="zh-CN" altLang="en-US" sz="2800" dirty="0">
                <a:solidFill>
                  <a:schemeClr val="bg1"/>
                </a:solidFill>
                <a:latin typeface="黑体" pitchFamily="49" charset="-122"/>
                <a:ea typeface="黑体" pitchFamily="49" charset="-122"/>
              </a:rPr>
              <a:t>电场辐射发射</a:t>
            </a:r>
          </a:p>
        </p:txBody>
      </p:sp>
      <p:cxnSp>
        <p:nvCxnSpPr>
          <p:cNvPr id="22" name="直接连接符 21"/>
          <p:cNvCxnSpPr/>
          <p:nvPr/>
        </p:nvCxnSpPr>
        <p:spPr>
          <a:xfrm>
            <a:off x="1849735" y="4885928"/>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849735" y="5534000"/>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Rectangle 35"/>
          <p:cNvSpPr>
            <a:spLocks noChangeArrowheads="1"/>
          </p:cNvSpPr>
          <p:nvPr/>
        </p:nvSpPr>
        <p:spPr bwMode="auto">
          <a:xfrm>
            <a:off x="2247478" y="5877272"/>
            <a:ext cx="6500986"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r>
              <a:rPr lang="zh-CN" altLang="en-US" sz="2800" dirty="0">
                <a:solidFill>
                  <a:schemeClr val="bg1">
                    <a:lumMod val="65000"/>
                  </a:schemeClr>
                </a:solidFill>
                <a:latin typeface="黑体" pitchFamily="49" charset="-122"/>
                <a:ea typeface="黑体" pitchFamily="49" charset="-122"/>
              </a:rPr>
              <a:t> </a:t>
            </a:r>
            <a:r>
              <a:rPr lang="en-US" altLang="zh-CN" sz="2800" dirty="0">
                <a:solidFill>
                  <a:schemeClr val="bg1">
                    <a:lumMod val="65000"/>
                  </a:schemeClr>
                </a:solidFill>
                <a:latin typeface="黑体" pitchFamily="49" charset="-122"/>
                <a:ea typeface="黑体" pitchFamily="49" charset="-122"/>
              </a:rPr>
              <a:t>RS103</a:t>
            </a:r>
            <a:r>
              <a:rPr lang="zh-CN" altLang="en-US" sz="2800" dirty="0">
                <a:solidFill>
                  <a:schemeClr val="bg1">
                    <a:lumMod val="65000"/>
                  </a:schemeClr>
                </a:solidFill>
                <a:latin typeface="黑体" pitchFamily="49" charset="-122"/>
                <a:ea typeface="黑体" pitchFamily="49" charset="-122"/>
              </a:rPr>
              <a:t>：</a:t>
            </a:r>
            <a:r>
              <a:rPr lang="en-US" altLang="zh-CN" sz="2800" dirty="0">
                <a:solidFill>
                  <a:schemeClr val="bg1">
                    <a:lumMod val="65000"/>
                  </a:schemeClr>
                </a:solidFill>
                <a:latin typeface="黑体" pitchFamily="49" charset="-122"/>
                <a:ea typeface="黑体" pitchFamily="49" charset="-122"/>
              </a:rPr>
              <a:t>10kHz~40GHz</a:t>
            </a:r>
            <a:r>
              <a:rPr lang="zh-CN" altLang="en-US" sz="2800" dirty="0">
                <a:solidFill>
                  <a:schemeClr val="bg1">
                    <a:lumMod val="65000"/>
                  </a:schemeClr>
                </a:solidFill>
                <a:latin typeface="黑体" pitchFamily="49" charset="-122"/>
                <a:ea typeface="黑体" pitchFamily="49" charset="-122"/>
              </a:rPr>
              <a:t>电场辐射敏感度</a:t>
            </a:r>
          </a:p>
        </p:txBody>
      </p:sp>
      <p:cxnSp>
        <p:nvCxnSpPr>
          <p:cNvPr id="25" name="直接连接符 24"/>
          <p:cNvCxnSpPr/>
          <p:nvPr/>
        </p:nvCxnSpPr>
        <p:spPr>
          <a:xfrm>
            <a:off x="1849735" y="6182072"/>
            <a:ext cx="397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7182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1298EDB4-4D27-4C51-A4DF-1DAF90434D3C}" type="slidenum">
              <a:rPr lang="en-US" altLang="zh-CN" sz="1400" b="0">
                <a:solidFill>
                  <a:schemeClr val="tx1"/>
                </a:solidFill>
                <a:latin typeface="Arial" charset="0"/>
                <a:ea typeface="宋体" charset="-122"/>
              </a:rPr>
              <a:pPr algn="r"/>
              <a:t>87</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a:xfrm>
            <a:off x="2982652" y="895351"/>
            <a:ext cx="3178696" cy="457200"/>
          </a:xfr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400" dirty="0">
                <a:solidFill>
                  <a:srgbClr val="0000FF"/>
                </a:solidFill>
              </a:rPr>
              <a:t> RE102: </a:t>
            </a:r>
            <a:r>
              <a:rPr lang="zh-CN" altLang="en-US" sz="2400" dirty="0">
                <a:solidFill>
                  <a:srgbClr val="0000FF"/>
                </a:solidFill>
              </a:rPr>
              <a:t>电场辐射发射</a:t>
            </a:r>
            <a:endParaRPr lang="en-US" altLang="zh-CN" sz="2400" dirty="0">
              <a:solidFill>
                <a:srgbClr val="0000FF"/>
              </a:solidFill>
            </a:endParaRPr>
          </a:p>
        </p:txBody>
      </p:sp>
      <p:sp>
        <p:nvSpPr>
          <p:cNvPr id="41988" name="Rectangle 4"/>
          <p:cNvSpPr>
            <a:spLocks noChangeArrowheads="1"/>
          </p:cNvSpPr>
          <p:nvPr/>
        </p:nvSpPr>
        <p:spPr bwMode="auto">
          <a:xfrm>
            <a:off x="611188" y="2057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实验方法</a:t>
            </a:r>
          </a:p>
        </p:txBody>
      </p:sp>
      <p:sp>
        <p:nvSpPr>
          <p:cNvPr id="41989" name="Text Box 5"/>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41990" name="Rectangle 7"/>
          <p:cNvSpPr>
            <a:spLocks noChangeArrowheads="1"/>
          </p:cNvSpPr>
          <p:nvPr/>
        </p:nvSpPr>
        <p:spPr bwMode="auto">
          <a:xfrm>
            <a:off x="625475"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实验目的</a:t>
            </a:r>
          </a:p>
        </p:txBody>
      </p:sp>
      <p:sp>
        <p:nvSpPr>
          <p:cNvPr id="41991" name="Text Box 8"/>
          <p:cNvSpPr txBox="1">
            <a:spLocks noChangeArrowheads="1"/>
          </p:cNvSpPr>
          <p:nvPr/>
        </p:nvSpPr>
        <p:spPr bwMode="auto">
          <a:xfrm>
            <a:off x="762000" y="1387475"/>
            <a:ext cx="66903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50000"/>
              </a:spcBef>
            </a:pPr>
            <a:r>
              <a:rPr lang="zh-CN" altLang="en-US" sz="2000" dirty="0">
                <a:latin typeface="Arial" charset="0"/>
                <a:ea typeface="宋体" charset="-122"/>
              </a:rPr>
              <a:t>测量电子设备对外发射的电磁辐射谱，检验其是否超标。</a:t>
            </a:r>
          </a:p>
        </p:txBody>
      </p:sp>
      <p:graphicFrame>
        <p:nvGraphicFramePr>
          <p:cNvPr id="41992" name="Object 10"/>
          <p:cNvGraphicFramePr>
            <a:graphicFrameLocks noChangeAspect="1"/>
          </p:cNvGraphicFramePr>
          <p:nvPr/>
        </p:nvGraphicFramePr>
        <p:xfrm>
          <a:off x="685800" y="2743200"/>
          <a:ext cx="7996238" cy="3189288"/>
        </p:xfrm>
        <a:graphic>
          <a:graphicData uri="http://schemas.openxmlformats.org/presentationml/2006/ole">
            <mc:AlternateContent xmlns:mc="http://schemas.openxmlformats.org/markup-compatibility/2006">
              <mc:Choice xmlns:v="urn:schemas-microsoft-com:vml" Requires="v">
                <p:oleObj spid="_x0000_s21621" name="Visio" r:id="rId4" imgW="7994533" imgH="3188590" progId="Visio.Drawing.11">
                  <p:embed/>
                </p:oleObj>
              </mc:Choice>
              <mc:Fallback>
                <p:oleObj name="Visio" r:id="rId4" imgW="7994533" imgH="3188590" progId="Visio.Drawing.11">
                  <p:embed/>
                  <p:pic>
                    <p:nvPicPr>
                      <p:cNvPr id="41992"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743200"/>
                        <a:ext cx="7996238" cy="318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2"/>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7136820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327BFF3F-EE4A-4015-A420-A852F5DD52BD}" type="slidenum">
              <a:rPr lang="en-US" altLang="zh-CN" sz="1400" b="0">
                <a:solidFill>
                  <a:schemeClr val="tx1"/>
                </a:solidFill>
                <a:latin typeface="Arial" charset="0"/>
                <a:ea typeface="宋体" charset="-122"/>
              </a:rPr>
              <a:pPr algn="r"/>
              <a:t>88</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p:txBody>
          <a:bodyPr/>
          <a:lstStyle/>
          <a:p>
            <a:pPr>
              <a:defRPr/>
            </a:pPr>
            <a:r>
              <a:rPr lang="en-US" altLang="zh-CN" sz="3600" dirty="0"/>
              <a:t> </a:t>
            </a:r>
            <a:r>
              <a:rPr lang="en-US" altLang="zh-CN" sz="2400" dirty="0"/>
              <a:t>RE102: </a:t>
            </a:r>
            <a:r>
              <a:rPr lang="zh-CN" altLang="en-US" sz="2400" dirty="0"/>
              <a:t>电场辐射发射</a:t>
            </a:r>
            <a:endParaRPr lang="en-US" altLang="zh-CN" sz="2400" dirty="0"/>
          </a:p>
        </p:txBody>
      </p:sp>
      <p:sp>
        <p:nvSpPr>
          <p:cNvPr id="43012" name="Text Box 5"/>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43013" name="Rectangle 6"/>
          <p:cNvSpPr>
            <a:spLocks noChangeArrowheads="1"/>
          </p:cNvSpPr>
          <p:nvPr/>
        </p:nvSpPr>
        <p:spPr bwMode="auto">
          <a:xfrm>
            <a:off x="625475" y="914400"/>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测试极限</a:t>
            </a:r>
          </a:p>
        </p:txBody>
      </p:sp>
      <p:pic>
        <p:nvPicPr>
          <p:cNvPr id="43014" name="Picture 9"/>
          <p:cNvPicPr>
            <a:picLocks noChangeAspect="1" noChangeArrowheads="1"/>
          </p:cNvPicPr>
          <p:nvPr/>
        </p:nvPicPr>
        <p:blipFill>
          <a:blip r:embed="rId3">
            <a:extLst>
              <a:ext uri="{28A0092B-C50C-407E-A947-70E740481C1C}">
                <a14:useLocalDpi xmlns:a14="http://schemas.microsoft.com/office/drawing/2010/main" val="0"/>
              </a:ext>
            </a:extLst>
          </a:blip>
          <a:srcRect b="11247"/>
          <a:stretch>
            <a:fillRect/>
          </a:stretch>
        </p:blipFill>
        <p:spPr bwMode="auto">
          <a:xfrm>
            <a:off x="304800" y="1328738"/>
            <a:ext cx="3810000"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10"/>
          <p:cNvPicPr>
            <a:picLocks noChangeAspect="1" noChangeArrowheads="1"/>
          </p:cNvPicPr>
          <p:nvPr/>
        </p:nvPicPr>
        <p:blipFill>
          <a:blip r:embed="rId4">
            <a:extLst>
              <a:ext uri="{28A0092B-C50C-407E-A947-70E740481C1C}">
                <a14:useLocalDpi xmlns:a14="http://schemas.microsoft.com/office/drawing/2010/main" val="0"/>
              </a:ext>
            </a:extLst>
          </a:blip>
          <a:srcRect b="8846"/>
          <a:stretch>
            <a:fillRect/>
          </a:stretch>
        </p:blipFill>
        <p:spPr bwMode="auto">
          <a:xfrm>
            <a:off x="4419600" y="1354138"/>
            <a:ext cx="3733800" cy="268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11"/>
          <p:cNvPicPr>
            <a:picLocks noChangeAspect="1" noChangeArrowheads="1"/>
          </p:cNvPicPr>
          <p:nvPr/>
        </p:nvPicPr>
        <p:blipFill>
          <a:blip r:embed="rId5">
            <a:extLst>
              <a:ext uri="{28A0092B-C50C-407E-A947-70E740481C1C}">
                <a14:useLocalDpi xmlns:a14="http://schemas.microsoft.com/office/drawing/2010/main" val="0"/>
              </a:ext>
            </a:extLst>
          </a:blip>
          <a:srcRect b="14101"/>
          <a:stretch>
            <a:fillRect/>
          </a:stretch>
        </p:blipFill>
        <p:spPr bwMode="auto">
          <a:xfrm>
            <a:off x="381000" y="4038600"/>
            <a:ext cx="3733800"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7" name="Text Box 12"/>
          <p:cNvSpPr txBox="1">
            <a:spLocks noChangeArrowheads="1"/>
          </p:cNvSpPr>
          <p:nvPr/>
        </p:nvSpPr>
        <p:spPr bwMode="auto">
          <a:xfrm>
            <a:off x="4572000" y="4191000"/>
            <a:ext cx="4495800" cy="223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2400" dirty="0">
                <a:latin typeface="Arial" charset="0"/>
                <a:ea typeface="宋体" charset="-122"/>
              </a:rPr>
              <a:t>左上：水面/潜艇设备发射极限</a:t>
            </a:r>
          </a:p>
          <a:p>
            <a:pPr algn="l">
              <a:spcBef>
                <a:spcPct val="20000"/>
              </a:spcBef>
            </a:pPr>
            <a:r>
              <a:rPr lang="zh-CN" altLang="en-US" sz="2400" dirty="0">
                <a:latin typeface="Arial" charset="0"/>
                <a:ea typeface="宋体" charset="-122"/>
              </a:rPr>
              <a:t>上    ：飞机/空间设备发射极限</a:t>
            </a:r>
          </a:p>
          <a:p>
            <a:pPr algn="l">
              <a:spcBef>
                <a:spcPct val="20000"/>
              </a:spcBef>
            </a:pPr>
            <a:r>
              <a:rPr lang="zh-CN" altLang="en-US" sz="2400" dirty="0">
                <a:latin typeface="Arial" charset="0"/>
                <a:ea typeface="宋体" charset="-122"/>
              </a:rPr>
              <a:t>左    ：陆军/地面设备发射极限</a:t>
            </a:r>
          </a:p>
          <a:p>
            <a:pPr algn="l">
              <a:spcBef>
                <a:spcPct val="20000"/>
              </a:spcBef>
            </a:pPr>
            <a:r>
              <a:rPr lang="en-US" altLang="zh-CN" sz="2400" dirty="0">
                <a:solidFill>
                  <a:srgbClr val="FF0000"/>
                </a:solidFill>
                <a:latin typeface="Arial" charset="0"/>
                <a:ea typeface="宋体" charset="-122"/>
              </a:rPr>
              <a:t>RE102</a:t>
            </a:r>
            <a:r>
              <a:rPr lang="zh-CN" altLang="en-US" sz="2400" dirty="0">
                <a:solidFill>
                  <a:srgbClr val="FF0000"/>
                </a:solidFill>
                <a:latin typeface="Arial" charset="0"/>
                <a:ea typeface="宋体" charset="-122"/>
              </a:rPr>
              <a:t>是一项非常严格的实验！</a:t>
            </a:r>
          </a:p>
          <a:p>
            <a:pPr algn="l">
              <a:spcBef>
                <a:spcPct val="20000"/>
              </a:spcBef>
            </a:pPr>
            <a:r>
              <a:rPr lang="zh-CN" altLang="en-US" sz="2400" dirty="0">
                <a:solidFill>
                  <a:srgbClr val="0000FF"/>
                </a:solidFill>
                <a:latin typeface="Arial" charset="0"/>
                <a:ea typeface="宋体" charset="-122"/>
              </a:rPr>
              <a:t>失败率高-因素众多-细节问题</a:t>
            </a:r>
          </a:p>
        </p:txBody>
      </p:sp>
      <p:sp>
        <p:nvSpPr>
          <p:cNvPr id="43018" name="Line 14"/>
          <p:cNvSpPr>
            <a:spLocks noChangeShapeType="1"/>
          </p:cNvSpPr>
          <p:nvPr/>
        </p:nvSpPr>
        <p:spPr bwMode="auto">
          <a:xfrm>
            <a:off x="685800" y="2193925"/>
            <a:ext cx="1905000" cy="6858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9" name="Line 15"/>
          <p:cNvSpPr>
            <a:spLocks noChangeShapeType="1"/>
          </p:cNvSpPr>
          <p:nvPr/>
        </p:nvSpPr>
        <p:spPr bwMode="auto">
          <a:xfrm flipV="1">
            <a:off x="2514600" y="1981200"/>
            <a:ext cx="1066800" cy="9144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2">
            <a:extLst>
              <a:ext uri="{FF2B5EF4-FFF2-40B4-BE49-F238E27FC236}">
                <a16:creationId xmlns:a16="http://schemas.microsoft.com/office/drawing/2014/main" id="{FF0DF7B1-87F7-4812-8307-675B5E1BB4B5}"/>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13038336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32910EBF-CB70-4001-8908-A64F87A51711}" type="slidenum">
              <a:rPr lang="en-US" altLang="zh-CN" sz="1400" b="0">
                <a:solidFill>
                  <a:schemeClr val="tx1"/>
                </a:solidFill>
                <a:latin typeface="Arial" charset="0"/>
                <a:ea typeface="宋体" charset="-122"/>
              </a:rPr>
              <a:pPr algn="r"/>
              <a:t>89</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p:txBody>
          <a:bodyPr/>
          <a:lstStyle/>
          <a:p>
            <a:pPr>
              <a:defRPr/>
            </a:pPr>
            <a:r>
              <a:rPr lang="en-US" altLang="zh-CN" sz="3600" dirty="0"/>
              <a:t> </a:t>
            </a:r>
            <a:r>
              <a:rPr lang="en-US" altLang="zh-CN" sz="2400" dirty="0"/>
              <a:t>RE102: </a:t>
            </a:r>
            <a:r>
              <a:rPr lang="zh-CN" altLang="en-US" sz="2400" dirty="0"/>
              <a:t>电场辐射发射</a:t>
            </a:r>
            <a:endParaRPr lang="en-US" altLang="zh-CN" sz="2400" dirty="0"/>
          </a:p>
        </p:txBody>
      </p:sp>
      <p:sp>
        <p:nvSpPr>
          <p:cNvPr id="44036"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44037" name="Rectangle 5"/>
          <p:cNvSpPr>
            <a:spLocks noChangeArrowheads="1"/>
          </p:cNvSpPr>
          <p:nvPr/>
        </p:nvSpPr>
        <p:spPr bwMode="auto">
          <a:xfrm>
            <a:off x="625475" y="1099592"/>
            <a:ext cx="481062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0000FF"/>
                </a:solidFill>
                <a:ea typeface="黑体" pitchFamily="2" charset="-122"/>
              </a:rPr>
              <a:t>失败原因（按影响程度大致排序）</a:t>
            </a:r>
          </a:p>
        </p:txBody>
      </p:sp>
      <p:sp>
        <p:nvSpPr>
          <p:cNvPr id="44038" name="Text Box 9"/>
          <p:cNvSpPr txBox="1">
            <a:spLocks noChangeArrowheads="1"/>
          </p:cNvSpPr>
          <p:nvPr/>
        </p:nvSpPr>
        <p:spPr bwMode="auto">
          <a:xfrm>
            <a:off x="838200" y="1752600"/>
            <a:ext cx="6172200" cy="223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2400" dirty="0">
                <a:latin typeface="Arial" charset="0"/>
                <a:ea typeface="宋体" charset="-122"/>
              </a:rPr>
              <a:t>1、未屏蔽的电缆</a:t>
            </a:r>
          </a:p>
          <a:p>
            <a:pPr algn="l">
              <a:spcBef>
                <a:spcPct val="20000"/>
              </a:spcBef>
            </a:pPr>
            <a:r>
              <a:rPr lang="zh-CN" altLang="en-US" sz="2400" dirty="0">
                <a:latin typeface="Arial" charset="0"/>
                <a:ea typeface="宋体" charset="-122"/>
              </a:rPr>
              <a:t>2、高频滤波不良的电源线（占</a:t>
            </a:r>
            <a:r>
              <a:rPr lang="en-US" altLang="zh-CN" sz="2400" dirty="0">
                <a:latin typeface="Arial" charset="0"/>
                <a:ea typeface="宋体" charset="-122"/>
              </a:rPr>
              <a:t>90%</a:t>
            </a:r>
            <a:r>
              <a:rPr lang="zh-CN" altLang="en-US" sz="2400" dirty="0">
                <a:latin typeface="Arial" charset="0"/>
                <a:ea typeface="宋体" charset="-122"/>
              </a:rPr>
              <a:t>以上）</a:t>
            </a:r>
          </a:p>
          <a:p>
            <a:pPr algn="l">
              <a:spcBef>
                <a:spcPct val="20000"/>
              </a:spcBef>
            </a:pPr>
            <a:r>
              <a:rPr lang="zh-CN" altLang="en-US" sz="2400" dirty="0">
                <a:latin typeface="Arial" charset="0"/>
                <a:ea typeface="宋体" charset="-122"/>
              </a:rPr>
              <a:t>3、非屏蔽机箱</a:t>
            </a:r>
          </a:p>
          <a:p>
            <a:pPr algn="l">
              <a:spcBef>
                <a:spcPct val="20000"/>
              </a:spcBef>
            </a:pPr>
            <a:r>
              <a:rPr lang="zh-CN" altLang="en-US" sz="2400" dirty="0">
                <a:latin typeface="Arial" charset="0"/>
                <a:ea typeface="宋体" charset="-122"/>
              </a:rPr>
              <a:t>4、屏蔽层端接处理不良的屏蔽电缆</a:t>
            </a:r>
          </a:p>
          <a:p>
            <a:pPr algn="l">
              <a:spcBef>
                <a:spcPct val="20000"/>
              </a:spcBef>
            </a:pPr>
            <a:r>
              <a:rPr lang="zh-CN" altLang="en-US" sz="2400" dirty="0">
                <a:latin typeface="Arial" charset="0"/>
                <a:ea typeface="宋体" charset="-122"/>
              </a:rPr>
              <a:t>5、屏蔽机箱上的缝隙与孔洞</a:t>
            </a:r>
            <a:endParaRPr lang="zh-CN" altLang="en-US" sz="2400" dirty="0">
              <a:solidFill>
                <a:srgbClr val="0000FF"/>
              </a:solidFill>
              <a:latin typeface="Arial" charset="0"/>
              <a:ea typeface="宋体" charset="-122"/>
            </a:endParaRPr>
          </a:p>
        </p:txBody>
      </p:sp>
      <p:sp>
        <p:nvSpPr>
          <p:cNvPr id="44039" name="Text Box 12"/>
          <p:cNvSpPr txBox="1">
            <a:spLocks noChangeArrowheads="1"/>
          </p:cNvSpPr>
          <p:nvPr/>
        </p:nvSpPr>
        <p:spPr bwMode="auto">
          <a:xfrm>
            <a:off x="762000" y="4495800"/>
            <a:ext cx="7467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dirty="0">
                <a:latin typeface="Arial" charset="0"/>
                <a:ea typeface="宋体" charset="-122"/>
              </a:rPr>
              <a:t>主要解决</a:t>
            </a:r>
            <a:r>
              <a:rPr lang="zh-CN" altLang="en-US" sz="2400" dirty="0">
                <a:solidFill>
                  <a:srgbClr val="0000FF"/>
                </a:solidFill>
                <a:latin typeface="Arial" charset="0"/>
                <a:ea typeface="宋体" charset="-122"/>
              </a:rPr>
              <a:t>机箱的屏蔽</a:t>
            </a:r>
            <a:r>
              <a:rPr lang="zh-CN" altLang="en-US" sz="2400" dirty="0">
                <a:latin typeface="Arial" charset="0"/>
                <a:ea typeface="宋体" charset="-122"/>
              </a:rPr>
              <a:t>、</a:t>
            </a:r>
            <a:r>
              <a:rPr lang="zh-CN" altLang="en-US" sz="2400" dirty="0">
                <a:solidFill>
                  <a:srgbClr val="FF0000"/>
                </a:solidFill>
                <a:latin typeface="Arial" charset="0"/>
                <a:ea typeface="宋体" charset="-122"/>
              </a:rPr>
              <a:t>电缆（地线）连接</a:t>
            </a:r>
            <a:r>
              <a:rPr lang="zh-CN" altLang="en-US" sz="2400" dirty="0">
                <a:latin typeface="Arial" charset="0"/>
                <a:ea typeface="宋体" charset="-122"/>
              </a:rPr>
              <a:t>、</a:t>
            </a:r>
            <a:r>
              <a:rPr lang="zh-CN" altLang="en-US" sz="2400" dirty="0">
                <a:solidFill>
                  <a:srgbClr val="CC00FF"/>
                </a:solidFill>
                <a:latin typeface="Arial" charset="0"/>
                <a:ea typeface="宋体" charset="-122"/>
              </a:rPr>
              <a:t>电源滤波</a:t>
            </a:r>
            <a:r>
              <a:rPr lang="zh-CN" altLang="en-US" sz="2400" dirty="0">
                <a:latin typeface="Arial" charset="0"/>
                <a:ea typeface="宋体" charset="-122"/>
              </a:rPr>
              <a:t>三大问题！</a:t>
            </a:r>
          </a:p>
        </p:txBody>
      </p:sp>
      <p:sp>
        <p:nvSpPr>
          <p:cNvPr id="9" name="Rectangle 2">
            <a:extLst>
              <a:ext uri="{FF2B5EF4-FFF2-40B4-BE49-F238E27FC236}">
                <a16:creationId xmlns:a16="http://schemas.microsoft.com/office/drawing/2014/main" id="{BEEECC3B-2BBE-46DA-80E3-F4C3F6B12962}"/>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46174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bwMode="auto">
          <a:xfrm>
            <a:off x="5651500" y="0"/>
            <a:ext cx="34925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dirty="0">
                <a:solidFill>
                  <a:schemeClr val="bg1"/>
                </a:solidFill>
              </a:rPr>
              <a:t>安全防护</a:t>
            </a:r>
          </a:p>
        </p:txBody>
      </p:sp>
      <p:sp>
        <p:nvSpPr>
          <p:cNvPr id="30" name="矩形 29">
            <a:extLst>
              <a:ext uri="{FF2B5EF4-FFF2-40B4-BE49-F238E27FC236}">
                <a16:creationId xmlns:a16="http://schemas.microsoft.com/office/drawing/2014/main" id="{2BFA8148-4BBF-4539-B3B9-456875D05919}"/>
              </a:ext>
            </a:extLst>
          </p:cNvPr>
          <p:cNvSpPr/>
          <p:nvPr/>
        </p:nvSpPr>
        <p:spPr>
          <a:xfrm>
            <a:off x="166082" y="1098316"/>
            <a:ext cx="2350323" cy="461665"/>
          </a:xfrm>
          <a:prstGeom prst="rect">
            <a:avLst/>
          </a:prstGeom>
          <a:solidFill>
            <a:schemeClr val="tx2">
              <a:lumMod val="20000"/>
              <a:lumOff val="80000"/>
            </a:schemeClr>
          </a:solidFill>
          <a:ln>
            <a:noFill/>
          </a:ln>
        </p:spPr>
        <p:txBody>
          <a:bodyPr wrap="none">
            <a:spAutoFit/>
          </a:bodyPr>
          <a:lstStyle/>
          <a:p>
            <a:pPr algn="ctr" eaLnBrk="1" hangingPunct="1"/>
            <a:r>
              <a:rPr lang="zh-CN" altLang="en-US" sz="2400" dirty="0">
                <a:solidFill>
                  <a:srgbClr val="0000FF"/>
                </a:solidFill>
                <a:latin typeface="黑体" pitchFamily="49" charset="-122"/>
                <a:ea typeface="黑体" pitchFamily="49" charset="-122"/>
              </a:rPr>
              <a:t>需要防护什么？</a:t>
            </a:r>
          </a:p>
        </p:txBody>
      </p:sp>
      <p:graphicFrame>
        <p:nvGraphicFramePr>
          <p:cNvPr id="3" name="表格 2">
            <a:extLst>
              <a:ext uri="{FF2B5EF4-FFF2-40B4-BE49-F238E27FC236}">
                <a16:creationId xmlns:a16="http://schemas.microsoft.com/office/drawing/2014/main" id="{4C56340A-1949-4004-A946-93F5A1863AAA}"/>
              </a:ext>
            </a:extLst>
          </p:cNvPr>
          <p:cNvGraphicFramePr>
            <a:graphicFrameLocks noGrp="1"/>
          </p:cNvGraphicFramePr>
          <p:nvPr>
            <p:extLst>
              <p:ext uri="{D42A27DB-BD31-4B8C-83A1-F6EECF244321}">
                <p14:modId xmlns:p14="http://schemas.microsoft.com/office/powerpoint/2010/main" val="301343997"/>
              </p:ext>
            </p:extLst>
          </p:nvPr>
        </p:nvGraphicFramePr>
        <p:xfrm>
          <a:off x="161689" y="1916832"/>
          <a:ext cx="5472608" cy="2575560"/>
        </p:xfrm>
        <a:graphic>
          <a:graphicData uri="http://schemas.openxmlformats.org/drawingml/2006/table">
            <a:tbl>
              <a:tblPr>
                <a:tableStyleId>{5C22544A-7EE6-4342-B048-85BDC9FD1C3A}</a:tableStyleId>
              </a:tblPr>
              <a:tblGrid>
                <a:gridCol w="2808312">
                  <a:extLst>
                    <a:ext uri="{9D8B030D-6E8A-4147-A177-3AD203B41FA5}">
                      <a16:colId xmlns:a16="http://schemas.microsoft.com/office/drawing/2014/main" val="1313581280"/>
                    </a:ext>
                  </a:extLst>
                </a:gridCol>
                <a:gridCol w="2664296">
                  <a:extLst>
                    <a:ext uri="{9D8B030D-6E8A-4147-A177-3AD203B41FA5}">
                      <a16:colId xmlns:a16="http://schemas.microsoft.com/office/drawing/2014/main" val="2475500967"/>
                    </a:ext>
                  </a:extLst>
                </a:gridCol>
              </a:tblGrid>
              <a:tr h="159261">
                <a:tc gridSpan="2">
                  <a:txBody>
                    <a:bodyPr/>
                    <a:lstStyle/>
                    <a:p>
                      <a:pPr algn="ctr" fontAlgn="b"/>
                      <a:r>
                        <a:rPr lang="zh-CN" altLang="en-US" sz="2400" u="none" strike="noStrike" dirty="0">
                          <a:solidFill>
                            <a:srgbClr val="990000"/>
                          </a:solidFill>
                          <a:effectLst/>
                        </a:rPr>
                        <a:t>防护目标分类</a:t>
                      </a:r>
                      <a:endParaRPr lang="zh-CN" altLang="en-US" sz="2400" b="0" i="0" u="none" strike="noStrike" dirty="0">
                        <a:solidFill>
                          <a:srgbClr val="990000"/>
                        </a:solidFill>
                        <a:effectLst/>
                        <a:latin typeface="等线" panose="02010600030101010101" pitchFamily="2" charset="-122"/>
                        <a:ea typeface="等线" panose="02010600030101010101" pitchFamily="2" charset="-122"/>
                      </a:endParaRPr>
                    </a:p>
                  </a:txBody>
                  <a:tcPr marL="9525" marR="9525" marT="9525" marB="0" anchor="b">
                    <a:solidFill>
                      <a:schemeClr val="accent1"/>
                    </a:solidFill>
                  </a:tcPr>
                </a:tc>
                <a:tc hMerge="1">
                  <a:txBody>
                    <a:bodyPr/>
                    <a:lstStyle/>
                    <a:p>
                      <a:endParaRPr lang="zh-CN" altLang="en-US"/>
                    </a:p>
                  </a:txBody>
                  <a:tcPr/>
                </a:tc>
                <a:extLst>
                  <a:ext uri="{0D108BD9-81ED-4DB2-BD59-A6C34878D82A}">
                    <a16:rowId xmlns:a16="http://schemas.microsoft.com/office/drawing/2014/main" val="407759810"/>
                  </a:ext>
                </a:extLst>
              </a:tr>
              <a:tr h="180975">
                <a:tc>
                  <a:txBody>
                    <a:bodyPr/>
                    <a:lstStyle/>
                    <a:p>
                      <a:pPr algn="ctr" fontAlgn="b"/>
                      <a:r>
                        <a:rPr lang="zh-CN" altLang="en-US" sz="2000" u="none" strike="noStrike" dirty="0">
                          <a:solidFill>
                            <a:srgbClr val="990000"/>
                          </a:solidFill>
                          <a:effectLst/>
                        </a:rPr>
                        <a:t>功能性能及适应性防护</a:t>
                      </a:r>
                      <a:endParaRPr lang="zh-CN" altLang="en-US" sz="2000" b="0" i="0" u="none" strike="noStrike" dirty="0">
                        <a:solidFill>
                          <a:srgbClr val="99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40000"/>
                        <a:lumOff val="60000"/>
                      </a:schemeClr>
                    </a:solidFill>
                  </a:tcPr>
                </a:tc>
                <a:tc>
                  <a:txBody>
                    <a:bodyPr/>
                    <a:lstStyle/>
                    <a:p>
                      <a:pPr algn="ctr" fontAlgn="b"/>
                      <a:r>
                        <a:rPr lang="zh-CN" altLang="en-US" sz="2000" u="none" strike="noStrike" dirty="0">
                          <a:solidFill>
                            <a:srgbClr val="0000FF"/>
                          </a:solidFill>
                          <a:effectLst/>
                        </a:rPr>
                        <a:t>电磁兼容性防护</a:t>
                      </a:r>
                      <a:endParaRPr lang="zh-CN" altLang="en-US" sz="2000" b="0" i="0" u="none" strike="noStrike" dirty="0">
                        <a:solidFill>
                          <a:srgbClr val="0000FF"/>
                        </a:solidFill>
                        <a:effectLst/>
                        <a:latin typeface="等线" panose="02010600030101010101" pitchFamily="2" charset="-122"/>
                        <a:ea typeface="等线" panose="02010600030101010101" pitchFamily="2" charset="-122"/>
                      </a:endParaRPr>
                    </a:p>
                  </a:txBody>
                  <a:tcPr marL="9525" marR="9525" marT="9525" marB="0" anchor="b">
                    <a:solidFill>
                      <a:schemeClr val="accent6">
                        <a:lumMod val="40000"/>
                        <a:lumOff val="60000"/>
                      </a:schemeClr>
                    </a:solidFill>
                  </a:tcPr>
                </a:tc>
                <a:extLst>
                  <a:ext uri="{0D108BD9-81ED-4DB2-BD59-A6C34878D82A}">
                    <a16:rowId xmlns:a16="http://schemas.microsoft.com/office/drawing/2014/main" val="2888507095"/>
                  </a:ext>
                </a:extLst>
              </a:tr>
              <a:tr h="180975">
                <a:tc>
                  <a:txBody>
                    <a:bodyPr/>
                    <a:lstStyle/>
                    <a:p>
                      <a:pPr marL="342900" indent="-342900" algn="ctr" fontAlgn="b">
                        <a:buFont typeface="Wingdings" panose="05000000000000000000" pitchFamily="2" charset="2"/>
                        <a:buChar char="ü"/>
                      </a:pPr>
                      <a:r>
                        <a:rPr lang="zh-CN" altLang="en-US" sz="2000" u="none" strike="noStrike" dirty="0">
                          <a:effectLst/>
                        </a:rPr>
                        <a:t>过压</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4">
                        <a:lumMod val="20000"/>
                        <a:lumOff val="80000"/>
                      </a:schemeClr>
                    </a:solidFill>
                  </a:tcPr>
                </a:tc>
                <a:tc>
                  <a:txBody>
                    <a:bodyPr/>
                    <a:lstStyle/>
                    <a:p>
                      <a:pPr marL="342900" indent="-342900" algn="ctr" fontAlgn="b">
                        <a:buFont typeface="Wingdings" panose="05000000000000000000" pitchFamily="2" charset="2"/>
                        <a:buChar char="ü"/>
                      </a:pPr>
                      <a:r>
                        <a:rPr lang="zh-CN" altLang="en-US" sz="2000" u="none" strike="noStrike" kern="1200" dirty="0">
                          <a:solidFill>
                            <a:schemeClr val="tx2"/>
                          </a:solidFill>
                          <a:effectLst/>
                          <a:latin typeface="+mn-lt"/>
                          <a:ea typeface="+mn-ea"/>
                          <a:cs typeface="+mn-cs"/>
                        </a:rPr>
                        <a:t>空间辐射</a:t>
                      </a:r>
                    </a:p>
                  </a:txBody>
                  <a:tcPr marL="9525" marR="9525" marT="9525" marB="0" anchor="b">
                    <a:solidFill>
                      <a:schemeClr val="tx2">
                        <a:lumMod val="20000"/>
                        <a:lumOff val="80000"/>
                      </a:schemeClr>
                    </a:solidFill>
                  </a:tcPr>
                </a:tc>
                <a:extLst>
                  <a:ext uri="{0D108BD9-81ED-4DB2-BD59-A6C34878D82A}">
                    <a16:rowId xmlns:a16="http://schemas.microsoft.com/office/drawing/2014/main" val="286447410"/>
                  </a:ext>
                </a:extLst>
              </a:tr>
              <a:tr h="180975">
                <a:tc>
                  <a:txBody>
                    <a:bodyPr/>
                    <a:lstStyle/>
                    <a:p>
                      <a:pPr marL="342900" indent="-342900" algn="ctr" fontAlgn="b">
                        <a:buFont typeface="Wingdings" panose="05000000000000000000" pitchFamily="2" charset="2"/>
                        <a:buChar char="ü"/>
                      </a:pPr>
                      <a:r>
                        <a:rPr lang="zh-CN" altLang="en-US" sz="2000" u="none" strike="noStrike" dirty="0">
                          <a:effectLst/>
                        </a:rPr>
                        <a:t>过流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4">
                        <a:lumMod val="40000"/>
                        <a:lumOff val="60000"/>
                      </a:schemeClr>
                    </a:solidFill>
                  </a:tcPr>
                </a:tc>
                <a:tc>
                  <a:txBody>
                    <a:bodyPr/>
                    <a:lstStyle/>
                    <a:p>
                      <a:pPr marL="342900" indent="-342900" algn="ctr" fontAlgn="b">
                        <a:buFont typeface="Wingdings" panose="05000000000000000000" pitchFamily="2" charset="2"/>
                        <a:buChar char="ü"/>
                      </a:pPr>
                      <a:r>
                        <a:rPr lang="zh-CN" altLang="en-US" sz="2000" u="none" strike="noStrike" kern="1200" dirty="0">
                          <a:solidFill>
                            <a:schemeClr val="accent5">
                              <a:lumMod val="20000"/>
                              <a:lumOff val="80000"/>
                            </a:schemeClr>
                          </a:solidFill>
                          <a:effectLst/>
                          <a:latin typeface="+mn-lt"/>
                          <a:ea typeface="+mn-ea"/>
                          <a:cs typeface="+mn-cs"/>
                        </a:rPr>
                        <a:t>静电放电</a:t>
                      </a:r>
                    </a:p>
                  </a:txBody>
                  <a:tcPr marL="9525" marR="9525" marT="9525" marB="0" anchor="b">
                    <a:solidFill>
                      <a:schemeClr val="tx2">
                        <a:lumMod val="40000"/>
                        <a:lumOff val="60000"/>
                      </a:schemeClr>
                    </a:solidFill>
                  </a:tcPr>
                </a:tc>
                <a:extLst>
                  <a:ext uri="{0D108BD9-81ED-4DB2-BD59-A6C34878D82A}">
                    <a16:rowId xmlns:a16="http://schemas.microsoft.com/office/drawing/2014/main" val="1693038562"/>
                  </a:ext>
                </a:extLst>
              </a:tr>
              <a:tr h="180975">
                <a:tc>
                  <a:txBody>
                    <a:bodyPr/>
                    <a:lstStyle/>
                    <a:p>
                      <a:pPr marL="342900" indent="-342900" algn="ctr" fontAlgn="b">
                        <a:buFont typeface="Wingdings" panose="05000000000000000000" pitchFamily="2" charset="2"/>
                        <a:buChar char="ü"/>
                      </a:pPr>
                      <a:r>
                        <a:rPr lang="zh-CN" altLang="en-US" sz="2000" u="none" strike="noStrike" dirty="0">
                          <a:solidFill>
                            <a:schemeClr val="tx1">
                              <a:lumMod val="75000"/>
                              <a:lumOff val="25000"/>
                            </a:schemeClr>
                          </a:solidFill>
                          <a:effectLst/>
                        </a:rPr>
                        <a:t>过温</a:t>
                      </a:r>
                      <a:endParaRPr lang="zh-CN" altLang="en-US" sz="2000" b="0" i="0" u="none" strike="noStrike" dirty="0">
                        <a:solidFill>
                          <a:schemeClr val="tx1">
                            <a:lumMod val="75000"/>
                            <a:lumOff val="25000"/>
                          </a:schemeClr>
                        </a:solidFill>
                        <a:effectLst/>
                        <a:latin typeface="等线" panose="02010600030101010101" pitchFamily="2" charset="-122"/>
                        <a:ea typeface="等线" panose="02010600030101010101" pitchFamily="2" charset="-122"/>
                      </a:endParaRPr>
                    </a:p>
                  </a:txBody>
                  <a:tcPr marL="9525" marR="9525" marT="9525" marB="0" anchor="b">
                    <a:solidFill>
                      <a:schemeClr val="accent4">
                        <a:lumMod val="60000"/>
                        <a:lumOff val="40000"/>
                      </a:schemeClr>
                    </a:solidFill>
                  </a:tcPr>
                </a:tc>
                <a:tc>
                  <a:txBody>
                    <a:bodyPr/>
                    <a:lstStyle/>
                    <a:p>
                      <a:pPr marL="342900" indent="-342900" algn="ctr" fontAlgn="b">
                        <a:buFont typeface="Wingdings" panose="05000000000000000000" pitchFamily="2" charset="2"/>
                        <a:buChar char="ü"/>
                      </a:pPr>
                      <a:r>
                        <a:rPr lang="zh-CN" altLang="en-US" sz="2000" u="none" strike="noStrike" kern="1200" dirty="0">
                          <a:solidFill>
                            <a:schemeClr val="accent5">
                              <a:lumMod val="20000"/>
                              <a:lumOff val="80000"/>
                            </a:schemeClr>
                          </a:solidFill>
                          <a:effectLst/>
                          <a:latin typeface="+mn-lt"/>
                          <a:ea typeface="+mn-ea"/>
                          <a:cs typeface="+mn-cs"/>
                        </a:rPr>
                        <a:t>浪涌电流</a:t>
                      </a:r>
                    </a:p>
                  </a:txBody>
                  <a:tcPr marL="9525" marR="9525" marT="9525" marB="0" anchor="b">
                    <a:solidFill>
                      <a:schemeClr val="tx2">
                        <a:lumMod val="60000"/>
                        <a:lumOff val="40000"/>
                      </a:schemeClr>
                    </a:solidFill>
                  </a:tcPr>
                </a:tc>
                <a:extLst>
                  <a:ext uri="{0D108BD9-81ED-4DB2-BD59-A6C34878D82A}">
                    <a16:rowId xmlns:a16="http://schemas.microsoft.com/office/drawing/2014/main" val="1020027993"/>
                  </a:ext>
                </a:extLst>
              </a:tr>
              <a:tr h="180975">
                <a:tc>
                  <a:txBody>
                    <a:bodyPr/>
                    <a:lstStyle/>
                    <a:p>
                      <a:pPr marL="342900" indent="-342900" algn="ctr" fontAlgn="b">
                        <a:buFont typeface="Wingdings" panose="05000000000000000000" pitchFamily="2" charset="2"/>
                        <a:buChar char="ü"/>
                      </a:pPr>
                      <a:r>
                        <a:rPr lang="zh-CN" altLang="en-US" sz="2000" u="none" strike="noStrike" dirty="0">
                          <a:solidFill>
                            <a:schemeClr val="bg1">
                              <a:lumMod val="95000"/>
                            </a:schemeClr>
                          </a:solidFill>
                          <a:effectLst/>
                        </a:rPr>
                        <a:t>短路</a:t>
                      </a:r>
                      <a:endParaRPr lang="zh-CN" altLang="en-US" sz="2000" b="0" i="0" u="none" strike="noStrike" dirty="0">
                        <a:solidFill>
                          <a:schemeClr val="bg1">
                            <a:lumMod val="95000"/>
                          </a:schemeClr>
                        </a:solidFill>
                        <a:effectLst/>
                        <a:latin typeface="等线" panose="02010600030101010101" pitchFamily="2" charset="-122"/>
                        <a:ea typeface="等线" panose="02010600030101010101" pitchFamily="2" charset="-122"/>
                      </a:endParaRPr>
                    </a:p>
                  </a:txBody>
                  <a:tcPr marL="9525" marR="9525" marT="9525" marB="0" anchor="b">
                    <a:solidFill>
                      <a:srgbClr val="7030A0"/>
                    </a:solidFill>
                  </a:tcPr>
                </a:tc>
                <a:tc>
                  <a:txBody>
                    <a:bodyPr/>
                    <a:lstStyle/>
                    <a:p>
                      <a:pPr marL="342900" indent="-342900" algn="ctr" fontAlgn="b">
                        <a:buFont typeface="Wingdings" panose="05000000000000000000" pitchFamily="2" charset="2"/>
                        <a:buChar char="ü"/>
                      </a:pPr>
                      <a:r>
                        <a:rPr lang="zh-CN" altLang="en-US" sz="2000" u="none" strike="noStrike" kern="1200" dirty="0">
                          <a:solidFill>
                            <a:schemeClr val="bg1">
                              <a:lumMod val="85000"/>
                            </a:schemeClr>
                          </a:solidFill>
                          <a:effectLst/>
                          <a:latin typeface="+mn-lt"/>
                          <a:ea typeface="+mn-ea"/>
                          <a:cs typeface="+mn-cs"/>
                        </a:rPr>
                        <a:t>核电磁脉冲</a:t>
                      </a:r>
                    </a:p>
                  </a:txBody>
                  <a:tcPr marL="9525" marR="9525" marT="9525" marB="0" anchor="b">
                    <a:solidFill>
                      <a:schemeClr val="accent1">
                        <a:lumMod val="75000"/>
                      </a:schemeClr>
                    </a:solidFill>
                  </a:tcPr>
                </a:tc>
                <a:extLst>
                  <a:ext uri="{0D108BD9-81ED-4DB2-BD59-A6C34878D82A}">
                    <a16:rowId xmlns:a16="http://schemas.microsoft.com/office/drawing/2014/main" val="765637367"/>
                  </a:ext>
                </a:extLst>
              </a:tr>
              <a:tr h="180975">
                <a:tc>
                  <a:txBody>
                    <a:bodyPr/>
                    <a:lstStyle/>
                    <a:p>
                      <a:pPr marL="342900" indent="-342900" algn="ctr" fontAlgn="b">
                        <a:buFont typeface="Wingdings" panose="05000000000000000000" pitchFamily="2" charset="2"/>
                        <a:buChar char="ü"/>
                      </a:pPr>
                      <a:r>
                        <a:rPr lang="zh-CN" altLang="en-US" sz="2000" u="none" strike="noStrike" dirty="0">
                          <a:solidFill>
                            <a:schemeClr val="bg1">
                              <a:lumMod val="85000"/>
                            </a:schemeClr>
                          </a:solidFill>
                          <a:effectLst/>
                        </a:rPr>
                        <a:t>反接</a:t>
                      </a:r>
                      <a:endParaRPr lang="zh-CN" altLang="en-US" sz="2000" b="0" i="0" u="none" strike="noStrike" dirty="0">
                        <a:solidFill>
                          <a:schemeClr val="bg1">
                            <a:lumMod val="85000"/>
                          </a:schemeClr>
                        </a:solidFill>
                        <a:effectLst/>
                        <a:latin typeface="等线" panose="02010600030101010101" pitchFamily="2" charset="-122"/>
                        <a:ea typeface="等线" panose="02010600030101010101" pitchFamily="2" charset="-122"/>
                      </a:endParaRPr>
                    </a:p>
                  </a:txBody>
                  <a:tcPr marL="9525" marR="9525" marT="9525" marB="0" anchor="b">
                    <a:solidFill>
                      <a:schemeClr val="accent4">
                        <a:lumMod val="75000"/>
                      </a:schemeClr>
                    </a:solidFill>
                  </a:tcPr>
                </a:tc>
                <a:tc>
                  <a:txBody>
                    <a:bodyPr/>
                    <a:lstStyle/>
                    <a:p>
                      <a:pPr marL="342900" indent="-342900" algn="ctr" fontAlgn="b">
                        <a:buFont typeface="Wingdings" panose="05000000000000000000" pitchFamily="2" charset="2"/>
                        <a:buChar char="ü"/>
                      </a:pPr>
                      <a:r>
                        <a:rPr lang="zh-CN" altLang="en-US" sz="2000" u="none" strike="noStrike" kern="1200" dirty="0">
                          <a:solidFill>
                            <a:schemeClr val="bg1">
                              <a:lumMod val="75000"/>
                            </a:schemeClr>
                          </a:solidFill>
                          <a:effectLst/>
                          <a:latin typeface="+mn-lt"/>
                          <a:ea typeface="+mn-ea"/>
                          <a:cs typeface="+mn-cs"/>
                        </a:rPr>
                        <a:t>单粒子效应</a:t>
                      </a:r>
                    </a:p>
                  </a:txBody>
                  <a:tcPr marL="9525" marR="9525" marT="9525" marB="0" anchor="b">
                    <a:solidFill>
                      <a:schemeClr val="tx2">
                        <a:lumMod val="75000"/>
                      </a:schemeClr>
                    </a:solidFill>
                  </a:tcPr>
                </a:tc>
                <a:extLst>
                  <a:ext uri="{0D108BD9-81ED-4DB2-BD59-A6C34878D82A}">
                    <a16:rowId xmlns:a16="http://schemas.microsoft.com/office/drawing/2014/main" val="2742970268"/>
                  </a:ext>
                </a:extLst>
              </a:tr>
              <a:tr h="180975">
                <a:tc>
                  <a:txBody>
                    <a:bodyPr/>
                    <a:lstStyle/>
                    <a:p>
                      <a:pPr marL="342900" indent="-342900" algn="ctr" fontAlgn="b">
                        <a:buFont typeface="Wingdings" panose="05000000000000000000" pitchFamily="2" charset="2"/>
                        <a:buChar char="ü"/>
                      </a:pPr>
                      <a:r>
                        <a:rPr lang="zh-CN" altLang="en-US" sz="2000" u="none" strike="noStrike" dirty="0">
                          <a:solidFill>
                            <a:schemeClr val="bg1">
                              <a:lumMod val="75000"/>
                            </a:schemeClr>
                          </a:solidFill>
                          <a:effectLst/>
                        </a:rPr>
                        <a:t>湿热、盐雾、低气压</a:t>
                      </a:r>
                      <a:endParaRPr lang="zh-CN" altLang="en-US"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9525" marR="9525" marT="9525" marB="0" anchor="b">
                    <a:solidFill>
                      <a:schemeClr val="accent4">
                        <a:lumMod val="50000"/>
                      </a:schemeClr>
                    </a:solidFill>
                  </a:tcPr>
                </a:tc>
                <a:tc>
                  <a:txBody>
                    <a:bodyPr/>
                    <a:lstStyle/>
                    <a:p>
                      <a:pPr marL="342900" indent="-342900" algn="ctr" fontAlgn="b">
                        <a:buFont typeface="Wingdings" panose="05000000000000000000" pitchFamily="2" charset="2"/>
                        <a:buChar char="ü"/>
                      </a:pPr>
                      <a:r>
                        <a:rPr lang="zh-CN" altLang="en-US" sz="2000" u="none" strike="noStrike" kern="1200" dirty="0">
                          <a:solidFill>
                            <a:schemeClr val="bg1">
                              <a:lumMod val="75000"/>
                            </a:schemeClr>
                          </a:solidFill>
                          <a:effectLst/>
                          <a:latin typeface="+mn-lt"/>
                          <a:ea typeface="+mn-ea"/>
                          <a:cs typeface="+mn-cs"/>
                        </a:rPr>
                        <a:t>雷电放电</a:t>
                      </a:r>
                    </a:p>
                  </a:txBody>
                  <a:tcPr marL="9525" marR="9525" marT="9525" marB="0" anchor="b">
                    <a:solidFill>
                      <a:schemeClr val="tx2">
                        <a:lumMod val="50000"/>
                      </a:schemeClr>
                    </a:solidFill>
                  </a:tcPr>
                </a:tc>
                <a:extLst>
                  <a:ext uri="{0D108BD9-81ED-4DB2-BD59-A6C34878D82A}">
                    <a16:rowId xmlns:a16="http://schemas.microsoft.com/office/drawing/2014/main" val="2061296053"/>
                  </a:ext>
                </a:extLst>
              </a:tr>
            </a:tbl>
          </a:graphicData>
        </a:graphic>
      </p:graphicFrame>
      <p:pic>
        <p:nvPicPr>
          <p:cNvPr id="2050" name="Picture 2" descr="查看源图像">
            <a:extLst>
              <a:ext uri="{FF2B5EF4-FFF2-40B4-BE49-F238E27FC236}">
                <a16:creationId xmlns:a16="http://schemas.microsoft.com/office/drawing/2014/main" id="{4B2B45CE-1609-412D-8880-D5CFCA8CE7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1129084"/>
            <a:ext cx="2798289" cy="15754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静电放电 的图像结果">
            <a:extLst>
              <a:ext uri="{FF2B5EF4-FFF2-40B4-BE49-F238E27FC236}">
                <a16:creationId xmlns:a16="http://schemas.microsoft.com/office/drawing/2014/main" id="{DAA7951C-2DE7-4D37-91D5-5C7EC642F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852936"/>
            <a:ext cx="2798289"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雷击 的图像结果">
            <a:extLst>
              <a:ext uri="{FF2B5EF4-FFF2-40B4-BE49-F238E27FC236}">
                <a16:creationId xmlns:a16="http://schemas.microsoft.com/office/drawing/2014/main" id="{400C2CD3-56F9-45BF-93E7-5A43D5487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658" y="4715793"/>
            <a:ext cx="27717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核爆 的图像结果">
            <a:extLst>
              <a:ext uri="{FF2B5EF4-FFF2-40B4-BE49-F238E27FC236}">
                <a16:creationId xmlns:a16="http://schemas.microsoft.com/office/drawing/2014/main" id="{2C8ED95B-21EE-4407-8FB6-D70B0E8BFA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1840" y="4725144"/>
            <a:ext cx="2695575" cy="168572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单粒子效应 的图像结果">
            <a:extLst>
              <a:ext uri="{FF2B5EF4-FFF2-40B4-BE49-F238E27FC236}">
                <a16:creationId xmlns:a16="http://schemas.microsoft.com/office/drawing/2014/main" id="{A871DF89-92F4-40F0-9C73-DD6FFFE35E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689" y="4711767"/>
            <a:ext cx="277177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7168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4515DF1E-29F1-4999-91BB-3B3C86AE7E18}" type="slidenum">
              <a:rPr lang="en-US" altLang="zh-CN" sz="1400" b="0">
                <a:solidFill>
                  <a:schemeClr val="tx1"/>
                </a:solidFill>
                <a:latin typeface="Arial" charset="0"/>
                <a:ea typeface="宋体" charset="-122"/>
              </a:rPr>
              <a:pPr algn="r"/>
              <a:t>90</a:t>
            </a:fld>
            <a:r>
              <a:rPr lang="en-US" altLang="zh-CN" sz="1400" b="0">
                <a:solidFill>
                  <a:schemeClr val="tx1"/>
                </a:solidFill>
                <a:latin typeface="Arial" charset="0"/>
                <a:ea typeface="宋体" charset="-122"/>
              </a:rPr>
              <a:t>/pp</a:t>
            </a:r>
          </a:p>
        </p:txBody>
      </p:sp>
      <p:sp>
        <p:nvSpPr>
          <p:cNvPr id="73730" name="Rectangle 2"/>
          <p:cNvSpPr>
            <a:spLocks noGrp="1" noChangeArrowheads="1"/>
          </p:cNvSpPr>
          <p:nvPr>
            <p:ph type="title" idx="4294967295"/>
          </p:nvPr>
        </p:nvSpPr>
        <p:spPr/>
        <p:txBody>
          <a:bodyPr/>
          <a:lstStyle/>
          <a:p>
            <a:pPr>
              <a:defRPr/>
            </a:pPr>
            <a:r>
              <a:rPr lang="en-US" altLang="zh-CN" sz="3600" dirty="0"/>
              <a:t> </a:t>
            </a:r>
            <a:r>
              <a:rPr lang="en-US" altLang="zh-CN" sz="2400" dirty="0"/>
              <a:t>RE102: </a:t>
            </a:r>
            <a:r>
              <a:rPr lang="zh-CN" altLang="en-US" sz="2400" dirty="0"/>
              <a:t>电场辐射发射</a:t>
            </a:r>
            <a:endParaRPr lang="en-US" altLang="zh-CN" sz="2400" dirty="0"/>
          </a:p>
        </p:txBody>
      </p:sp>
      <p:sp>
        <p:nvSpPr>
          <p:cNvPr id="45060"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45061" name="Rectangle 5"/>
          <p:cNvSpPr>
            <a:spLocks noChangeArrowheads="1"/>
          </p:cNvSpPr>
          <p:nvPr/>
        </p:nvSpPr>
        <p:spPr bwMode="auto">
          <a:xfrm>
            <a:off x="625475" y="1027584"/>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对策 1：机箱屏蔽</a:t>
            </a:r>
          </a:p>
        </p:txBody>
      </p:sp>
      <p:pic>
        <p:nvPicPr>
          <p:cNvPr id="4506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1534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9"/>
          <p:cNvSpPr txBox="1">
            <a:spLocks noChangeArrowheads="1"/>
          </p:cNvSpPr>
          <p:nvPr/>
        </p:nvSpPr>
        <p:spPr bwMode="auto">
          <a:xfrm>
            <a:off x="762000" y="5517232"/>
            <a:ext cx="74676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dirty="0">
                <a:latin typeface="Arial" charset="0"/>
                <a:ea typeface="宋体" charset="-122"/>
              </a:rPr>
              <a:t>一个理想的完整金属体，屏蔽效果非常好100</a:t>
            </a:r>
            <a:r>
              <a:rPr lang="en-US" altLang="zh-CN" sz="2400" dirty="0">
                <a:latin typeface="Arial" charset="0"/>
                <a:ea typeface="宋体" charset="-122"/>
              </a:rPr>
              <a:t>dB</a:t>
            </a:r>
            <a:r>
              <a:rPr lang="zh-CN" altLang="en-US" sz="2400" dirty="0">
                <a:latin typeface="Arial" charset="0"/>
                <a:ea typeface="宋体" charset="-122"/>
              </a:rPr>
              <a:t>以上</a:t>
            </a:r>
          </a:p>
          <a:p>
            <a:pPr>
              <a:spcBef>
                <a:spcPct val="50000"/>
              </a:spcBef>
            </a:pPr>
            <a:r>
              <a:rPr lang="zh-CN" altLang="en-US" sz="2400" dirty="0">
                <a:latin typeface="Arial" charset="0"/>
                <a:ea typeface="宋体" charset="-122"/>
              </a:rPr>
              <a:t>但机箱的各种开孔、缝隙都是辐射泄漏源。</a:t>
            </a:r>
          </a:p>
        </p:txBody>
      </p:sp>
      <p:sp>
        <p:nvSpPr>
          <p:cNvPr id="9" name="Rectangle 2">
            <a:extLst>
              <a:ext uri="{FF2B5EF4-FFF2-40B4-BE49-F238E27FC236}">
                <a16:creationId xmlns:a16="http://schemas.microsoft.com/office/drawing/2014/main" id="{EBFD2AF3-8FC6-41A8-8412-A47CE3DF3A49}"/>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2706021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C3B0E4ED-C959-41F9-89B8-E8DBD7A99FC4}" type="slidenum">
              <a:rPr lang="en-US" altLang="zh-CN" sz="1400" b="0">
                <a:solidFill>
                  <a:schemeClr val="tx1"/>
                </a:solidFill>
                <a:latin typeface="Arial" charset="0"/>
                <a:ea typeface="宋体" charset="-122"/>
              </a:rPr>
              <a:pPr algn="r"/>
              <a:t>91</a:t>
            </a:fld>
            <a:r>
              <a:rPr lang="en-US" altLang="zh-CN" sz="1400" b="0">
                <a:solidFill>
                  <a:schemeClr val="tx1"/>
                </a:solidFill>
                <a:latin typeface="Arial" charset="0"/>
                <a:ea typeface="宋体" charset="-122"/>
              </a:rPr>
              <a:t>/pp</a:t>
            </a:r>
          </a:p>
        </p:txBody>
      </p:sp>
      <p:sp>
        <p:nvSpPr>
          <p:cNvPr id="46084"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46085" name="Rectangle 5"/>
          <p:cNvSpPr>
            <a:spLocks noChangeArrowheads="1"/>
          </p:cNvSpPr>
          <p:nvPr/>
        </p:nvSpPr>
        <p:spPr bwMode="auto">
          <a:xfrm>
            <a:off x="625475" y="9144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完整金属箱体屏蔽效能</a:t>
            </a:r>
          </a:p>
        </p:txBody>
      </p:sp>
      <p:pic>
        <p:nvPicPr>
          <p:cNvPr id="4608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09713"/>
            <a:ext cx="7848600"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Text Box 10"/>
          <p:cNvSpPr txBox="1">
            <a:spLocks noChangeArrowheads="1"/>
          </p:cNvSpPr>
          <p:nvPr/>
        </p:nvSpPr>
        <p:spPr bwMode="auto">
          <a:xfrm>
            <a:off x="2362200" y="16002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a:latin typeface="Arial" charset="0"/>
                <a:ea typeface="宋体" charset="-122"/>
              </a:rPr>
              <a:t>材料：铝，厚度：0.5</a:t>
            </a:r>
            <a:r>
              <a:rPr lang="en-US" altLang="zh-CN" sz="2400">
                <a:latin typeface="Arial" charset="0"/>
                <a:ea typeface="宋体" charset="-122"/>
              </a:rPr>
              <a:t>mm</a:t>
            </a:r>
          </a:p>
        </p:txBody>
      </p:sp>
      <p:sp>
        <p:nvSpPr>
          <p:cNvPr id="46088" name="Text Box 11"/>
          <p:cNvSpPr txBox="1">
            <a:spLocks noChangeArrowheads="1"/>
          </p:cNvSpPr>
          <p:nvPr/>
        </p:nvSpPr>
        <p:spPr bwMode="auto">
          <a:xfrm>
            <a:off x="990600" y="6019800"/>
            <a:ext cx="746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a:latin typeface="Arial" charset="0"/>
                <a:ea typeface="宋体" charset="-122"/>
              </a:rPr>
              <a:t>除了低频磁场外，金属对电磁波屏蔽效果十分明显</a:t>
            </a:r>
            <a:endParaRPr lang="en-US" altLang="zh-CN" sz="2400">
              <a:latin typeface="Arial" charset="0"/>
              <a:ea typeface="宋体" charset="-122"/>
            </a:endParaRPr>
          </a:p>
        </p:txBody>
      </p:sp>
      <p:sp>
        <p:nvSpPr>
          <p:cNvPr id="10" name="Rectangle 2">
            <a:extLst>
              <a:ext uri="{FF2B5EF4-FFF2-40B4-BE49-F238E27FC236}">
                <a16:creationId xmlns:a16="http://schemas.microsoft.com/office/drawing/2014/main" id="{5DE2B23E-07CF-46E4-8329-EA13392349A2}"/>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1595000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A353B86A-B71F-4399-9F17-61E319BE160C}" type="slidenum">
              <a:rPr lang="en-US" altLang="zh-CN" sz="1400" b="0">
                <a:solidFill>
                  <a:schemeClr val="tx1"/>
                </a:solidFill>
                <a:latin typeface="Arial" charset="0"/>
                <a:ea typeface="宋体" charset="-122"/>
              </a:rPr>
              <a:pPr algn="r"/>
              <a:t>92</a:t>
            </a:fld>
            <a:r>
              <a:rPr lang="en-US" altLang="zh-CN" sz="1400" b="0">
                <a:solidFill>
                  <a:schemeClr val="tx1"/>
                </a:solidFill>
                <a:latin typeface="Arial" charset="0"/>
                <a:ea typeface="宋体" charset="-122"/>
              </a:rPr>
              <a:t>/pp</a:t>
            </a:r>
          </a:p>
        </p:txBody>
      </p:sp>
      <p:sp>
        <p:nvSpPr>
          <p:cNvPr id="47108"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47109" name="Rectangle 5"/>
          <p:cNvSpPr>
            <a:spLocks noChangeArrowheads="1"/>
          </p:cNvSpPr>
          <p:nvPr/>
        </p:nvSpPr>
        <p:spPr bwMode="auto">
          <a:xfrm>
            <a:off x="625475" y="9144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如何屏蔽低频磁场？</a:t>
            </a:r>
          </a:p>
        </p:txBody>
      </p:sp>
      <p:sp>
        <p:nvSpPr>
          <p:cNvPr id="47110" name="Text Box 8"/>
          <p:cNvSpPr txBox="1">
            <a:spLocks noChangeArrowheads="1"/>
          </p:cNvSpPr>
          <p:nvPr/>
        </p:nvSpPr>
        <p:spPr bwMode="auto">
          <a:xfrm>
            <a:off x="914400" y="5867400"/>
            <a:ext cx="746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a:latin typeface="Arial" charset="0"/>
                <a:ea typeface="宋体" charset="-122"/>
              </a:rPr>
              <a:t>低频磁场难以吸收和反射，用高导磁率材料将其旁路。</a:t>
            </a:r>
            <a:endParaRPr lang="en-US" altLang="zh-CN" sz="2400">
              <a:latin typeface="Arial" charset="0"/>
              <a:ea typeface="宋体" charset="-122"/>
            </a:endParaRPr>
          </a:p>
        </p:txBody>
      </p:sp>
      <p:pic>
        <p:nvPicPr>
          <p:cNvPr id="4711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352800"/>
            <a:ext cx="75438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371600"/>
            <a:ext cx="75057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F6F60D1-2F00-4798-B495-51272153C5B7}"/>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554458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795337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9250FEF0-6135-4DBA-87A4-388BCA7EFBAA}" type="slidenum">
              <a:rPr lang="en-US" altLang="zh-CN" sz="1400" b="0">
                <a:solidFill>
                  <a:schemeClr val="tx1"/>
                </a:solidFill>
                <a:latin typeface="Arial" charset="0"/>
                <a:ea typeface="宋体" charset="-122"/>
              </a:rPr>
              <a:pPr algn="r"/>
              <a:t>93</a:t>
            </a:fld>
            <a:r>
              <a:rPr lang="en-US" altLang="zh-CN" sz="1400" b="0">
                <a:solidFill>
                  <a:schemeClr val="tx1"/>
                </a:solidFill>
                <a:latin typeface="Arial" charset="0"/>
                <a:ea typeface="宋体" charset="-122"/>
              </a:rPr>
              <a:t>/pp</a:t>
            </a:r>
          </a:p>
        </p:txBody>
      </p:sp>
      <p:sp>
        <p:nvSpPr>
          <p:cNvPr id="48132"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48133" name="Rectangle 5"/>
          <p:cNvSpPr>
            <a:spLocks noChangeArrowheads="1"/>
          </p:cNvSpPr>
          <p:nvPr/>
        </p:nvSpPr>
        <p:spPr bwMode="auto">
          <a:xfrm>
            <a:off x="625475" y="1027584"/>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开孔金属机箱的屏蔽效果</a:t>
            </a:r>
          </a:p>
        </p:txBody>
      </p:sp>
      <p:sp>
        <p:nvSpPr>
          <p:cNvPr id="48134" name="Text Box 6"/>
          <p:cNvSpPr txBox="1">
            <a:spLocks noChangeArrowheads="1"/>
          </p:cNvSpPr>
          <p:nvPr/>
        </p:nvSpPr>
        <p:spPr bwMode="auto">
          <a:xfrm>
            <a:off x="609600" y="57912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a:latin typeface="Arial" charset="0"/>
                <a:ea typeface="宋体" charset="-122"/>
              </a:rPr>
              <a:t>有开孔时，孔等效于辐射源。屏蔽效能与孔尺寸/波长有关</a:t>
            </a:r>
          </a:p>
        </p:txBody>
      </p:sp>
      <p:sp>
        <p:nvSpPr>
          <p:cNvPr id="9" name="Rectangle 2">
            <a:extLst>
              <a:ext uri="{FF2B5EF4-FFF2-40B4-BE49-F238E27FC236}">
                <a16:creationId xmlns:a16="http://schemas.microsoft.com/office/drawing/2014/main" id="{FEB2CD21-E0EE-4767-A62E-614FFBEF6962}"/>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32024181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856756EB-6868-47D8-B1C9-A659D3462427}" type="slidenum">
              <a:rPr lang="en-US" altLang="zh-CN" sz="1400" b="0">
                <a:solidFill>
                  <a:schemeClr val="tx1"/>
                </a:solidFill>
                <a:latin typeface="Arial" charset="0"/>
                <a:ea typeface="宋体" charset="-122"/>
              </a:rPr>
              <a:pPr algn="r"/>
              <a:t>94</a:t>
            </a:fld>
            <a:r>
              <a:rPr lang="en-US" altLang="zh-CN" sz="1400" b="0">
                <a:solidFill>
                  <a:schemeClr val="tx1"/>
                </a:solidFill>
                <a:latin typeface="Arial" charset="0"/>
                <a:ea typeface="宋体" charset="-122"/>
              </a:rPr>
              <a:t>/pp</a:t>
            </a:r>
          </a:p>
        </p:txBody>
      </p:sp>
      <p:sp>
        <p:nvSpPr>
          <p:cNvPr id="49156"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49157" name="Rectangle 5"/>
          <p:cNvSpPr>
            <a:spLocks noChangeArrowheads="1"/>
          </p:cNvSpPr>
          <p:nvPr/>
        </p:nvSpPr>
        <p:spPr bwMode="auto">
          <a:xfrm>
            <a:off x="625475" y="9144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通风孔的屏蔽处理</a:t>
            </a:r>
          </a:p>
        </p:txBody>
      </p:sp>
      <p:sp>
        <p:nvSpPr>
          <p:cNvPr id="49158" name="Text Box 6"/>
          <p:cNvSpPr txBox="1">
            <a:spLocks noChangeArrowheads="1"/>
          </p:cNvSpPr>
          <p:nvPr/>
        </p:nvSpPr>
        <p:spPr bwMode="auto">
          <a:xfrm>
            <a:off x="609600" y="5395913"/>
            <a:ext cx="8077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50000"/>
              </a:spcBef>
            </a:pPr>
            <a:r>
              <a:rPr lang="zh-CN" altLang="en-US" sz="2400" dirty="0">
                <a:latin typeface="Arial" charset="0"/>
                <a:ea typeface="宋体" charset="-122"/>
              </a:rPr>
              <a:t>1、计算通风孔截止频率应该是最高辐射频率5倍以上</a:t>
            </a:r>
          </a:p>
          <a:p>
            <a:pPr algn="l">
              <a:spcBef>
                <a:spcPct val="50000"/>
              </a:spcBef>
            </a:pPr>
            <a:r>
              <a:rPr lang="zh-CN" altLang="en-US" sz="2400" dirty="0">
                <a:latin typeface="Arial" charset="0"/>
                <a:ea typeface="宋体" charset="-122"/>
              </a:rPr>
              <a:t>2、任何金属、电缆不得穿过通风板</a:t>
            </a:r>
          </a:p>
        </p:txBody>
      </p:sp>
      <p:pic>
        <p:nvPicPr>
          <p:cNvPr id="49159" name="Picture 8"/>
          <p:cNvPicPr>
            <a:picLocks noChangeAspect="1" noChangeArrowheads="1"/>
          </p:cNvPicPr>
          <p:nvPr/>
        </p:nvPicPr>
        <p:blipFill>
          <a:blip r:embed="rId3">
            <a:extLst>
              <a:ext uri="{28A0092B-C50C-407E-A947-70E740481C1C}">
                <a14:useLocalDpi xmlns:a14="http://schemas.microsoft.com/office/drawing/2010/main" val="0"/>
              </a:ext>
            </a:extLst>
          </a:blip>
          <a:srcRect t="7329" r="59793"/>
          <a:stretch>
            <a:fillRect/>
          </a:stretch>
        </p:blipFill>
        <p:spPr bwMode="auto">
          <a:xfrm>
            <a:off x="304800" y="1371600"/>
            <a:ext cx="2971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9"/>
          <p:cNvPicPr>
            <a:picLocks noChangeAspect="1" noChangeArrowheads="1"/>
          </p:cNvPicPr>
          <p:nvPr/>
        </p:nvPicPr>
        <p:blipFill>
          <a:blip r:embed="rId3">
            <a:extLst>
              <a:ext uri="{28A0092B-C50C-407E-A947-70E740481C1C}">
                <a14:useLocalDpi xmlns:a14="http://schemas.microsoft.com/office/drawing/2010/main" val="0"/>
              </a:ext>
            </a:extLst>
          </a:blip>
          <a:srcRect l="55670" t="7329" r="3093"/>
          <a:stretch>
            <a:fillRect/>
          </a:stretch>
        </p:blipFill>
        <p:spPr bwMode="auto">
          <a:xfrm>
            <a:off x="3429000" y="1447800"/>
            <a:ext cx="3048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0" descr="D:\我的课件\电磁兼容\0130000020180012282086298137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7163" y="1524000"/>
            <a:ext cx="233203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828BE4C-1A33-48DB-9B74-02C3029F5BE2}"/>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674032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1119BE53-C6A8-4CA7-A47E-3AB82D4B1C71}" type="slidenum">
              <a:rPr lang="en-US" altLang="zh-CN" sz="1400" b="0">
                <a:solidFill>
                  <a:schemeClr val="tx1"/>
                </a:solidFill>
                <a:latin typeface="Arial" charset="0"/>
                <a:ea typeface="宋体" charset="-122"/>
              </a:rPr>
              <a:pPr algn="r"/>
              <a:t>95</a:t>
            </a:fld>
            <a:r>
              <a:rPr lang="en-US" altLang="zh-CN" sz="1400" b="0">
                <a:solidFill>
                  <a:schemeClr val="tx1"/>
                </a:solidFill>
                <a:latin typeface="Arial" charset="0"/>
                <a:ea typeface="宋体" charset="-122"/>
              </a:rPr>
              <a:t>/pp</a:t>
            </a:r>
          </a:p>
        </p:txBody>
      </p:sp>
      <p:sp>
        <p:nvSpPr>
          <p:cNvPr id="50180" name="Text Box 4"/>
          <p:cNvSpPr txBox="1">
            <a:spLocks noChangeArrowheads="1"/>
          </p:cNvSpPr>
          <p:nvPr/>
        </p:nvSpPr>
        <p:spPr bwMode="auto">
          <a:xfrm>
            <a:off x="838200" y="14478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endParaRPr lang="zh-CN" altLang="en-US" sz="1800" b="0">
              <a:solidFill>
                <a:schemeClr val="tx1"/>
              </a:solidFill>
              <a:latin typeface="Arial" charset="0"/>
              <a:ea typeface="宋体" charset="-122"/>
            </a:endParaRPr>
          </a:p>
        </p:txBody>
      </p:sp>
      <p:sp>
        <p:nvSpPr>
          <p:cNvPr id="50181" name="Rectangle 5"/>
          <p:cNvSpPr>
            <a:spLocks noChangeArrowheads="1"/>
          </p:cNvSpPr>
          <p:nvPr/>
        </p:nvSpPr>
        <p:spPr bwMode="auto">
          <a:xfrm>
            <a:off x="625475" y="9144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显示窗孔的屏蔽处理</a:t>
            </a:r>
          </a:p>
        </p:txBody>
      </p:sp>
      <p:sp>
        <p:nvSpPr>
          <p:cNvPr id="50182" name="Text Box 6"/>
          <p:cNvSpPr txBox="1">
            <a:spLocks noChangeArrowheads="1"/>
          </p:cNvSpPr>
          <p:nvPr/>
        </p:nvSpPr>
        <p:spPr bwMode="auto">
          <a:xfrm>
            <a:off x="609600" y="5776913"/>
            <a:ext cx="8077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ts val="0"/>
              </a:spcBef>
            </a:pPr>
            <a:r>
              <a:rPr lang="zh-CN" altLang="en-US" sz="2000" dirty="0">
                <a:latin typeface="Arial" charset="0"/>
                <a:ea typeface="宋体" charset="-122"/>
              </a:rPr>
              <a:t>1、</a:t>
            </a:r>
            <a:r>
              <a:rPr lang="en-US" altLang="zh-CN" sz="2000" dirty="0">
                <a:latin typeface="Arial" charset="0"/>
                <a:ea typeface="宋体" charset="-122"/>
              </a:rPr>
              <a:t>LCD</a:t>
            </a:r>
            <a:r>
              <a:rPr lang="zh-CN" altLang="en-US" sz="2000" dirty="0">
                <a:latin typeface="Arial" charset="0"/>
                <a:ea typeface="宋体" charset="-122"/>
              </a:rPr>
              <a:t>屏，可以用蔽窗网、隔离舱等形式处理</a:t>
            </a:r>
          </a:p>
          <a:p>
            <a:pPr algn="l">
              <a:spcBef>
                <a:spcPts val="0"/>
              </a:spcBef>
            </a:pPr>
            <a:r>
              <a:rPr lang="zh-CN" altLang="en-US" sz="2000" dirty="0">
                <a:latin typeface="Arial" charset="0"/>
                <a:ea typeface="宋体" charset="-122"/>
              </a:rPr>
              <a:t>2、发光二极管可用内置安装、导光条、外部安装等方式</a:t>
            </a:r>
          </a:p>
        </p:txBody>
      </p:sp>
      <p:pic>
        <p:nvPicPr>
          <p:cNvPr id="5018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295400"/>
            <a:ext cx="7434262" cy="441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2BA3ADCC-4CB0-4065-AE40-90603C87CF6C}"/>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0562168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478BEF07-D1F0-4081-B1C7-C8F614991735}" type="slidenum">
              <a:rPr lang="en-US" altLang="zh-CN" sz="1400" b="0">
                <a:solidFill>
                  <a:schemeClr val="tx1"/>
                </a:solidFill>
                <a:latin typeface="Arial" charset="0"/>
                <a:ea typeface="宋体" charset="-122"/>
              </a:rPr>
              <a:pPr algn="r"/>
              <a:t>96</a:t>
            </a:fld>
            <a:r>
              <a:rPr lang="en-US" altLang="zh-CN" sz="1400" b="0">
                <a:solidFill>
                  <a:schemeClr val="tx1"/>
                </a:solidFill>
                <a:latin typeface="Arial" charset="0"/>
                <a:ea typeface="宋体" charset="-122"/>
              </a:rPr>
              <a:t>/pp</a:t>
            </a:r>
          </a:p>
        </p:txBody>
      </p:sp>
      <p:sp>
        <p:nvSpPr>
          <p:cNvPr id="51204" name="Rectangle 5"/>
          <p:cNvSpPr>
            <a:spLocks noChangeArrowheads="1"/>
          </p:cNvSpPr>
          <p:nvPr/>
        </p:nvSpPr>
        <p:spPr bwMode="auto">
          <a:xfrm>
            <a:off x="596181" y="1381125"/>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按钮、开关孔的屏蔽处理</a:t>
            </a:r>
          </a:p>
        </p:txBody>
      </p:sp>
      <p:pic>
        <p:nvPicPr>
          <p:cNvPr id="5120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44824"/>
            <a:ext cx="80772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Text Box 9"/>
          <p:cNvSpPr txBox="1">
            <a:spLocks noChangeArrowheads="1"/>
          </p:cNvSpPr>
          <p:nvPr/>
        </p:nvSpPr>
        <p:spPr bwMode="auto">
          <a:xfrm>
            <a:off x="762000" y="4607024"/>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a:latin typeface="Arial" charset="0"/>
                <a:ea typeface="宋体" charset="-122"/>
              </a:rPr>
              <a:t>1、开小孔</a:t>
            </a:r>
          </a:p>
        </p:txBody>
      </p:sp>
      <p:sp>
        <p:nvSpPr>
          <p:cNvPr id="51207" name="Text Box 10"/>
          <p:cNvSpPr txBox="1">
            <a:spLocks noChangeArrowheads="1"/>
          </p:cNvSpPr>
          <p:nvPr/>
        </p:nvSpPr>
        <p:spPr bwMode="auto">
          <a:xfrm>
            <a:off x="3276600" y="4622899"/>
            <a:ext cx="1752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a:latin typeface="Arial" charset="0"/>
                <a:ea typeface="宋体" charset="-122"/>
              </a:rPr>
              <a:t>2、利用截止波导效应</a:t>
            </a:r>
          </a:p>
        </p:txBody>
      </p:sp>
      <p:sp>
        <p:nvSpPr>
          <p:cNvPr id="51208" name="Text Box 11"/>
          <p:cNvSpPr txBox="1">
            <a:spLocks noChangeArrowheads="1"/>
          </p:cNvSpPr>
          <p:nvPr/>
        </p:nvSpPr>
        <p:spPr bwMode="auto">
          <a:xfrm>
            <a:off x="5486400" y="4607024"/>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a:latin typeface="Arial" charset="0"/>
                <a:ea typeface="宋体" charset="-122"/>
              </a:rPr>
              <a:t>3、隔离舱+滤波器</a:t>
            </a:r>
            <a:endParaRPr lang="en-US" altLang="zh-CN" sz="2400">
              <a:latin typeface="Arial" charset="0"/>
              <a:ea typeface="宋体" charset="-122"/>
            </a:endParaRPr>
          </a:p>
        </p:txBody>
      </p:sp>
      <p:sp>
        <p:nvSpPr>
          <p:cNvPr id="10" name="Rectangle 2">
            <a:extLst>
              <a:ext uri="{FF2B5EF4-FFF2-40B4-BE49-F238E27FC236}">
                <a16:creationId xmlns:a16="http://schemas.microsoft.com/office/drawing/2014/main" id="{649405C5-91DE-4509-BD83-5D83E755AC60}"/>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36494584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B4967D6F-74B2-45AD-927E-E108CD6EBB84}" type="slidenum">
              <a:rPr lang="en-US" altLang="zh-CN" sz="1400" b="0">
                <a:solidFill>
                  <a:schemeClr val="tx1"/>
                </a:solidFill>
                <a:latin typeface="Arial" charset="0"/>
                <a:ea typeface="宋体" charset="-122"/>
              </a:rPr>
              <a:pPr algn="r"/>
              <a:t>97</a:t>
            </a:fld>
            <a:r>
              <a:rPr lang="en-US" altLang="zh-CN" sz="1400" b="0">
                <a:solidFill>
                  <a:schemeClr val="tx1"/>
                </a:solidFill>
                <a:latin typeface="Arial" charset="0"/>
                <a:ea typeface="宋体" charset="-122"/>
              </a:rPr>
              <a:t>/pp</a:t>
            </a:r>
          </a:p>
        </p:txBody>
      </p:sp>
      <p:sp>
        <p:nvSpPr>
          <p:cNvPr id="52228" name="Rectangle 4"/>
          <p:cNvSpPr>
            <a:spLocks noChangeArrowheads="1"/>
          </p:cNvSpPr>
          <p:nvPr/>
        </p:nvSpPr>
        <p:spPr bwMode="auto">
          <a:xfrm>
            <a:off x="625475" y="9144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贯通导体的处理</a:t>
            </a:r>
          </a:p>
        </p:txBody>
      </p:sp>
      <p:sp>
        <p:nvSpPr>
          <p:cNvPr id="52229" name="Text Box 6"/>
          <p:cNvSpPr txBox="1">
            <a:spLocks noChangeArrowheads="1"/>
          </p:cNvSpPr>
          <p:nvPr/>
        </p:nvSpPr>
        <p:spPr bwMode="auto">
          <a:xfrm>
            <a:off x="1066800" y="4953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a:latin typeface="Arial" charset="0"/>
                <a:ea typeface="宋体" charset="-122"/>
              </a:rPr>
              <a:t>1、电容滤波</a:t>
            </a:r>
          </a:p>
        </p:txBody>
      </p:sp>
      <p:pic>
        <p:nvPicPr>
          <p:cNvPr id="5223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72009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Text Box 11"/>
          <p:cNvSpPr txBox="1">
            <a:spLocks noChangeArrowheads="1"/>
          </p:cNvSpPr>
          <p:nvPr/>
        </p:nvSpPr>
        <p:spPr bwMode="auto">
          <a:xfrm>
            <a:off x="4267200" y="4953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50000"/>
              </a:spcBef>
            </a:pPr>
            <a:r>
              <a:rPr lang="zh-CN" altLang="en-US" sz="2400">
                <a:latin typeface="Arial" charset="0"/>
                <a:ea typeface="宋体" charset="-122"/>
              </a:rPr>
              <a:t>2、整体屏蔽</a:t>
            </a:r>
          </a:p>
        </p:txBody>
      </p:sp>
      <p:sp>
        <p:nvSpPr>
          <p:cNvPr id="9" name="Rectangle 2">
            <a:extLst>
              <a:ext uri="{FF2B5EF4-FFF2-40B4-BE49-F238E27FC236}">
                <a16:creationId xmlns:a16="http://schemas.microsoft.com/office/drawing/2014/main" id="{398C27A9-3E16-4812-8187-1A4F88900559}"/>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39665644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7620000"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6002A072-CB96-4D37-A2B6-E027105A6C84}" type="slidenum">
              <a:rPr lang="en-US" altLang="zh-CN" sz="1400" b="0">
                <a:solidFill>
                  <a:schemeClr val="tx1"/>
                </a:solidFill>
                <a:latin typeface="Arial" charset="0"/>
                <a:ea typeface="宋体" charset="-122"/>
              </a:rPr>
              <a:pPr algn="r"/>
              <a:t>98</a:t>
            </a:fld>
            <a:r>
              <a:rPr lang="en-US" altLang="zh-CN" sz="1400" b="0">
                <a:solidFill>
                  <a:schemeClr val="tx1"/>
                </a:solidFill>
                <a:latin typeface="Arial" charset="0"/>
                <a:ea typeface="宋体" charset="-122"/>
              </a:rPr>
              <a:t>/pp</a:t>
            </a:r>
          </a:p>
        </p:txBody>
      </p:sp>
      <p:sp>
        <p:nvSpPr>
          <p:cNvPr id="53253" name="Rectangle 4"/>
          <p:cNvSpPr>
            <a:spLocks noChangeArrowheads="1"/>
          </p:cNvSpPr>
          <p:nvPr/>
        </p:nvSpPr>
        <p:spPr bwMode="auto">
          <a:xfrm>
            <a:off x="625475" y="9144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机箱缝隙的电磁泄漏</a:t>
            </a:r>
          </a:p>
        </p:txBody>
      </p:sp>
      <p:sp>
        <p:nvSpPr>
          <p:cNvPr id="53254" name="Text Box 5"/>
          <p:cNvSpPr txBox="1">
            <a:spLocks noChangeArrowheads="1"/>
          </p:cNvSpPr>
          <p:nvPr/>
        </p:nvSpPr>
        <p:spPr bwMode="auto">
          <a:xfrm>
            <a:off x="381000" y="5219700"/>
            <a:ext cx="83820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spcBef>
                <a:spcPct val="20000"/>
              </a:spcBef>
            </a:pPr>
            <a:r>
              <a:rPr lang="zh-CN" altLang="en-US" sz="2000" dirty="0">
                <a:latin typeface="Arial" charset="0"/>
                <a:ea typeface="宋体" charset="-122"/>
              </a:rPr>
              <a:t>机箱缝隙处，非连贯导体等效于一定的阻抗，造成屏蔽不良</a:t>
            </a:r>
          </a:p>
          <a:p>
            <a:pPr algn="l">
              <a:spcBef>
                <a:spcPct val="20000"/>
              </a:spcBef>
            </a:pPr>
            <a:r>
              <a:rPr lang="zh-CN" altLang="en-US" sz="2000" dirty="0">
                <a:latin typeface="Arial" charset="0"/>
                <a:ea typeface="宋体" charset="-122"/>
              </a:rPr>
              <a:t>低频时</a:t>
            </a:r>
            <a:r>
              <a:rPr lang="zh-CN" altLang="en-US" sz="2000" dirty="0">
                <a:solidFill>
                  <a:srgbClr val="FF0000"/>
                </a:solidFill>
                <a:latin typeface="Arial" charset="0"/>
                <a:ea typeface="宋体" charset="-122"/>
              </a:rPr>
              <a:t>接触电阻</a:t>
            </a:r>
            <a:r>
              <a:rPr lang="zh-CN" altLang="en-US" sz="2000" dirty="0">
                <a:latin typeface="Arial" charset="0"/>
                <a:ea typeface="宋体" charset="-122"/>
              </a:rPr>
              <a:t>起主要作用，高频时</a:t>
            </a:r>
            <a:r>
              <a:rPr lang="zh-CN" altLang="en-US" sz="2000" dirty="0">
                <a:solidFill>
                  <a:srgbClr val="0000FF"/>
                </a:solidFill>
                <a:latin typeface="Arial" charset="0"/>
                <a:ea typeface="宋体" charset="-122"/>
              </a:rPr>
              <a:t>分布电容</a:t>
            </a:r>
            <a:r>
              <a:rPr lang="zh-CN" altLang="en-US" sz="2000" dirty="0">
                <a:latin typeface="Arial" charset="0"/>
                <a:ea typeface="宋体" charset="-122"/>
              </a:rPr>
              <a:t>起主要作用</a:t>
            </a:r>
          </a:p>
          <a:p>
            <a:pPr>
              <a:spcBef>
                <a:spcPct val="20000"/>
              </a:spcBef>
            </a:pPr>
            <a:r>
              <a:rPr lang="zh-CN" altLang="en-US" sz="2000" dirty="0">
                <a:latin typeface="Arial" charset="0"/>
                <a:ea typeface="宋体" charset="-122"/>
              </a:rPr>
              <a:t>=&gt;如果某机箱低频屏蔽效能低，高频反而改善，重点查缝隙！</a:t>
            </a:r>
          </a:p>
        </p:txBody>
      </p:sp>
      <p:sp>
        <p:nvSpPr>
          <p:cNvPr id="8" name="Rectangle 2">
            <a:extLst>
              <a:ext uri="{FF2B5EF4-FFF2-40B4-BE49-F238E27FC236}">
                <a16:creationId xmlns:a16="http://schemas.microsoft.com/office/drawing/2014/main" id="{CCB1F0B2-50A4-4E23-AF90-3CE04195499E}"/>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011026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p:cNvSpPr txBox="1">
            <a:spLocks noGrp="1"/>
          </p:cNvSpPr>
          <p:nvPr/>
        </p:nvSpPr>
        <p:spPr bwMode="auto">
          <a:xfrm>
            <a:off x="8001000" y="6553200"/>
            <a:ext cx="1123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r"/>
            <a:fld id="{D864FD3F-DCB0-4C41-834F-D90752D63EAD}" type="slidenum">
              <a:rPr lang="en-US" altLang="zh-CN" sz="1400" b="0">
                <a:solidFill>
                  <a:schemeClr val="tx1"/>
                </a:solidFill>
                <a:latin typeface="Arial" charset="0"/>
                <a:ea typeface="宋体" charset="-122"/>
              </a:rPr>
              <a:pPr algn="r"/>
              <a:t>99</a:t>
            </a:fld>
            <a:r>
              <a:rPr lang="en-US" altLang="zh-CN" sz="1400" b="0">
                <a:solidFill>
                  <a:schemeClr val="tx1"/>
                </a:solidFill>
                <a:latin typeface="Arial" charset="0"/>
                <a:ea typeface="宋体" charset="-122"/>
              </a:rPr>
              <a:t>/pp</a:t>
            </a:r>
          </a:p>
        </p:txBody>
      </p:sp>
      <p:sp>
        <p:nvSpPr>
          <p:cNvPr id="54276" name="Rectangle 4"/>
          <p:cNvSpPr>
            <a:spLocks noChangeArrowheads="1"/>
          </p:cNvSpPr>
          <p:nvPr/>
        </p:nvSpPr>
        <p:spPr bwMode="auto">
          <a:xfrm>
            <a:off x="625475" y="914400"/>
            <a:ext cx="463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0000FF"/>
                </a:solidFill>
                <a:ea typeface="黑体" pitchFamily="2" charset="-122"/>
              </a:rPr>
              <a:t>机箱缝隙的处理</a:t>
            </a:r>
          </a:p>
        </p:txBody>
      </p:sp>
      <p:sp>
        <p:nvSpPr>
          <p:cNvPr id="54277" name="Text Box 5"/>
          <p:cNvSpPr txBox="1">
            <a:spLocks noChangeArrowheads="1"/>
          </p:cNvSpPr>
          <p:nvPr/>
        </p:nvSpPr>
        <p:spPr bwMode="auto">
          <a:xfrm>
            <a:off x="1371600" y="5181600"/>
            <a:ext cx="647700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rgbClr val="000000"/>
                </a:solidFill>
                <a:latin typeface="Verdana" pitchFamily="34" charset="0"/>
                <a:ea typeface="华文中宋" pitchFamily="2" charset="-122"/>
              </a:defRPr>
            </a:lvl1pPr>
            <a:lvl2pPr>
              <a:defRPr sz="2800" b="1">
                <a:solidFill>
                  <a:srgbClr val="000000"/>
                </a:solidFill>
                <a:latin typeface="Verdana" pitchFamily="34" charset="0"/>
                <a:ea typeface="华文中宋" pitchFamily="2" charset="-122"/>
              </a:defRPr>
            </a:lvl2pPr>
            <a:lvl3pPr>
              <a:defRPr sz="2400" b="1">
                <a:solidFill>
                  <a:srgbClr val="000000"/>
                </a:solidFill>
                <a:latin typeface="Verdana" pitchFamily="34" charset="0"/>
                <a:ea typeface="华文中宋" pitchFamily="2" charset="-122"/>
              </a:defRPr>
            </a:lvl3pPr>
            <a:lvl4pPr>
              <a:defRPr sz="2000" b="1">
                <a:solidFill>
                  <a:srgbClr val="000000"/>
                </a:solidFill>
                <a:latin typeface="Verdana" pitchFamily="34" charset="0"/>
                <a:ea typeface="华文中宋" pitchFamily="2" charset="-122"/>
              </a:defRPr>
            </a:lvl4pPr>
            <a:lvl5pPr>
              <a:defRPr sz="2000" b="1">
                <a:solidFill>
                  <a:srgbClr val="000000"/>
                </a:solidFill>
                <a:latin typeface="Verdana" pitchFamily="34" charset="0"/>
                <a:ea typeface="华文中宋" pitchFamily="2" charset="-122"/>
              </a:defRPr>
            </a:lvl5pPr>
            <a:lvl6pPr eaLnBrk="0" hangingPunct="0">
              <a:defRPr sz="2000" b="1">
                <a:solidFill>
                  <a:srgbClr val="000000"/>
                </a:solidFill>
                <a:latin typeface="Verdana" pitchFamily="34" charset="0"/>
                <a:ea typeface="华文中宋" pitchFamily="2" charset="-122"/>
              </a:defRPr>
            </a:lvl6pPr>
            <a:lvl7pPr eaLnBrk="0" hangingPunct="0">
              <a:defRPr sz="2000" b="1">
                <a:solidFill>
                  <a:srgbClr val="000000"/>
                </a:solidFill>
                <a:latin typeface="Verdana" pitchFamily="34" charset="0"/>
                <a:ea typeface="华文中宋" pitchFamily="2" charset="-122"/>
              </a:defRPr>
            </a:lvl7pPr>
            <a:lvl8pPr eaLnBrk="0" hangingPunct="0">
              <a:defRPr sz="2000" b="1">
                <a:solidFill>
                  <a:srgbClr val="000000"/>
                </a:solidFill>
                <a:latin typeface="Verdana" pitchFamily="34" charset="0"/>
                <a:ea typeface="华文中宋" pitchFamily="2" charset="-122"/>
              </a:defRPr>
            </a:lvl8pPr>
            <a:lvl9pPr eaLnBrk="0" hangingPunct="0">
              <a:defRPr sz="2000" b="1">
                <a:solidFill>
                  <a:srgbClr val="000000"/>
                </a:solidFill>
                <a:latin typeface="Verdana" pitchFamily="34" charset="0"/>
                <a:ea typeface="华文中宋" pitchFamily="2" charset="-122"/>
              </a:defRPr>
            </a:lvl9pPr>
          </a:lstStyle>
          <a:p>
            <a:pPr algn="l">
              <a:spcBef>
                <a:spcPct val="20000"/>
              </a:spcBef>
            </a:pPr>
            <a:r>
              <a:rPr lang="zh-CN" altLang="en-US" sz="2400" dirty="0">
                <a:latin typeface="Arial" charset="0"/>
                <a:ea typeface="宋体" charset="-122"/>
              </a:rPr>
              <a:t>1、用机械加工手段改善平整度，去除氧化层</a:t>
            </a:r>
          </a:p>
          <a:p>
            <a:pPr algn="l">
              <a:spcBef>
                <a:spcPct val="20000"/>
              </a:spcBef>
            </a:pPr>
            <a:r>
              <a:rPr lang="zh-CN" altLang="en-US" sz="2400" dirty="0">
                <a:latin typeface="Arial" charset="0"/>
                <a:ea typeface="宋体" charset="-122"/>
              </a:rPr>
              <a:t>2、增加紧固件安装密度（效果随时间下降）</a:t>
            </a:r>
          </a:p>
          <a:p>
            <a:pPr algn="l">
              <a:spcBef>
                <a:spcPct val="20000"/>
              </a:spcBef>
            </a:pPr>
            <a:r>
              <a:rPr lang="zh-CN" altLang="en-US" sz="2400" dirty="0">
                <a:latin typeface="Arial" charset="0"/>
                <a:ea typeface="宋体" charset="-122"/>
              </a:rPr>
              <a:t>3、使用电磁密封衬垫</a:t>
            </a:r>
          </a:p>
        </p:txBody>
      </p:sp>
      <p:pic>
        <p:nvPicPr>
          <p:cNvPr id="5427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4000"/>
            <a:ext cx="7772400"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7772D796-11E9-4DF0-8404-499D20B3B172}"/>
              </a:ext>
            </a:extLst>
          </p:cNvPr>
          <p:cNvSpPr txBox="1">
            <a:spLocks noChangeArrowheads="1"/>
          </p:cNvSpPr>
          <p:nvPr/>
        </p:nvSpPr>
        <p:spPr bwMode="auto">
          <a:xfrm>
            <a:off x="6781800" y="72608"/>
            <a:ext cx="134076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b="1">
                <a:solidFill>
                  <a:schemeClr val="tx1"/>
                </a:solidFill>
                <a:latin typeface="仿宋_GB2312" charset="-122"/>
                <a:ea typeface="仿宋_GB2312" charset="-122"/>
              </a:defRPr>
            </a:lvl1pPr>
            <a:lvl2pPr marL="742950" indent="-285750" eaLnBrk="0" hangingPunct="0">
              <a:defRPr sz="2000" b="1">
                <a:solidFill>
                  <a:schemeClr val="tx1"/>
                </a:solidFill>
                <a:latin typeface="仿宋_GB2312" charset="-122"/>
                <a:ea typeface="仿宋_GB2312" charset="-122"/>
              </a:defRPr>
            </a:lvl2pPr>
            <a:lvl3pPr marL="1143000" indent="-228600" eaLnBrk="0" hangingPunct="0">
              <a:defRPr sz="2000" b="1">
                <a:solidFill>
                  <a:schemeClr val="tx1"/>
                </a:solidFill>
                <a:latin typeface="仿宋_GB2312" charset="-122"/>
                <a:ea typeface="仿宋_GB2312" charset="-122"/>
              </a:defRPr>
            </a:lvl3pPr>
            <a:lvl4pPr marL="1600200" indent="-228600" eaLnBrk="0" hangingPunct="0">
              <a:defRPr sz="2000" b="1">
                <a:solidFill>
                  <a:schemeClr val="tx1"/>
                </a:solidFill>
                <a:latin typeface="仿宋_GB2312" charset="-122"/>
                <a:ea typeface="仿宋_GB2312" charset="-122"/>
              </a:defRPr>
            </a:lvl4pPr>
            <a:lvl5pPr marL="2057400" indent="-228600" eaLnBrk="0" hangingPunct="0">
              <a:defRPr sz="2000" b="1">
                <a:solidFill>
                  <a:schemeClr val="tx1"/>
                </a:solidFill>
                <a:latin typeface="仿宋_GB2312" charset="-122"/>
                <a:ea typeface="仿宋_GB2312" charset="-122"/>
              </a:defRPr>
            </a:lvl5pPr>
            <a:lvl6pPr marL="2514600" indent="-228600" algn="ctr" eaLnBrk="0" fontAlgn="base" hangingPunct="0">
              <a:spcBef>
                <a:spcPct val="0"/>
              </a:spcBef>
              <a:spcAft>
                <a:spcPct val="0"/>
              </a:spcAft>
              <a:defRPr sz="2000" b="1">
                <a:solidFill>
                  <a:schemeClr val="tx1"/>
                </a:solidFill>
                <a:latin typeface="仿宋_GB2312" charset="-122"/>
                <a:ea typeface="仿宋_GB2312" charset="-122"/>
              </a:defRPr>
            </a:lvl6pPr>
            <a:lvl7pPr marL="2971800" indent="-228600" algn="ctr" eaLnBrk="0" fontAlgn="base" hangingPunct="0">
              <a:spcBef>
                <a:spcPct val="0"/>
              </a:spcBef>
              <a:spcAft>
                <a:spcPct val="0"/>
              </a:spcAft>
              <a:defRPr sz="2000" b="1">
                <a:solidFill>
                  <a:schemeClr val="tx1"/>
                </a:solidFill>
                <a:latin typeface="仿宋_GB2312" charset="-122"/>
                <a:ea typeface="仿宋_GB2312" charset="-122"/>
              </a:defRPr>
            </a:lvl7pPr>
            <a:lvl8pPr marL="3429000" indent="-228600" algn="ctr" eaLnBrk="0" fontAlgn="base" hangingPunct="0">
              <a:spcBef>
                <a:spcPct val="0"/>
              </a:spcBef>
              <a:spcAft>
                <a:spcPct val="0"/>
              </a:spcAft>
              <a:defRPr sz="2000" b="1">
                <a:solidFill>
                  <a:schemeClr val="tx1"/>
                </a:solidFill>
                <a:latin typeface="仿宋_GB2312" charset="-122"/>
                <a:ea typeface="仿宋_GB2312" charset="-122"/>
              </a:defRPr>
            </a:lvl8pPr>
            <a:lvl9pPr marL="3886200" indent="-228600" algn="ctr" eaLnBrk="0" fontAlgn="base" hangingPunct="0">
              <a:spcBef>
                <a:spcPct val="0"/>
              </a:spcBef>
              <a:spcAft>
                <a:spcPct val="0"/>
              </a:spcAft>
              <a:defRPr sz="2000" b="1">
                <a:solidFill>
                  <a:schemeClr val="tx1"/>
                </a:solidFill>
                <a:latin typeface="仿宋_GB2312" charset="-122"/>
                <a:ea typeface="仿宋_GB2312" charset="-122"/>
              </a:defRPr>
            </a:lvl9pPr>
          </a:lstStyle>
          <a:p>
            <a:pPr eaLnBrk="1" hangingPunct="1">
              <a:lnSpc>
                <a:spcPct val="130000"/>
              </a:lnSpc>
            </a:pPr>
            <a:r>
              <a:rPr lang="en-US" altLang="zh-CN" sz="2800" dirty="0">
                <a:solidFill>
                  <a:schemeClr val="bg1"/>
                </a:solidFill>
                <a:latin typeface="微软雅黑" pitchFamily="34" charset="-122"/>
                <a:ea typeface="微软雅黑" pitchFamily="34" charset="-122"/>
              </a:rPr>
              <a:t>RE102</a:t>
            </a:r>
          </a:p>
        </p:txBody>
      </p:sp>
    </p:spTree>
    <p:extLst>
      <p:ext uri="{BB962C8B-B14F-4D97-AF65-F5344CB8AC3E}">
        <p14:creationId xmlns:p14="http://schemas.microsoft.com/office/powerpoint/2010/main" val="228171939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24543</TotalTime>
  <Words>10815</Words>
  <Application>Microsoft Office PowerPoint</Application>
  <PresentationFormat>全屏显示(4:3)</PresentationFormat>
  <Paragraphs>1118</Paragraphs>
  <Slides>154</Slides>
  <Notes>107</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154</vt:i4>
      </vt:variant>
    </vt:vector>
  </HeadingPairs>
  <TitlesOfParts>
    <vt:vector size="171" baseType="lpstr">
      <vt:lpstr>-apple-system</vt:lpstr>
      <vt:lpstr>Microsoft YaHei UI</vt:lpstr>
      <vt:lpstr>等线</vt:lpstr>
      <vt:lpstr>仿宋_GB2312</vt:lpstr>
      <vt:lpstr>黑体</vt:lpstr>
      <vt:lpstr>华文中宋</vt:lpstr>
      <vt:lpstr>楷体_GB2312</vt:lpstr>
      <vt:lpstr>宋体</vt:lpstr>
      <vt:lpstr>微软雅黑</vt:lpstr>
      <vt:lpstr>Arial</vt:lpstr>
      <vt:lpstr>Calibri</vt:lpstr>
      <vt:lpstr>Times New Roman</vt:lpstr>
      <vt:lpstr>Verdana</vt:lpstr>
      <vt:lpstr>Wingdings</vt:lpstr>
      <vt:lpstr>Office 主题</vt:lpstr>
      <vt:lpstr>Visio</vt:lpstr>
      <vt:lpstr>位图图像</vt:lpstr>
      <vt:lpstr>工程概论III</vt:lpstr>
      <vt:lpstr>第六讲 电子产品安全防护技术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CE102:电源线传导发射</vt:lpstr>
      <vt:lpstr> CE102</vt:lpstr>
      <vt:lpstr> CE102:电源线传导发射</vt:lpstr>
      <vt:lpstr> CE102:电源线传导发射</vt:lpstr>
      <vt:lpstr> CS101:电源线传导敏感度</vt:lpstr>
      <vt:lpstr>PowerPoint 演示文稿</vt:lpstr>
      <vt:lpstr>PowerPoint 演示文稿</vt:lpstr>
      <vt:lpstr>PowerPoint 演示文稿</vt:lpstr>
      <vt:lpstr>CS114:电缆束注入传导敏感度</vt:lpstr>
      <vt:lpstr>PowerPoint 演示文稿</vt:lpstr>
      <vt:lpstr>PowerPoint 演示文稿</vt:lpstr>
      <vt:lpstr>PowerPoint 演示文稿</vt:lpstr>
      <vt:lpstr>PowerPoint 演示文稿</vt:lpstr>
      <vt:lpstr>PowerPoint 演示文稿</vt:lpstr>
      <vt:lpstr>PowerPoint 演示文稿</vt:lpstr>
      <vt:lpstr>CS115:电缆束注入脉冲敏感度</vt:lpstr>
      <vt:lpstr>CS116:电缆束阻尼正弦瞬变敏感度</vt:lpstr>
      <vt:lpstr>CS116:电缆束阻尼正弦瞬变敏感度</vt:lpstr>
      <vt:lpstr>PowerPoint 演示文稿</vt:lpstr>
      <vt:lpstr>PowerPoint 演示文稿</vt:lpstr>
      <vt:lpstr> RE102: 电场辐射发射</vt:lpstr>
      <vt:lpstr> RE102: 电场辐射发射</vt:lpstr>
      <vt:lpstr> RE102: 电场辐射发射</vt:lpstr>
      <vt:lpstr> RE102: 电场辐射发射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RS103: 电场辐射敏感度</vt:lpstr>
      <vt:lpstr>PowerPoint 演示文稿</vt:lpstr>
      <vt:lpstr>PowerPoint 演示文稿</vt:lpstr>
      <vt:lpstr>GB/T17626[IEC61000]</vt:lpstr>
      <vt:lpstr> GB/T17626[IEC61000]</vt:lpstr>
      <vt:lpstr> GB/T17626[IEC61000]</vt:lpstr>
      <vt:lpstr>PowerPoint 演示文稿</vt:lpstr>
      <vt:lpstr> ESD:静电放电抗扰度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ESD:静电放电抗扰度</vt:lpstr>
      <vt:lpstr> ESD:静电放电抗扰度</vt:lpstr>
      <vt:lpstr>PowerPoint 演示文稿</vt:lpstr>
      <vt:lpstr>PowerPoint 演示文稿</vt:lpstr>
      <vt:lpstr>EFT:电快瞬变脉冲群抗扰度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浪涌抗扰度</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李卫帮</dc:creator>
  <cp:lastModifiedBy>Administrator</cp:lastModifiedBy>
  <cp:revision>1992</cp:revision>
  <dcterms:created xsi:type="dcterms:W3CDTF">2014-04-29T08:12:32Z</dcterms:created>
  <dcterms:modified xsi:type="dcterms:W3CDTF">2022-10-08T05:59:46Z</dcterms:modified>
</cp:coreProperties>
</file>